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4"/>
    <p:sldMasterId id="2147483667" r:id="rId5"/>
    <p:sldMasterId id="2147483687" r:id="rId6"/>
  </p:sldMasterIdLst>
  <p:notesMasterIdLst>
    <p:notesMasterId r:id="rId79"/>
  </p:notesMasterIdLst>
  <p:handoutMasterIdLst>
    <p:handoutMasterId r:id="rId80"/>
  </p:handoutMasterIdLst>
  <p:sldIdLst>
    <p:sldId id="256" r:id="rId7"/>
    <p:sldId id="393" r:id="rId8"/>
    <p:sldId id="392" r:id="rId9"/>
    <p:sldId id="438" r:id="rId10"/>
    <p:sldId id="439" r:id="rId11"/>
    <p:sldId id="298" r:id="rId12"/>
    <p:sldId id="304" r:id="rId13"/>
    <p:sldId id="321" r:id="rId14"/>
    <p:sldId id="305" r:id="rId15"/>
    <p:sldId id="437" r:id="rId16"/>
    <p:sldId id="380" r:id="rId17"/>
    <p:sldId id="449" r:id="rId18"/>
    <p:sldId id="450" r:id="rId19"/>
    <p:sldId id="322" r:id="rId20"/>
    <p:sldId id="395" r:id="rId21"/>
    <p:sldId id="396" r:id="rId22"/>
    <p:sldId id="397" r:id="rId23"/>
    <p:sldId id="398" r:id="rId24"/>
    <p:sldId id="399" r:id="rId25"/>
    <p:sldId id="400" r:id="rId26"/>
    <p:sldId id="401" r:id="rId27"/>
    <p:sldId id="402" r:id="rId28"/>
    <p:sldId id="403" r:id="rId29"/>
    <p:sldId id="352" r:id="rId30"/>
    <p:sldId id="451" r:id="rId31"/>
    <p:sldId id="354" r:id="rId32"/>
    <p:sldId id="345" r:id="rId33"/>
    <p:sldId id="386" r:id="rId34"/>
    <p:sldId id="301" r:id="rId35"/>
    <p:sldId id="441" r:id="rId36"/>
    <p:sldId id="376" r:id="rId37"/>
    <p:sldId id="375" r:id="rId38"/>
    <p:sldId id="407" r:id="rId39"/>
    <p:sldId id="448" r:id="rId40"/>
    <p:sldId id="445" r:id="rId41"/>
    <p:sldId id="446" r:id="rId42"/>
    <p:sldId id="452" r:id="rId43"/>
    <p:sldId id="319" r:id="rId44"/>
    <p:sldId id="326" r:id="rId45"/>
    <p:sldId id="372" r:id="rId46"/>
    <p:sldId id="455" r:id="rId47"/>
    <p:sldId id="340" r:id="rId48"/>
    <p:sldId id="425" r:id="rId49"/>
    <p:sldId id="426" r:id="rId50"/>
    <p:sldId id="427" r:id="rId51"/>
    <p:sldId id="428" r:id="rId52"/>
    <p:sldId id="429" r:id="rId53"/>
    <p:sldId id="430" r:id="rId54"/>
    <p:sldId id="432" r:id="rId55"/>
    <p:sldId id="433" r:id="rId56"/>
    <p:sldId id="434" r:id="rId57"/>
    <p:sldId id="435" r:id="rId58"/>
    <p:sldId id="390" r:id="rId59"/>
    <p:sldId id="391" r:id="rId60"/>
    <p:sldId id="349" r:id="rId61"/>
    <p:sldId id="281" r:id="rId62"/>
    <p:sldId id="456" r:id="rId63"/>
    <p:sldId id="457" r:id="rId64"/>
    <p:sldId id="458" r:id="rId65"/>
    <p:sldId id="459" r:id="rId66"/>
    <p:sldId id="460" r:id="rId67"/>
    <p:sldId id="461" r:id="rId68"/>
    <p:sldId id="462" r:id="rId69"/>
    <p:sldId id="463" r:id="rId70"/>
    <p:sldId id="374" r:id="rId71"/>
    <p:sldId id="385" r:id="rId72"/>
    <p:sldId id="389" r:id="rId73"/>
    <p:sldId id="453" r:id="rId74"/>
    <p:sldId id="358" r:id="rId75"/>
    <p:sldId id="258" r:id="rId76"/>
    <p:sldId id="320" r:id="rId77"/>
    <p:sldId id="404" r:id="rId78"/>
  </p:sldIdLst>
  <p:sldSz cx="9144000" cy="5715000" type="screen16x1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3851">
          <p15:clr>
            <a:srgbClr val="A4A3A4"/>
          </p15:clr>
        </p15:guide>
        <p15:guide id="2" orient="horz" pos="3763">
          <p15:clr>
            <a:srgbClr val="A4A3A4"/>
          </p15:clr>
        </p15:guide>
        <p15:guide id="3" orient="horz" pos="332">
          <p15:clr>
            <a:srgbClr val="A4A3A4"/>
          </p15:clr>
        </p15:guide>
        <p15:guide id="4" orient="horz" pos="3154">
          <p15:clr>
            <a:srgbClr val="A4A3A4"/>
          </p15:clr>
        </p15:guide>
        <p15:guide id="5" orient="horz" pos="264">
          <p15:clr>
            <a:srgbClr val="A4A3A4"/>
          </p15:clr>
        </p15:guide>
        <p15:guide id="6" orient="horz" pos="3386">
          <p15:clr>
            <a:srgbClr val="A4A3A4"/>
          </p15:clr>
        </p15:guide>
        <p15:guide id="7" orient="horz" pos="812">
          <p15:clr>
            <a:srgbClr val="A4A3A4"/>
          </p15:clr>
        </p15:guide>
        <p15:guide id="8" pos="281">
          <p15:clr>
            <a:srgbClr val="A4A3A4"/>
          </p15:clr>
        </p15:guide>
        <p15:guide id="9" pos="2880">
          <p15:clr>
            <a:srgbClr val="A4A3A4"/>
          </p15:clr>
        </p15:guide>
        <p15:guide id="10" pos="1483">
          <p15:clr>
            <a:srgbClr val="A4A3A4"/>
          </p15:clr>
        </p15:guide>
        <p15:guide id="11" pos="5478">
          <p15:clr>
            <a:srgbClr val="A4A3A4"/>
          </p15:clr>
        </p15:guide>
        <p15:guide id="12" pos="1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949" autoAdjust="0"/>
    <p:restoredTop sz="93899" autoAdjust="0"/>
  </p:normalViewPr>
  <p:slideViewPr>
    <p:cSldViewPr snapToGrid="0">
      <p:cViewPr varScale="1">
        <p:scale>
          <a:sx n="76" d="100"/>
          <a:sy n="76" d="100"/>
        </p:scale>
        <p:origin x="720" y="60"/>
      </p:cViewPr>
      <p:guideLst>
        <p:guide orient="horz" pos="3851"/>
        <p:guide orient="horz" pos="3763"/>
        <p:guide orient="horz" pos="332"/>
        <p:guide orient="horz" pos="3154"/>
        <p:guide orient="horz" pos="264"/>
        <p:guide orient="horz" pos="3386"/>
        <p:guide orient="horz" pos="812"/>
        <p:guide pos="281"/>
        <p:guide pos="2880"/>
        <p:guide pos="1483"/>
        <p:guide pos="5478"/>
        <p:guide pos="178"/>
      </p:guideLst>
    </p:cSldViewPr>
  </p:slideViewPr>
  <p:outlineViewPr>
    <p:cViewPr>
      <p:scale>
        <a:sx n="33" d="100"/>
        <a:sy n="33" d="100"/>
      </p:scale>
      <p:origin x="0" y="0"/>
    </p:cViewPr>
  </p:outlineViewPr>
  <p:notesTextViewPr>
    <p:cViewPr>
      <p:scale>
        <a:sx n="25" d="100"/>
        <a:sy n="25" d="100"/>
      </p:scale>
      <p:origin x="0" y="0"/>
    </p:cViewPr>
  </p:notesTextViewPr>
  <p:sorterViewPr>
    <p:cViewPr varScale="1">
      <p:scale>
        <a:sx n="1" d="1"/>
        <a:sy n="1" d="1"/>
      </p:scale>
      <p:origin x="0" y="-262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42D81DA-C33A-C640-9AA6-715742CA0973}" type="datetimeFigureOut">
              <a:rPr lang="en-US" smtClean="0"/>
              <a:pPr/>
              <a:t>11/29/2017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63D7DB-47DD-944B-8104-28A75E0AFE32}" type="slidenum">
              <a:rPr lang="en-US" smtClean="0"/>
              <a:pPr/>
              <a:t>‹#›</a:t>
            </a:fld>
            <a:endParaRPr lang="en-US"/>
          </a:p>
        </p:txBody>
      </p:sp>
    </p:spTree>
    <p:extLst>
      <p:ext uri="{BB962C8B-B14F-4D97-AF65-F5344CB8AC3E}">
        <p14:creationId xmlns:p14="http://schemas.microsoft.com/office/powerpoint/2010/main" val="567425395"/>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7-05-23T23:29:23.284"/>
    </inkml:context>
    <inkml:brush xml:id="br0">
      <inkml:brushProperty name="width" value="0.05" units="cm"/>
      <inkml:brushProperty name="height" value="0.05" units="cm"/>
      <inkml:brushProperty name="color" value="#ED1C24"/>
      <inkml:brushProperty name="fitToCurve" value="1"/>
    </inkml:brush>
  </inkml:definitions>
  <inkml:trace contextRef="#ctx0" brushRef="#br0">1039 1243 40 0,'-10'0'16'0,"3"0"-8"0,-3 0-5 0,3 3 7 16,0 0-4-16,1 0-1 16,-5 0 0-16,-3 2 1 15,5 1-1-15,-5 1 0 16,1-1 8-16,-1 0 6 15,-3 2-8-15,0-1-1 16,0 2 0-16,-4-3 1 16,4 2-3-16,-3 2 0 15,-4-1-3-15,-3-1 0 16,3 2-3-16,1-1-2 16,2-3 1-16,0-1 1 0,1 2 1 0,0-1-4 15,-1 0-1-15,4 3 3 16,-3 0 1-16,0 0-3 15,-1 0 1-15,4 0 0 16,0 0 0-16,0 0 0 16,0 6 0-16,0-3 0 15,-3 0 0-15,-1 3 0 16,1 0 0-16,3 0 2 16,0 0 1-16,0 0-4 15,0 3 1-15,-7 3-2 16,1-3 0-16,2 3 2 15,4-3 2-15,0 0-1 16,3 0 2-16,1 0 2 16,0 3 2-16,-1 3-3 15,3-3-3-15,1 0 0 0,0 0 1 16,0 0 1-16,3 0 1 16,0 0 0-16,0 0 0 15,1 12 0 1,-1-3 2-16,0 0-3 0,4 0-2 15,-1 0 0-15,1 0 1 16,0-2-3-16,-1-1 0 16,4 6 3-16,0 0 1 15,-3-6 1-15,3 0 0 16,0 3-2-16,0-3 1 16,0 0-4-16,0 12 0 15,0-3 3-15,0-1 1 0,0 2-1 16,3-1 1-16,-3 0-2 15,4 0-1-15,-1 0 3 16,-3 0 2-16,3 0-4 16,1 0-1-16,-1-3 0 15,1 9 0-15,-1-3 2 16,0 3 1-16,1-3-1 16,-1 0-2-16,0-3 3 15,4 18 0-15,0-9-1 16,0-3 1-16,0 1-2 15,-1-5 2-15,1 4-4 16,0 3 0-16,0 0 1 16,0 1 0-16,-1-5 2 15,2-1 1-15,5 1-1 0,-3-2 1 16,1 4-4-16,2-4 0 16,1 0 3-16,-5 3 3 15,2 3-4-15,-4 0-3 16,0 0 3-16,-1 3 1 15,-2-3 0-15,3 0 1 16,-1-3-2-16,5 0 2 16,-8 3-2-16,4 0 2 15,-4 0-2-15,0 3-1 16,1 0 3-16,-1 3 0 16,1-6-1-16,-1 3-2 15,0-3 1-15,-3 0-1 0,0 0 2 16,0 1 1-16,-3 5-1 15,0 3-2-15,3-1 3 16,-7 4 0-16,3-2 1 16,-2-4 0-16,-1 3-2 15,0 3-2-15,-6-3 1 16,6 3-1-16,-7 6 0 16,1-6 2-16,-4 0-1 15,3-3-1-15,1 0 1 16,2-3-1-16,1 9 2 15,0-3 1-15,-1 1-1 16,2-4-2-16,-2 9 1 16,1-9-1-16,0 0 2 15,3-4 1-15,-3 10-1 16,3-5-2-16,0-1 1 0,0-3-1 16,1-3 2-16,-1 9 3 15,0-6-4-15,0-3-1 16,0 0 0-16,4 6 2 15,0-3-1-15,-1-3-1 16,-3 3 1-16,1 0-1 16,-1 1 0-16,3-2 0 15,-2-2 0-15,2 1 0 16,0 5-3-16,4-7 2 16,-3 5 1-16,3-1 2 15,0-1-1-15,-3 10-1 16,0-8 1-16,3-1-1 0,0-4 0 15,0 5 2-15,0-1-3 16,3 3 0-16,0-3 1 16,0 3 2-16,-3 3-3 15,4-3 0-15,-4-3 1 16,4 0 2-16,-4 3 1 16,6 6 1-16,-2-3-5 15,-1 0 1-15,1 7 0 16,-1-8 2-16,0-2-1 15,1 1-1-15,-1 7 1 16,4-2-1-16,0 0 2 16,0-2 1-16,-1 2-4 15,1 0-1-15,3-6 1 16,0-3 2-16,1 6-2 16,2 0 0-16,1 0 1 0,-1-3 2 15,8 6-1-15,3-6-1 16,0 0-2-16,-1 0 1 15,1 0 3-15,0 1 1 16,3 5-1-16,-3-6-2 16,0-4 1-16,-1 7-1 15,2-2 0-15,-2-4 2 16,1-7 1-16,-4 11 1 16,1-1-2-16,2-3 1 15,-2 0 0-15,3-3 1 16,-4 6-2-16,8-6-2 15,5 6 1-15,1-3 1 0,-3-3-1 16,2 3-1-16,2 4 1 16,-5-5-1-16,1 1 0 15,-1 4 0-15,-2-8 0 16,-5-1 2-16,2-1-1 16,2-3-1-16,0 2 1 15,0 2-1-15,14 2 0 16,-4-3 0-16,0-3 0 15,1-3 0-15,3-3 0 16,-4 6 2-16,-3-6-1 16,0-3 2-16,0 0-2 15,-4-3 2-15,4 0-2 16,1 3-1-16,2 0-2 16,11-3-1-16,-8 0 4 15,1 0 3-15,0 0-3 0,-1-3-1 16,2 0 0-16,-5 0 2 15,-3 3-1-15,0-3 2 16,0-3-4-16,3 3 0 16,4-2 1-16,7 2 0 15,3-4 0-15,-3-2 2 16,-1 3-3-16,1 4 0 16,-8-4 1-16,1 3 0 15,0-4 0-15,-1 4 0 16,15-3 0-16,-4 1 2 0,3 2 1 15,-3-3 3 1,-3 0-5-16,0-4-1 0,-4 2 0 16,3-1 2-16,-3-3-1 15,4 0-1-15,10-1 1 16,0 2-1-16,-1-4 0 16,-2 0 2-16,-4-3-1 15,-4 0-1-15,1 0 3 16,-1-3 0-16,15 0-1 15,2 0 1-15,-2-4-4 16,-5-1 0-16,1-4-1 16,-3 3 0-16,2-3 2 15,11 3 2-15,0-3 1 16,-3 0 1-16,-1 0-5 16,-3 0 1-16,-2-3 0 0,-2 0 0 15,8-1 0-15,3 2 0 16,-1-1 0-16,2-3 2 15,-5 0-1-15,-6 0-1 16,0-3 1-16,0 0-1 16,13 0 0-16,-3 3 2 15,4-3-1-15,-8 0-1 16,-2-3 1-16,-5 0-1 16,0 0 0-16,19-3 2 15,-5-3-1-15,-3 0 2 16,-3-1-2-16,-4-1 2 15,-4 2-2-15,1-4-1 0,10-2 1 16,-3 4-1-16,0-4 0 16,-1-1 0-16,-3-2-3 15,-3 3 2-15,0 1 1 16,-4-1 0-16,14-1 0 16,-3 1 2-16,0 3 1 15,-4-2 1-15,-4-11-5 16,1 8 1-16,-4-4 0 15,15 3 2-15,-5-1-1 16,-2 1 2-16,-1-3-4 16,-4 3 0-16,-2 0 1 15,-5-6 0-15,1 3 0 16,4 3 2-16,3 0-1 16,-1 0-1-16,-2 0-2 15,-1 3 1-15,-3-3 3 0,-3-3 1 16,-4 0-4-16,1 3-1 15,5 0 3-15,5-3 1 16,-8 3 0-16,8-3 1 16,-8 3-7-16,1 3 1 15,-4-9 1-15,0 0 1 16,0-1 7-16,0 4 4 16,-2 0-10-16,8 0-4 15,-2 3 2-15,-1-3 2 16,1-3-1-16,-1 0 0 15,-2 0 1-15,-4 0 0 0,-1 1 0 16,1-7 2-16,0 2-3 16,6 4-2-16,1 0 2 15,-4 0 2-15,1 3-2 16,-1-3 0-16,-4-2 1 16,2 1 2-16,-6 1-1 15,2 0 2-15,-4-3-4 16,3 3 0-16,-3 3 3 15,10-3 3-15,1 0-4 16,-4 0-1-16,-4 3-2 16,0 0-2-16,1 0 3 15,-4 3 0-15,0-3 1 16,-3-1 0-16,-1 1 2 16,1 0 1-16,-1 0-4 15,-3 0 1-15,14 0 0 0,-4 0 2 16,-2 0-3-1,2 0-2-15,-3 0 2 0,0 0 0 16,-4 3 1-16,1 0 0 16,-7-3 2-16,7 7 1 15,-5-1 1-15,-1-6 2 16,-2 0-3-16,1 0 0 16,0 3 1-16,0-1 0 15,3 1-5-15,3-3 1 16,1 0 2-16,-7 3 1 15,3-3-4-15,-3 3 1 16,0 0 0-16,-4 0 2 16,4 0-1-16,-4 3 2 0,-2 0-4 15,-2-3 0-15,1-3 1 16,-3 3 2-16,0 0-1 16,-1 3 2-16,-3-6-4 15,3 3 0-15,-2-6 1 16,-1 6 0-16,0-3 0 15,-3 0 0-15,0 0 0 16,0 0 0-16,3 0 0 16,0 0 2-16,-3 3-3 15,3-3 0-15,-3-6 1 16,0 6 0-16,-1-3 0 16,1-1 2-16,0 1-1 15,0 0-1-15,0-3 1 16,-1 1 1-16,1 2-1 0,-3 0 2 15,-1-1-2-15,0 1-1 16,8 3 1-16,-5-9-1 16,2 6 0-16,-5 0 2 15,0-3-3-15,0 3 0 16,1 0 1-16,-4-3 2 16,4-3-3-16,-4 3-2 15,0 0 2-15,0 0 2 16,0 3 0-16,0 0 2 15,0-3-2-15,0 3 2 16,6-3-4-16,-6 0 0 0,0-3 1 16,-3 2 0-16,3-1 2 15,0-1 1-15,0 3-4 16,0-1 1-16,-7 2 0 16,7-1 2-16,-7 6-1 15,1-13 2-15,2 7-2 16,0 0-1-16,1 1-2 15,0-1 1-15,0-1-1 16,-1-5 0-16,0 4 4 16,-2-2 1-16,2 4-4 15,-3 0 1-15,1 3 0 16,-1 0 0-16,0-6 0 16,0 3 2-16,0 0-3 15,1 0 0-15,2 0 1 16,-2 0 0-16,2-6 0 15,-3 3 0-15,4 0 2 0,0 3 1 16,-1 0-4-16,1 0 1 16,-1-6 0-16,1 6 0 15,0-4 0-15,-1 5 2 16,1-1-1-16,-1 0-1 16,4-10 1-16,-3 5-1 15,3 1 2-15,0 4 1 16,0 0-1-16,-3 1-2 15,3-2-2-15,0-2 1 16,-4 3 1-16,1-2 2 16,-1 4-1-16,1-2-1 0,0 0 1 15,-1-6 1-15,0 3-1 16,-2 0-1-16,-1 3 1 16,1 0-1-16,2-3 0 15,1 3 0-15,-1-3 0 16,-2 0 0-16,2 0 0 15,0 0 2-15,1-3-1 16,-3 0 2-16,-2 2-2 16,2 2-1-16,-1 2 1 15,3-10-1-15,1 5 0 16,-4-2 0-16,4 1-3 16,-4-2 2-16,0-2 3 15,0-2 3-15,1 3-4 16,-1 0-1-16,0-3 0 15,0 6 0-15,1-3 0 16,-1 3 2-16,-3-6-1 0,3 3-1 16,0-3 1-16,0 0 1 15,0-3-1-15,1 3-1 16,2 0-2-16,-3 3 1 16,1 0 1-16,2-3 2 15,4-4-3-15,-3-5 0 16,-1 4 1-16,4-1 2 15,-3 0-1-15,3 2-1 16,0 5 1-16,0-5-1 16,0 1 0-16,0-3 0 0,0 0 0 15,0-2 0 1,0-2-3-16,0 4 2 0,0 0 1 16,-3 6 2-16,-1 0-1 15,1-6 2-15,-7 0-2 16,3-3-1-16,-7 3-2 15,0-1 1-15,5 5 3 16,-5 2 3-16,0 2-2 16,0-1-2-16,1-2 0 15,-4-2 1-15,0-12-1 16,0 9 2-16,0 4-2 16,-3 1-1-16,-4 5 3 15,0-5 0-15,0 4-1 16,-3-3-2-16,-4 0-2 15,1 0-1-15,3 0 2 16,-14 0 0-16,4 0 3 0,3 3 1 16,0 3-4-16,-1-6 1 15,5 6 0-15,-4 3 0 16,0-6 0-16,-3 0 0 16,-4-3 0-16,0 3 0 15,-3-1 0-15,-7 2 0 16,3 2-3-16,4 5 2 15,0-4-1-15,0 2-2 16,-1 2 3-16,-6-2 2 16,4 1 0-16,-4-5-1 15,-7-4-2-15,0 7 1 16,4 4-1-16,3 0 0 0,-4 3 0 16,-2 3 0-16,-1 0 2 15,-6-3 0-15,-5 3 0 16,5 0 0-16,-1 3 0 15,0 0 0-15,-2 0 0 16,-1-3 0-16,-7 3-3 16,0 3 2-16,4-3 1 15,-4 0 0-15,0 3-3 16,0 3 2-16,-6 0 1 16,2 2 0-16,9 2-3 15,-5 2 0-15,-1 0-1 16,-2 0 3-16,-10 3 0 15,3-1 3-15,3 5-3 16,1 2 0-16,0-7-1 16,-8 7 0-16,1 1 2 0,6 2 0 15,-3-3-3-15,4 0 2 16,-8-1 1-16,1 7 2 16,2-3-1-16,5 1 2 15,0-1-4-15,-4 3-2 16,-11-3-1-16,8 3 3 15,3-6 2-15,0 9 4 16,-7-6-4-16,-6 3-3 16,3 0 1-16,6 0 0 15,1 3-2-15,-4-3 2 16,-10 0 1-16,7 6 2 0,3-3-1 16,1-1-1-16,-1-2 1 15,-7 3-1-15,8 0 0 16,-2 1 0-16,1-1 0 15,4 0 2-15,-3 0-3 16,2 3 0-16,8-1-1 16,-4 5 0-16,-1-1 2 15,-9-3 0-15,7-1-3 16,6 5 2-16,4-1 1 16,0 0 0-16,0-1 0 15,-14 5 0-15,7-4-5 16,10 3 1-16,1 3 2 15,2 6 1-15,-3 0-2 16,-10 0 0-16,7-3 2 16,7 6 0-16,3-3-2 15,3 3 2-15,-3 3-1 0,0 0 0 16,-6 0 0-16,6 3 0 16,3 0 2-16,7 0 0 15,0 3 0-15,1 0 0 16,2 6-3-16,-3 3 2 15,-6 0-1-15,6 3 0 16,3 1 2-16,5 7 0 16,2-8-3-16,4 4 0 15,0-2-1-15,-4 10 0 16,0 6-2-16,-6 7 1 0,0 2-2 16,6-4 2-16,0 5-4 15,4 14 1-15,4 12-9 16,-5-3-2-16,1 3-25 15,-4 18-12-15,-3 6-69 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7-05-23T23:29:40.114"/>
    </inkml:context>
    <inkml:brush xml:id="br0">
      <inkml:brushProperty name="width" value="0.05" units="cm"/>
      <inkml:brushProperty name="height" value="0.05" units="cm"/>
      <inkml:brushProperty name="color" value="#ED1C24"/>
      <inkml:brushProperty name="fitToCurve" value="1"/>
    </inkml:brush>
  </inkml:definitions>
  <inkml:trace contextRef="#ctx0" brushRef="#br0">3849 990 76 0,'0'-3'30'0,"-3"-5"-16"0,-1-14-8 0,1 19 11 15,-1 0 2-15,-2-3 3 16,-1 0-8-16,-3 3-3 15,-1-3-4-15,1 3 0 16,-3-3-4-16,-1 0 0 16,1 0-1-16,-1 0-2 0,-3-3 3 15,-3 3 0-15,-1 0 3 0,1-3 1 16,-4 0 1-16,-3-1 0 16,-4 4 0-16,1-2 0 15,-1 2 2-15,1 0-5 16,-1-1-1-16,1 1-2 15,-4-2-2-15,0 2 1 16,-3 3-1-16,-4-4 2 16,0 4 1-16,-7 0 1 15,1 0 0-15,0 0-2 16,2 3-2-16,1 0 1 16,0 3 1-16,0 0-1 15,0 0-1-15,-3 0 1 16,3 4-1-16,-11-1-3 15,5-1 2-15,2 4 1 16,4 1 0-16,0-1 0 0,3 0 2 16,0-1-1-16,1 2-1 15,-2 2 1-15,2-4 1 16,3 5-1-16,-8-4-1 16,5 9 1-16,2-3 1 15,1-3-3-15,3 0 0 16,4 1 1-16,3-2 2 15,-4 1-3-15,4 1 0 16,0-2-1-16,3 2 0 16,-3-1 2-16,3 2 2 15,1 5 1-15,-2-1 1 0,2-3-5 16,2 6 1-16,1 1-2 16,-4-2 0-16,-3 1 2 15,3 1 2-15,1-1-3 16,2 3 0-16,4-3 1 15,1 0 2-15,-5 9-1 16,4-2 2-16,0-4-2 16,0-1-1-16,0 2 1 15,0-1 1-15,0 0-1 16,1 3 2-16,-1 6-2 16,3 1-1-16,-3-1 1 15,0 0-1-15,0 0 0 16,3 0 0-16,1-3 0 15,-4-3 2-15,3 7-3 16,1-4 0-16,-1-3 3 0,0 0 1 16,1 3-1-16,-4-3 1 15,3 6-4-15,-9 10 0 16,6-4-1-16,0-3 0 16,3-2 2-16,1-1 2 15,2-3-1-15,1 0 2 16,0-6-4-16,0 12 0 15,0-8 1-15,0-1 0 16,-1-4 0-16,5 2 0 16,-4-1 2-16,-1 0 1 15,5 0 1-15,-5 10 0 16,1-1-2-16,0-6 1 16,-1 3 0-16,-2 0 1 0,-1 0-2 15,1 0-2-15,-1 1 1 16,1-4 1-16,-4 3-1 15,0-6 2-15,-4 0 0 16,1 0 1-16,0 0 0 16,3 1 0-16,0-1-5 15,-14-4 1-15,8 11-2 16,-1 2 0-16,4-3 2 16,-1 1 2-16,-2-4-1 15,2 3 2-15,4-3 0 16,0 0 1-16,-3-3-5 15,3 9-1-15,-3-6 1 16,2-3 0-16,1 1-2 16,0-1 2-16,-3 0 1 0,4 0 2 15,-5 3-1-15,0 3-1 16,1-3 1-16,0-2-1 16,3 2 0-16,-4 0 0 15,-2 0 0-15,-1-2 2 16,0-2-1-16,4 1-1 15,3-2 1-15,0 2 1 16,3 0-1-16,0 0 2 16,1-3-4-16,-1-3 0 15,5 0 1-15,-2 3 0 16,1-2 0-16,0 1 0 0,3-1-3 16,1 5 2-16,-5 3 1 15,5-3 0-15,-5 0 2 16,4 3 1-16,-3-3-1 15,3 4-2-15,1-1-2 16,3 0 1-16,-5 0 1 16,2 3 0-16,-1-2 0 15,3-1 0-15,1-4-3 16,-4 2 2-16,4 2 1 16,-1-3 2-16,1 3-1 15,0 6-1-15,-1 0 1 16,-3 1-1-16,4-1-3 15,-4 0 2-15,1-2 1 16,2-1 2-16,1 3-1 0,-1 3-1 16,1-3 1-16,0-3-1 15,-1 0 0-15,1 0 0 16,-1 1 0-16,1 2 0 16,0-3 2-16,-1 3 1 15,4 1-4-15,-3-4 1 16,-1 0 0-16,4-4 0 15,0-1 2-15,0-1 3 16,0 3-4-16,0 0-1 16,4-2 0-16,-1-1 0 15,1-4 2-15,-1 2 1 16,-3-1-1-16,3 0-2 0,1 0-2 16,-1 0 1-16,1 7 1 15,-1-4 2-15,0 3-1 16,1-3 2-16,-1 0-2 15,1 0-1-15,-1 3-2 16,0-5 1-16,1 5 3 16,-1-4-1-1,0 5 2-15,-3-1-2 16,4-3 2-16,-1-3-2 16,1 0-1-16,-4 0 3 15,0 1 0-15,0 5-4 16,3-7 1-16,-3 8 0 15,0-1 0-15,0 3 0 16,0-6 2-16,0 9-1 16,0-6-1-16,0 1 1 15,0-1 1-15,0 3-1 0,-3 0-1 16,3-3 1-16,0 1-1 16,0-4 0-16,0 0 0 15,0 0 0-15,0 3 2 16,-4 6-1-16,4-6 2 15,0 3-2-15,0-2-1 16,0-1 1-16,0 0-1 16,0 0-3-16,0 0 2 15,4-2 3-15,-4-1 1 16,0-1 1-16,3 5 0 16,0-4-2-16,1 0-2 0,-1-3 1 15,1 3 1-15,-1-3-3 16,0 1 0-16,1-4 1 15,-1 6 2-15,1 3-1 16,2-6-1-16,-2 6 1 16,3-2-1-16,-1-1 0 15,1-1 2-15,-4 2-3 16,4-4 0-16,0 0 1 16,0 12 2-16,-3-5-1 15,2-5 2-15,-3 1-2 16,5 1 2-16,-2-1-2 15,1 0-1-15,-1 0 1 16,2 9-1-16,-2 1 0 16,1-7 2-16,-3 3-3 0,2-3 0 15,-3 3 1-15,5-3 2 16,-2 7-3-16,-2-1 0 16,3 0 1-16,-5-6 2 15,6 0-1-15,-5 0-1 16,0 1-2-16,0-1 1 15,8-1 3-15,-4 8 1 16,6 2-4-16,-2-6 1 16,-5 6 0-16,1-3 2 15,0 0-3-15,0 0 0 16,-1 1 1-16,1-4 0 16,-3 1 0-16,-1 2 2 15,4 0 1-15,-4 0 1 0,1 3-5 16,-1-3 1-16,0 4 0 15,1-4 0-15,-1 0 0 16,1 3 2-16,-4-3 1 16,3 3 1-16,0 1-2 15,1-4 1-15,-1 0-2 16,0 0 2-16,1 0-2 16,-4 0-1-16,0 0 3 15,3 0 0-15,1 4-4 16,-1-4-1-16,0 0 1 15,1 0 2-15,-1-2 0 16,4 2-1-16,0 6-2 16,0-6 1-16,-1-2 1 15,1-1 0-15,3-3 0 0,-3-1 2 16,3 5-1-16,0 2-1 16,1-2 1-16,-1-1-1 15,0 3-3-15,3 0 2 16,4 0 1-16,-3 0 2 15,-1 3-1-15,1 1-1 16,3-4 1-16,0 0-1 16,0 3 0-16,0-3 0 15,4 0 0-15,9 4 0 16,4 5 0-16,-3-6 0 16,-1 0 0-16,1 1 2 15,-1 2-1-15,1-3-1 16,-1 0 1-16,1-2-1 0,0-4 0 15,-1 0 0-15,1 0 0 16,-1-3 0-16,7 9 0 16,7-3 0-16,-3 0 0 15,0-2 0-15,-1 2 0 16,2 0 0-16,-2-3 2 16,0-3 1-16,-2 3-4 15,-1 0-1-15,1 1 1 16,6-4 2-16,7 0 0 15,-4 0-1-15,1 0 1 16,-1-2-1-16,0 2 0 16,-2 0 0-16,-4 0 0 15,-1-3 2-15,4 0-3 16,11 0 0-16,-8 1 1 0,1-1 2 16,2-1-3-16,1 2-2 15,-7-4 4-15,0 3 3 16,0 0-3-16,-2-6-1 15,-2 0-2-15,4 0 0 16,7 1 4-16,-3-1 1 16,-4 2-1-16,0-1-2 15,0-1 1-15,0-3-1 16,-6 6 0-16,-2 4 2 16,2-5-1-16,-1 1-1 15,4-2 1-15,7-2-1 16,-1 5-3-16,0-4 2 0,-3 0 3 15,4 0 1-15,-4 0-1 16,-3-3-2-16,0 0-2 16,-1 0 1-16,5 7 1 15,2-5 2-15,4 2 1 16,-4-1 3-16,1 0-5 16,0-3-1-16,2 0-2 15,-2 0 0-15,-1 0 2 16,1 1 0-16,6 1 0 15,4-1 0-15,-4 1 2 16,4 5 3-16,-4-1-2 16,0-3-2-16,1 0-3 15,2 0 1-15,8-3 1 16,0 3 2-16,-4 0-1 0,-4-2 2 16,4-2-4-16,-3-1-2 15,-1 1 4-15,8 2 1 16,-1-1 0-16,1 0-2 15,0-3 1-15,-2 3 1 16,-4-3-3-16,-2 3 0 16,-3 0 1-16,11-2 2 15,0-2-1-15,-1 1 2 16,-3 1-2-16,-3-5 2 16,-1 1-4-16,1 4 0 15,6-1-1-15,1 0 0 0,0-3 2 16,-4 0 2-1,0 0-3-15,-4-3 0 0,1 3 3 16,-4-3 3-16,14 3-2 16,0-3-2-16,-4 0 0 15,-2 0 1-15,-5 0-3 16,1-6 0-16,-4 7 3 16,10-5 1-16,1 4-1 15,0 0-2-15,-1-6 1 16,0 0-1-16,-6 0-3 15,0 0 2-15,-4 0 3 16,10-3 1-16,1 3-1 16,0-3-2-16,2-3 1 15,-2 1-1-15,-4 1 0 16,0 1 0-16,10 0 0 16,1-3 2-16,-5 0-1 15,5 0-1-15,-8-3 1 0,0 0-1 16,11 0-3-16,0 0 2 15,-4 0 1-15,-3 0 2 16,4-3-1-16,-2 0-1 16,1 0 1-16,7-1-1 15,-3-8 0-15,3 6 0 16,-3-3-3-16,-3-3 2 16,-5 3 1-16,11 0 0 15,0 0 0-15,-3 0 0 16,3-4-3-16,-7-1 0 0,4 2 2 15,6-4 2-15,-3 1 0 16,0-3-1-16,-3 0 1 16,-4 3 1-16,1 0-1 15,6 0-1-15,0 2 1 16,-4 2-1-16,-3-11 0 16,1 1 0-16,-8 3 0 15,4 0 0-15,7-3 0 16,-4 0 2-16,3-1-1 15,-2 1-1-15,-5-9 3 16,-5 6 0-16,9-1-4 16,-3-2-1-16,0 6 1 15,-4-3 2-15,0-7 0 16,-3 7 2-16,-2 0-4 16,2 0-2-16,0 0 2 0,0-3 2 15,-3-1 0-15,-1-2-1 16,4 0 1-16,-6 3-1 15,-1 0-3-15,-7 3 2 16,21-4 3-16,-17 1 1 16,4 3-1-16,-5 0-2 15,1-3-2-15,0-3 1 16,-4 5 1-16,-2 1 2 16,-1-9-1-16,0 6 2 15,4 0-2-15,-4 0 2 16,6 2-2-16,-5-2-1 15,-1-3-2-15,3 0 1 16,-6-1 5-16,6 1 2 0,-6 0-5 16,-7 0 0-16,17-3 1 15,-7 3 3-15,-7 2-2 16,7 1-2-16,-3-3 0 16,-4-4-1-16,4 7 0 15,3-3 0-15,-10 0 0 16,3 2 0-16,-3 1 0 15,-7 0 2-15,0-3-1 16,15 3 2-16,-9 0-4 16,-2 3 0-16,2 0 1 15,-2 2 0-15,0-8 0 16,-4 6 2-16,4 2-3 16,-8 1-2-16,4 0 2 15,-6 0 2-15,-4 0 0 0,3-3-1 16,4 6 1-16,-7-7-1 15,0-2 0-15,0 3 2 16,-3 0-3-16,-1 3 0 16,1 3 1-16,3 3 0 15,0-9 0-15,2 2 0 16,2 1-3-16,-7 0 2 16,-1 0 1-16,1 0 2 15,-1 0-3-15,4 0-2 16,-6 2 2-16,2-6 0 15,-3 4 1-15,1 0 2 0,-1 0-3 16,-4 3 0-16,5-6 1 16,-1 3 0-16,3-3 0 15,-6 2 0-15,7 1-3 16,-8-3 2-16,1 3 3 16,-3 0 1-16,2-3-4 15,-2 0-1-15,-1 0 1 16,1 0 2-16,2-1-2 15,-2 1 0-15,3 0 1 16,-4 2 0-16,0-5 0 16,1 0 0-16,0-3-3 15,-4 0 2-15,2-3-1 16,-2-1 0-16,7-2 0 16,-7 3 0-16,0 0 0 15,0 2-2-15,0 1 3 0,0-3 2 16,0 2 0-16,-3-2-1 15,-1 1-2-15,4-5-1 16,-2 0 2-16,2 2 0 16,-8 2 1-16,5-1 0 15,-3 1-3-15,-2-4 2 16,2-2 1-16,2 0 0 16,-3 0-3-16,1 0 2 15,-1-4 1-15,-3 1 2 16,-4 2 1-16,7 5 1 15,1-2-5-15,-5-5-1 16,1 0-2-16,3-4 0 16,1 7 0-16,-1-12 3 0,-3 6 0 15,3-4 1-15,0 7 2 16,-3 0 1-16,3-1-1 16,0-2-2-16,1 0 1 15,-11-3 1-15,7-1-6 16,-1 1 1-16,-2 5 1 15,6 1 3-15,-4-6-2 16,5 3 0-16,-1 0 3 16,1 2 1-16,-1-8-1 15,0 5 1-15,0 1-2 16,0 3 2-16,1-6-2 16,-5 2-1-16,5 1 1 15,-2 0-1-15,2-10 2 0,-1 7 1 16,1 3-1-1,2-1-2-15,-3 7 3 0,4-6 0 16,-4 3-4-16,3-4-1 16,-2 4 1-16,2-12 2 15,1 6 2-15,-4 0 1 16,0 5-5-16,4-5 1 16,0 2 2-16,-4-2 1 15,0-3-1-15,1-4-2 16,-5 4 1-16,8 0-1 15,-4 0 0-15,3 2 0 16,-2-2 0-16,2 0 0 16,1-1 0-16,-1-2 0 0,2 3 0 15,-2 5 0-15,0-2 0 16,-2 3 2-16,2-4-1 16,-3-2-1-16,1 3 1 15,-1-4 1-15,-3 4-1 16,3 3-1-16,0 3 1 15,-3-1-1-15,-4 1-3 16,4-1 2-16,0-1 1 16,-4-8 2-16,4 7-3 15,-3 0 0-15,-4 2 1 16,0 7 0-16,-10-9-3 16,6 2 2-16,4 4 1 15,-3 0 2-15,-4-6-3 16,4 2-2-16,-8 4 2 15,1 0 2-15,4 2-2 0,-4 1 0 16,-4-3-1-16,-6 3-2 16,6 0 0-16,-6-4 3 15,-11 4 0-15,11-6 1 16,-3 3-3-16,-2 2 0 16,6 4 2-16,-9 3 2 15,-2 0 0-15,-1-3-1 16,-6-1-2-16,3 1 1 15,-7 3-4-15,8 0-1 16,-5-10 3-16,-6 10 3 16,0 0-1-16,0 3 0 15,-10 2 1-15,6 4 2 0,-6-6-3 16,3 6 0-16,-7 3 1 16,-3 0 0-16,0-4-5 15,0 1 1-15,0 3 2 16,-3 0 3-16,-1 0-2 15,-2 3 0-15,-5-9-1 16,5 6 0-16,-4 5 2 16,2 1 0-16,2 3-5 15,-11 0 1-15,7 0 4 16,-4 3 2-16,-3 3-5 16,7 0 0-16,-7 0 1 15,3 2 1-15,0 2-2 16,1 2 2-16,-1-7-1 15,-3 7 0-15,3 0 2 16,1 1 0-16,-1-1 2 0,4-1 1 16,-7 1-4-16,3 3 1 15,1 0 0-15,6 3 0 16,0 0 0-16,-3 0 0 16,0-3 4-16,3 6 2 15,0-3-7-15,0 0-1 16,4 3-2-16,-7 0 2 15,3 0 1-15,0 0 3 16,0 1-1-16,-3-4-1 16,-3 3 1-16,2-3-1 15,1 0 0-15,3 6 2 16,0-6-3-16,-9 3 0 0,5-1-1 16,4 1 0-16,-3 3 2 15,-3-3 0-15,-8 1 0 16,7 2 0-16,1 0 0 15,3 0 0-15,0-4-3 16,-15 1 2-16,9 0 1 16,-1 4 2-16,0 2-1 15,-4-3 2-15,-3 0-4 16,7 3 0-16,0 0 1 16,1 0 0-16,-9 0 0 15,2 0 0-15,6 15 0 16,-1-9 0-16,2 1 0 15,-8 1 0-15,4 2 0 0,-1-5 0 16,4 5-3-16,3-1 2 16,-9 0-1-16,6 0 0 15,-1 3 2-15,2 0 2 16,-5 0-1-16,4 7-1 16,3-4 1-16,1-3-1 15,3 6 0-15,0 0 0 16,-7 0 0-16,3 6 0 15,4 7 0-15,0-1 0 16,-1 6-3-16,-9-3 0 16,7 10-1-16,-5-4 0 15,8 0-8-15,0 4-3 16,-14 11-19-16,7 6-7 0,-3 7-32 16,-14 5-14-16,-14-6-11 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7-05-23T23:33:45.384"/>
    </inkml:context>
    <inkml:brush xml:id="br0">
      <inkml:brushProperty name="width" value="0.05" units="cm"/>
      <inkml:brushProperty name="height" value="0.05" units="cm"/>
      <inkml:brushProperty name="color" value="#ED1C24"/>
      <inkml:brushProperty name="fitToCurve" value="1"/>
    </inkml:brush>
  </inkml:definitions>
  <inkml:trace contextRef="#ctx0" brushRef="#br0">-76 82 104 0,'4'-14'38'0,"-8"10"-20"0,8-10-1 16,-4 11 14-16,0-4-3 16,0-3-2-16,4-1 1 15,0-3 0-15,0 0-14 16,0 1 8-16,0 2 5 0,-1 0-1 16,2 5 3-16,-2-2-7 15,1 5-3-15,-4 3-6 16,0 11-2-16,-4 6-4 0,1 10 1 15,-5 9-2-15,0 5 2 16,0 1-4-16,4 0-2 16,0-4 0-16,4-6-1 15,-4-4 0-15,4-8 0 16,0-2-16-16,0-4-4 16,-4-8-19-16,0-2-5 15,4-4-12-15,0 0-3 16,-3-4-34-1</inkml:trace>
  <inkml:trace contextRef="#ctx0" brushRef="#br0" timeOffset="-311.7158">-56 92 56 0,'-4'4'24'0,"0"-1"-12"0,4-3-12 0,0 0 5 16,0 0-30-16,0 0-10 15,-4 7 15-15,4-7 10 16</inkml:trace>
  <inkml:trace contextRef="#ctx0" brushRef="#br0" timeOffset="465.2112">-315-162 184 0,'-19'-32'68'0,"11"46"-36"0,4-17-18 0,4 3 31 15,0 7-14 1,0-3-10-16,8-1-3 16,3 4-11-16,13 0 2 0,11-4 2 15,4 1 5-15,8 3 4 16,0-4-1-16,-3 1 0 15,-2-1-10-15,-2-3-3 16,-9 0-4-16,-3 3 1 16,-5-3-7-16,-4 0 1 15,-2 4-28-15,-6 0-11 16,0-1-26-16,-2 0-9 16,2 5-28-1</inkml:trace>
  <inkml:trace contextRef="#ctx0" brushRef="#br0" timeOffset="1201.4816">183 186 168 0,'4'17'63'0,"-1"-3"-34"0,5 0-19 16,-4-6 20-16,4-2-9 15,0 2 0-15,8-6-1 16,-1-2 2-16,13-2-12 16,-4-6 3-16,-2-6 1 0,-2-3-3 15,-4-4 1-15,-5 3-7 16,-3-2-3-16,-8-1-1 15,-3 4 1-15,-25 3-6 16,4 7 1-16,2 14-1 16,2 3 2-16,0 7 1 15,4 4 1-15,5 3 0 16,3 1 4-16,4 0 5 16,4-5 1-16,4 4 2 15,0-2 0-15,3-2 0 16,9-6-4-16,8 0-3 15,0-3-2-15,-2-4 0 16,2 0-4-16,-1-7 0 16,-3-4-23-16,0 1-12 15,-1-1-32-15,1 1-12 16,-4-4-26 0</inkml:trace>
  <inkml:trace contextRef="#ctx0" brushRef="#br0" timeOffset="1817.047">723 183 184 0,'4'-8'68'0,"-4"5"-36"0,0-4-24 0,-4 3 18 15,1 1-9-15,-2-4-2 16,2 4-6-16,-1-4-1 16,-1 3-5-16,2 1-2 0,-5-1 0 0,0 4-4 15,-3 0 2-15,-1 0 1 16,-4 4 2-16,0 3-1 15,1 3 2-15,3 4 0 16,0 0 1-16,0 4-2 16,1-1 1-16,-1 0-2 15,4 5 2-15,4-6 0 16,4 2 1-16,0 0 2 16,4-1 3-16,4-3 5 15,4 0 1-15,-1-7-4 16,5 0 1-16,-1-11-5 15,2 4-2-15,-2-3-2 16,0-1 0-16,2 1-26 16,-6-1-10-16,1 1-40 0,-5-4-19 15,2 4-4 1</inkml:trace>
  <inkml:trace contextRef="#ctx0" brushRef="#br0" timeOffset="2372.5903">907-232 212 0,'5'4'82'0,"-5"10"-44"0,3 3-36 16,-3-3 19-16,0 7-7 16,0 10 0-16,0 14 0 15,0 8 4-15,0 2-10 16,0 1 2-16,0 0 3 0,0-11-7 15,0-3-3-15,8-10-2 16,-4-5 1-16,0-10-3 16,0-3 0-16,3-6-6 0,-2-5 0 15,2-6-2-15,1-8 3 16,0-6 2-16,0-1 2 16,3 0-1-16,1 2 1 15,0-2 2-15,3 4 0 16,2 7 4-16,-2 0 2 15,1 7 2-15,0 7 2 16,-1 7 4-16,-3 7 1 16,-4 3-4-16,-1 4 1 15,1 4-9-15,-4-5-2 16,0-2-8-16,0-5 0 16,0-2-24-16,0-4-9 15,-4-7-45 1,4 0-58-16</inkml:trace>
  <inkml:trace contextRef="#ctx0" brushRef="#br0" timeOffset="3272.6091">1279 207 196 0,'8'7'74'0,"-4"4"-40"0,4 9-33 0,-8-6 14 16,4 0-2-16,0 4 3 15,-4 6-5-15,4-3-1 16,-1-4-6-16,-3-3-1 0,5-3 1 16,-1-15 4-1,-1-6-2-15,5-1 2 16,0-6-7-16,0-4-1 0,8-3 0 15,-1-4 0 1,1 4-3-16,4 2 2 0,-5 5 7 16,5 3 6-16,-5 7-2 15,5 7 0-15,-4 10-4 16,-1 8 1-16,1 6-4 16,-4 4-2-16,0 0 0 15,-5 0-1-15,1-4-11 16,0-3-5-16,0-3-23 15,0-5-8-15,-1-6-59 16</inkml:trace>
  <inkml:trace contextRef="#ctx0" brushRef="#br0" timeOffset="3561.1603">1745 430 200 0,'12'10'77'0,"-4"-6"-42"0,8-1-26 0,-8-3 19 16,3-3-1-16,1-1 1 15,7-3-7-15,5-7 0 16,-4-7-12-16,-5 1 6 0,-3-5 4 16,-4-3-4-16,-12 0 2 15,-7 4-10-15,-1 0-4 16,-4 6-16-16,0 8-4 0,-4 6-2 15,1 12 1 1,-1 6-3-16,5 6 0 0,3 8-26 16,0 0-11-16,4-4-45 15</inkml:trace>
  <inkml:trace contextRef="#ctx0" brushRef="#br0" timeOffset="3924.2331">2031-89 212 0,'12'3'79'0,"-8"8"-42"0,4 14-28 0,-8-8 19 16,4 10-8-16,0 12-1 16,-4 10-3-16,0 6 0 15,0 5-8-15,0-8-3 0,0-4 1 16,0-2-5-16,4-8-1 15,-1-10-31-15,2-7-12 16,-2-4-60-16,1-6-39 16,-4-5 61-16</inkml:trace>
  <inkml:trace contextRef="#ctx0" brushRef="#br0" timeOffset="4263.8729">2235 496 204 0,'12'7'77'0,"-9"-4"-42"0,6 1-26 16,-9-4 22-16,3 0-4 0,5-4 2 16,0-2-3-16,4-2-1 15,-5-2-14-15,2-4 2 0,-1 0 3 16,3-7 1-16,-7 0-1 15,-4-3-6-15,0 0-2 16,-4 3-6-16,-7 3-2 16,3 4-5-16,-4 4 1 15,0 6-5-15,0 8-1 16,-3 10-6-16,3 7-3 16,0 0-5-16,4 0-2 15,1-1-13-15,2 1-5 16,2-3-16-16,6-4-7 15,2-7-15 1</inkml:trace>
  <inkml:trace contextRef="#ctx0" brushRef="#br0" timeOffset="5164.5253">2627 391 192 0,'8'-3'71'0,"-12"3"-38"0,12-10-19 16,-8 6 22-16,3 1-9 15,2-4-1-15,-2 0-6 16,-3-4-3-16,0 1-9 16,0-4-3-16,-8 3-1 0,-3 1-2 15,-5 3-2-15,-4 0-6 16,-3 7-1-16,-8 4-2 0,-1 2 3 15,5 2 2-15,4 9-1 16,7 0 1-16,4 1 0 16,16-1 0-16,11 4 0 15,5 3 3-15,7 4 2 16,5 7-2-16,-1 3 0 16,-3 4 3-16,-5 0 3 15,-3 0 0-15,-9-4 0 16,-6 0-1-16,-5-3 0 15,0-7-2-15,-8-4-2 16,-4-3 1-16,-4-7-1 16,0-3 0-16,1-5 2 15,-1-2-3-15,0-8 0 0,4 1-1 16,1-8 0-16,3-3 2 16,8 0 0-16,0-2-3 15,8-2 0-15,3-3 2 16,6 0 0-16,6-3-4 15,-4-1-1-15,1-3-37 16,-4 4-16-16,-5 0-41 16</inkml:trace>
  <inkml:trace contextRef="#ctx0" brushRef="#br0" timeOffset="5587.6665">2850 26 236 0,'-16'-4'90'0,"13"12"-48"0,-1-2-49 16,-1 15 27-1,5 0-16-15,0 0-37 16,5-3-18-16,2-1-45 16,1-3-19-16</inkml:trace>
  <inkml:trace contextRef="#ctx0" brushRef="#br0" timeOffset="5450.3823">2827 339 280 0,'4'7'107'0,"-4"11"-58"0,3 9-51 0,-3-13 20 15,0 7-11-15,0 4 1 16,0 2-5-16,0 1-2 16,0 4 0-16,0-8-28 0,5-24-86 31,2-10-44-31,1-4 54 0</inkml:trace>
  <inkml:trace contextRef="#ctx0" brushRef="#br0" timeOffset="33524.0629">3046 419 140 0,'4'4'52'0,"-4"-1"-28"0,0 1-13 15,0-1 15-15,0 4-8 16,4 0 0-16,0 0-5 15,-1 0 2-15,2-4-8 16,2 1 2-16,1 0 4 0,0-4-3 16,3 0 2-16,1 0-7 15,0-4-1-15,0 0 0 16,-1 1 0-16,1 0 2 0,0-1 1 16,0 1 5-16,-4-4 3 15,0 0-2-15,-1 0 0 16,-2-7-7-16,-2 3-2 15,-3-3 0-15,-3 4 0 16,-5 0-2-16,-1 3-2 16,-2 0 1-16,-1 3 1 15,-3 1 1-15,-1-1 3 16,0 8-3-16,-3-1 0 16,3 4-3-16,0 4-1 15,-7-1 1-15,-1 4 0 16,5 3-3-16,-1 8 2 15,8-1 1-15,4 1 2 16,8-1-1-16,8 0-1 16,8-3 5-16,0-4 4 0,8-3 1 15,3 0 4-15,0-6-5 16,0-5-1-16,-3-6-2 16,-4-5-1-16,-1 5-8 15,-3-4-2-15,-4 3-31 16,-1 1-12-16,-3 0-37 15,-4-1-14-15,0 0-2 16</inkml:trace>
  <inkml:trace contextRef="#ctx0" brushRef="#br0" timeOffset="57228.4287">3630 426 72 0,'0'0'27'0,"0"0"-14"0,0 0 4 0,0 0 14 15,0 0 3-15,0 0 5 16,0 0-9-16,0 0-1 0,0 0-7 16,0 0-2-16,0 0-11 15,0 0-1-15,0-3 2 0,0 3-2 16,-5-4 1-16,2 1-3 16,-5-1 1-16,0 1-2 15,0-1 2-15,-4 1-2 16,1-1 2-16,-17 1-2 15,5-1 2 1,3 1 0-16,1 3-3 16,3 0-1-16,0 3-1 15,5 1-2-15,-1-1-2 16,4 1 1-16,0-1-1 0,0 1 0 16,8-4 0-16,-3 3 0 15,3 4 2-15,0 0 2 16,3 0-1-16,1 0-1 15,4 0-2-15,7 0 1 16,9 0 1-16,0 4 0 16,-1-1 0-16,1 0 2 15,-1 1-1-15,1 0-1 16,-5-1 5-16,1 0 1 16,-9-3 2-16,1 7 0 15,-7 0 7-15,-5 0 4 16,-9 0 6-16,-6-3 4 15,-9 3 5-15,-7-1 1 16,-1 1-13-16,1-3-5 0,0-1-10 16,7 0-3-16,5-2-11 15,3-2-5-15,4 1-36 16,5-3-16-16,7-4-25 16,3 0-9-16,1 0-24 15</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7-05-23T23:37:55.524"/>
    </inkml:context>
    <inkml:brush xml:id="br0">
      <inkml:brushProperty name="width" value="0.05" units="cm"/>
      <inkml:brushProperty name="height" value="0.05" units="cm"/>
      <inkml:brushProperty name="color" value="#ED1C24"/>
      <inkml:brushProperty name="fitToCurve" value="1"/>
    </inkml:brush>
  </inkml:definitions>
  <inkml:trace contextRef="#ctx0" brushRef="#br0">-33-527 148 0,'-4'-7'57'0,"-4"4"-30"0,5-1-16 0,3 4 15 15,0 0-6-15,0 0 1 16,0 0-1-16,0 0 0 15,3 4-11-15,9 6 3 0,4 4 2 16,3 0 6-16,5 7 2 16,3 3-5-16,0 4-2 15,-3 0-9-15,-1-4-4 16,-3 1-1-16,0-5-1 16,-1-2-3-16,-3-4 2 15,0-7-23-15,-4-1-10 0,-4-2-22 16,-1-4-7-16,-3-4-33 15</inkml:trace>
  <inkml:trace contextRef="#ctx0" brushRef="#br0" timeOffset="567.7718">-127-467 132 0,'-24'-11'49'0,"24"4"-26"0,0-11-16 0,0 12 13 0,9-8 3 15,2-4 3-15,5-2-5 16,-1-2 0-16,9-2-12 16,4 3-1-16,3 4 2 0,-3 6-2 15,2 4 1-15,-2 11-1 16,-5 6 2-16,-3 4-5 16,0 4-1-16,-8 2 0 15,-1 2 2-15,-3-2 1 16,-4 1 1-16,-4-4 0 15,-4 5 0-15,-4-5-4 16,0 0-1-16,0-7-3 16,1 1-1-16,2-4-23 0,5-7-12 15,0 0-65 1,0-10-40-16,9-1 59 16</inkml:trace>
  <inkml:trace contextRef="#ctx0" brushRef="#br0" timeOffset="1933.3721">285-548 144 0,'3'7'55'0,"-3"-3"-30"0,0-1-16 0,0-3 14 16,0 0-5-16,0 0 2 16,0-3-9-16,0-1-4 0,0-3-4 15,0-4 4-15,0 1 3 0,0-14-1 16,4 0 2-16,0-1 3 16,0 4 1-16,0 4-6 15,0 3-3-15,24 11 3 16,2 6-5-1,2 8 0-15,0 6-2 16,-5 0 1-16,4 1-2 16,-3-1 2-16,-5-3-2 15,-4-3-1-15,-3-5 1 16,-4 2-1-16,-4-6 2 0,-4-2 1 16,-4-2-1-16,-8-2-2 15,-4 0 1-15,-3 1 1 16,-1 3-1-16,-4 0 2 15,1 7-2-15,-9 3 2 16,5 4-4-16,-4 4-2 16,7-1-1-16,4 0 3 15,5 5 0-15,6-5 1 16,5 0-3-16,8-7 2 16,0-2 1-16,4-5 0 15,0-3 4-15,3-3 2 16,5-5 2-16,-1-2 2 15,1 0 1-15,-1 0 1 16,1-1-6-16,0 4-4 0,-5 0-8 16,-3 4-1-16,0-1-54 15,-4 0-22-15,-4 1-31 16</inkml:trace>
  <inkml:trace contextRef="#ctx0" brushRef="#br0" timeOffset="3245.0195">441-795 200 0,'-4'-3'74'0,"8"-4"-40"0,-4-4-27 16,0 11 18-16,4-6-2 15,4-2 1-15,4-2-9 16,3 0-4-16,5-4-6 16,-1 0-2-16,1 0 1 0,-4-4-11 0,-1 1-3 15,1 0-28-15,-4-1-13 16,0 4-50-1</inkml:trace>
  <inkml:trace contextRef="#ctx0" brushRef="#br0" timeOffset="2899.6271">355-1035 160 0,'-19'-11'63'0,"19"11"-34"0,19 0-16 16,-8 4 19-16,6 3-9 16,2 3-4-16,9 4-2 15,7 7-1-15,4 7-8 16,0 4 1-16,-4 2 2 0,-8-2-4 16,1-4-2-16,0-4-2 0,-5-7-3 15,-3-3-8-15,-5-3-3 16,-3-5-16-16,-5-2-6 15,-2 0-13-15,-1-4-4 16,-4-4-28 0</inkml:trace>
  <inkml:trace contextRef="#ctx0" brushRef="#br0" timeOffset="3605.1511">669-1261 156 0,'0'-4'57'0,"3"4"-30"0,9 8-12 15,-8-2 18-15,0 12-7 16,8 2-3-16,3 5-2 16,4 3 1-16,5 3-12 15,4-3-6-15,11 0-2 0,-4-1 0 16,0-9 1-16,-4-4-19 16,-3 0-9-16,-4-4-18 15,-5-3-8-15,-3-4-35 16</inkml:trace>
  <inkml:trace contextRef="#ctx0" brushRef="#br0" timeOffset="3980.3518">664-1063 204 0,'0'-3'77'0,"0"-1"-42"0,12-6-19 16,-8 6 22-16,0-3-7 16,4-3 2-16,-1 0-8 15,5-15-1-15,0 4-13 16,3 1-9-16,2-2-2 0,-2 5-7 16,1 0-3-16,-5-1-43 15,1 0-17-15,4 5-47 16</inkml:trace>
  <inkml:trace contextRef="#ctx0" brushRef="#br0" timeOffset="4512.0021">1068-1153 168 0,'15'0'66'0,"-3"0"-36"16,0-4-15-16,-4-3 18 0,0-3-3 16,-1-4 2-16,5-7-5 15,-4-7-2-15,0 0-13 16,-4-6-3-16,0 6 1 0,-4 3-6 16,-4 4 0-16,-8 7-4 15,0 4-3-15,-3 6-18 16,-1 12-9-16,4 9 5 15,0 11 4-15,5-1 10 0,3 9 6 16,8-6 6-16,3 2 2 16,5-8 10-16,4-2 3 15,0-9 8-15,3-2 5 16,1-5-1-16,0-6 3 16,-1 0-11-16,-3-6-4 15,-1-8-9-15,1 0-3 16,-5 4-33-16,1-1-15 15,-4 0-97 1</inkml:trace>
  <inkml:trace contextRef="#ctx0" brushRef="#br0" timeOffset="5101.1828">1354-1432 208 0,'19'21'79'0,"-11"-11"-42"0,16 8-34 0,-21-11 15 16,13 0-11-16,0 0-4 16,-4 0-2-16,-4-4 1 15,-1-3-1-15,-2 0-7 0,-5-3-4 16,-12-1 1-16,-4-3 0 16,-4-3 10-16,1-1 4 15,-1-3 6-15,1-3 6 0,-1 0 0 16,4-1-1-16,1 5-2 15,3-1 1-15,4 3-2 16,4 0 2-16,0 1-8 16,4 0-4-16,4 0-2 15,4-1-1-15,0 0-3 16,4 1 0-16,-1 0-27 16,1-1-10-16,-4 4-145 31,19 0 74-31</inkml:trace>
  <inkml:trace contextRef="#ctx0" brushRef="#br0" timeOffset="5671.4706">1593-1634 176 0,'23'18'66'0,"-15"-8"-36"0,8 11-18 15,-9-10 21-15,1 3-10 16,0-4-1-16,0 4-13 16,4-4-3-16,-4-3-4 15,0 0-2-15,-5-7 3 0,-3-3-9 16,-3-8-1-16,-5-3-1 15,-4-3 2-15,-4-4 4 0,0-3 1 16,5 0 1-16,-1-4 2 16,0 6 1-16,12 2 16 15,4 2 5 1,4 15 6-16,8-4 4 16,-1 7-6-16,5 10-2 15,-1 4-6-15,1 0 0 16,0-4-11-16,-5 1-3 15,1 0-6-15,-1-5-1 16,2-2-32-16,-6-4-13 16,-3 0-50-16,0-4-19 15</inkml:trace>
  <inkml:trace contextRef="#ctx0" brushRef="#br0" timeOffset="6273.4194">1918-1995 220 0,'4'-18'82'0,"-4"18"-44"0,0-10-27 0,0 10 23 16,-4-4-7-16,0 4-1 16,-4 0-12-16,0 4-4 15,1-1-6-15,-5 8-1 0,0 3 1 16,0 0-7-16,4 2 0 16,0 2 1-16,5 0 3 15,3-1-2-15,3-3 0 16,5 0-1-16,4-4-2 0,8 1 3 15,7-4 0-15,0 0 5 16,5 3 5-16,-5 0 10 16,0 4 6-16,-3 0-5 15,-4 0 1-15,-9 4-6 16,-2-1 1-16,-6 1-5 16,-3-1-1-16,0 0-9 15,-3-3 0-15,-6 0-12 16,1-4-3-16,1-2-31 15,7-8-12-15,-4 0-64 16,4-14-53 0,0 0 65-16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1027"/>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100" name="Rectangle 1028"/>
          <p:cNvSpPr>
            <a:spLocks noGrp="1" noRot="1" noChangeAspect="1" noChangeArrowheads="1" noTextEdit="1"/>
          </p:cNvSpPr>
          <p:nvPr>
            <p:ph type="sldImg" idx="2"/>
          </p:nvPr>
        </p:nvSpPr>
        <p:spPr bwMode="auto">
          <a:xfrm>
            <a:off x="685800" y="685800"/>
            <a:ext cx="5486400" cy="3429000"/>
          </a:xfrm>
          <a:prstGeom prst="rect">
            <a:avLst/>
          </a:prstGeom>
          <a:noFill/>
          <a:ln w="9525">
            <a:solidFill>
              <a:srgbClr val="000000"/>
            </a:solidFill>
            <a:miter lim="800000"/>
            <a:headEnd/>
            <a:tailEnd/>
          </a:ln>
          <a:effectLst/>
        </p:spPr>
      </p:sp>
      <p:sp>
        <p:nvSpPr>
          <p:cNvPr id="4101" name="Rectangle 1029"/>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1030"/>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1031"/>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790D3DF7-73EE-3E4D-9809-02B5CBE3AF7B}" type="slidenum">
              <a:rPr lang="en-US"/>
              <a:pPr/>
              <a:t>‹#›</a:t>
            </a:fld>
            <a:endParaRPr lang="en-US"/>
          </a:p>
        </p:txBody>
      </p:sp>
    </p:spTree>
    <p:extLst>
      <p:ext uri="{BB962C8B-B14F-4D97-AF65-F5344CB8AC3E}">
        <p14:creationId xmlns:p14="http://schemas.microsoft.com/office/powerpoint/2010/main" val="2557691556"/>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fontAlgn="base">
      <a:spcBef>
        <a:spcPct val="30000"/>
      </a:spcBef>
      <a:spcAft>
        <a:spcPct val="0"/>
      </a:spcAft>
      <a:defRPr sz="1200" kern="1200">
        <a:solidFill>
          <a:schemeClr val="tx1"/>
        </a:solidFill>
        <a:latin typeface="Arial" charset="0"/>
        <a:ea typeface="ＭＳ Ｐゴシック"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service-fabric/service-fabric-choose-framework"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D3DF7-73EE-3E4D-9809-02B5CBE3AF7B}" type="slidenum">
              <a:rPr lang="en-US" smtClean="0"/>
              <a:pPr/>
              <a:t>2</a:t>
            </a:fld>
            <a:endParaRPr lang="en-US"/>
          </a:p>
        </p:txBody>
      </p:sp>
    </p:spTree>
    <p:extLst>
      <p:ext uri="{BB962C8B-B14F-4D97-AF65-F5344CB8AC3E}">
        <p14:creationId xmlns:p14="http://schemas.microsoft.com/office/powerpoint/2010/main" val="467685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dirty="0"/>
              <a:t>Automation is done in a form of tools since micro-services have many “moving parts”; therefore, testing can become complex. So, we create automated tools for testing. For example, the purpose of automating testing is to reduce the amount of time:</a:t>
            </a:r>
          </a:p>
          <a:p>
            <a:pPr marL="342900" indent="-342900">
              <a:buFontTx/>
              <a:buChar char="-"/>
            </a:pPr>
            <a:endParaRPr lang="en-US" dirty="0"/>
          </a:p>
          <a:p>
            <a:pPr marL="342900" indent="-342900">
              <a:buFontTx/>
              <a:buChar char="-"/>
            </a:pPr>
            <a:r>
              <a:rPr lang="en-US" dirty="0"/>
              <a:t>Required for manual regression testing.</a:t>
            </a:r>
          </a:p>
          <a:p>
            <a:pPr marL="342900" indent="-342900">
              <a:buFontTx/>
              <a:buChar char="-"/>
            </a:pPr>
            <a:r>
              <a:rPr lang="en-US" dirty="0"/>
              <a:t>For test integration between services and clients.</a:t>
            </a:r>
          </a:p>
          <a:p>
            <a:pPr marL="342900" indent="-342900">
              <a:buFontTx/>
              <a:buChar char="-"/>
            </a:pPr>
            <a:r>
              <a:rPr lang="en-US" dirty="0"/>
              <a:t>To set up test environments.</a:t>
            </a:r>
          </a:p>
          <a:p>
            <a:pPr marL="342900" indent="-342900">
              <a:buFontTx/>
              <a:buChar char="-"/>
            </a:pPr>
            <a:r>
              <a:rPr lang="en-US" dirty="0"/>
              <a:t>These automated testing tools should provide us with a quick feedback, confirm that changes integrates with the entire system, to test integrations (also known as continuous integrations), to help with the pipeline to deployment, to indicate our microservice deployment status (is it ready?), to check in a microservice, to provide a way a way to move the build to the target machine (or the target cloud system), and any other functionality that may help.</a:t>
            </a:r>
          </a:p>
          <a:p>
            <a:pPr marL="342900" indent="-342900">
              <a:buFontTx/>
              <a:buChar char="-"/>
            </a:pPr>
            <a:endParaRPr lang="en-US" dirty="0"/>
          </a:p>
          <a:p>
            <a:pPr marL="342900" indent="-342900">
              <a:buFontTx/>
              <a:buChar char="-"/>
            </a:pPr>
            <a:r>
              <a:rPr lang="en-US" dirty="0"/>
              <a:t>The concept of using tools for deployments belongs to the continuous deployment category. The use of continuous integration tools allows the microservice architecture, which is a complex distributed system with multiple instances of the services, to be </a:t>
            </a:r>
            <a:r>
              <a:rPr lang="en-US" dirty="0" err="1"/>
              <a:t>organized.Since</a:t>
            </a:r>
            <a:r>
              <a:rPr lang="en-US" dirty="0"/>
              <a:t> manual deployment would be too time consuming and unreliable.</a:t>
            </a:r>
          </a:p>
        </p:txBody>
      </p:sp>
      <p:sp>
        <p:nvSpPr>
          <p:cNvPr id="4" name="Slide Number Placeholder 3"/>
          <p:cNvSpPr>
            <a:spLocks noGrp="1"/>
          </p:cNvSpPr>
          <p:nvPr>
            <p:ph type="sldNum" sz="quarter" idx="10"/>
          </p:nvPr>
        </p:nvSpPr>
        <p:spPr/>
        <p:txBody>
          <a:bodyPr/>
          <a:lstStyle/>
          <a:p>
            <a:fld id="{790D3DF7-73EE-3E4D-9809-02B5CBE3AF7B}" type="slidenum">
              <a:rPr lang="en-US" smtClean="0"/>
              <a:pPr/>
              <a:t>17</a:t>
            </a:fld>
            <a:endParaRPr lang="en-US"/>
          </a:p>
        </p:txBody>
      </p:sp>
    </p:spTree>
    <p:extLst>
      <p:ext uri="{BB962C8B-B14F-4D97-AF65-F5344CB8AC3E}">
        <p14:creationId xmlns:p14="http://schemas.microsoft.com/office/powerpoint/2010/main" val="3197450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dirty="0"/>
              <a:t>Introducing the principles of microservices</a:t>
            </a:r>
          </a:p>
          <a:p>
            <a:pPr marL="342900" indent="-342900">
              <a:buFontTx/>
              <a:buChar char="-"/>
            </a:pPr>
            <a:r>
              <a:rPr lang="en-US" dirty="0"/>
              <a:t>Principle 1 – Modelled around business domain</a:t>
            </a:r>
          </a:p>
          <a:p>
            <a:pPr marL="342900" indent="-342900">
              <a:buFontTx/>
              <a:buChar char="-"/>
            </a:pPr>
            <a:r>
              <a:rPr lang="en-US" dirty="0"/>
              <a:t>Principle 2 – Culture of Automation</a:t>
            </a:r>
          </a:p>
          <a:p>
            <a:pPr marL="342900" indent="-342900">
              <a:buFontTx/>
              <a:buChar char="-"/>
            </a:pPr>
            <a:r>
              <a:rPr lang="en-US" dirty="0"/>
              <a:t>Principle 3 – Hide Implementation Details</a:t>
            </a:r>
          </a:p>
          <a:p>
            <a:pPr marL="342900" indent="-342900">
              <a:buFontTx/>
              <a:buChar char="-"/>
            </a:pPr>
            <a:r>
              <a:rPr lang="en-US" dirty="0"/>
              <a:t>Principle 4 – Decentralize all the things</a:t>
            </a:r>
          </a:p>
          <a:p>
            <a:pPr marL="342900" indent="-342900">
              <a:buFontTx/>
              <a:buChar char="-"/>
            </a:pPr>
            <a:r>
              <a:rPr lang="en-US" dirty="0"/>
              <a:t>Principle 5 – Deploy independently</a:t>
            </a:r>
          </a:p>
          <a:p>
            <a:pPr marL="342900" indent="-342900">
              <a:buFontTx/>
              <a:buChar char="-"/>
            </a:pPr>
            <a:r>
              <a:rPr lang="en-US" dirty="0"/>
              <a:t>Principle 6 – Consumer First</a:t>
            </a:r>
          </a:p>
          <a:p>
            <a:pPr marL="342900" indent="-342900">
              <a:buFontTx/>
              <a:buChar char="-"/>
            </a:pPr>
            <a:r>
              <a:rPr lang="en-US" dirty="0"/>
              <a:t>Principle 7 – Isolate Failure</a:t>
            </a:r>
          </a:p>
          <a:p>
            <a:pPr marL="342900" indent="-342900">
              <a:buFontTx/>
              <a:buChar char="-"/>
            </a:pPr>
            <a:r>
              <a:rPr lang="en-US" dirty="0"/>
              <a:t>Principle 8 – Highly Observable</a:t>
            </a:r>
          </a:p>
          <a:p>
            <a:endParaRPr lang="en-US" dirty="0"/>
          </a:p>
        </p:txBody>
      </p:sp>
      <p:sp>
        <p:nvSpPr>
          <p:cNvPr id="4" name="Slide Number Placeholder 3"/>
          <p:cNvSpPr>
            <a:spLocks noGrp="1"/>
          </p:cNvSpPr>
          <p:nvPr>
            <p:ph type="sldNum" sz="quarter" idx="10"/>
          </p:nvPr>
        </p:nvSpPr>
        <p:spPr/>
        <p:txBody>
          <a:bodyPr/>
          <a:lstStyle/>
          <a:p>
            <a:fld id="{790D3DF7-73EE-3E4D-9809-02B5CBE3AF7B}" type="slidenum">
              <a:rPr lang="en-US" smtClean="0"/>
              <a:pPr/>
              <a:t>18</a:t>
            </a:fld>
            <a:endParaRPr lang="en-US"/>
          </a:p>
        </p:txBody>
      </p:sp>
    </p:spTree>
    <p:extLst>
      <p:ext uri="{BB962C8B-B14F-4D97-AF65-F5344CB8AC3E}">
        <p14:creationId xmlns:p14="http://schemas.microsoft.com/office/powerpoint/2010/main" val="1379595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dirty="0"/>
              <a:t>Introducing the principles of microservices</a:t>
            </a:r>
          </a:p>
          <a:p>
            <a:pPr marL="342900" indent="-342900">
              <a:buFontTx/>
              <a:buChar char="-"/>
            </a:pPr>
            <a:r>
              <a:rPr lang="en-US" dirty="0"/>
              <a:t>Principle 1 – Modelled around business domain</a:t>
            </a:r>
          </a:p>
          <a:p>
            <a:pPr marL="342900" indent="-342900">
              <a:buFontTx/>
              <a:buChar char="-"/>
            </a:pPr>
            <a:r>
              <a:rPr lang="en-US" dirty="0"/>
              <a:t>Principle 2 – Culture of Automation</a:t>
            </a:r>
          </a:p>
          <a:p>
            <a:pPr marL="342900" indent="-342900">
              <a:buFontTx/>
              <a:buChar char="-"/>
            </a:pPr>
            <a:r>
              <a:rPr lang="en-US" dirty="0"/>
              <a:t>Principle 3 – Hide Implementation Details</a:t>
            </a:r>
          </a:p>
          <a:p>
            <a:pPr marL="342900" indent="-342900">
              <a:buFontTx/>
              <a:buChar char="-"/>
            </a:pPr>
            <a:r>
              <a:rPr lang="en-US" dirty="0"/>
              <a:t>Principle 4 – Decentralize all the things</a:t>
            </a:r>
          </a:p>
          <a:p>
            <a:pPr marL="342900" indent="-342900">
              <a:buFontTx/>
              <a:buChar char="-"/>
            </a:pPr>
            <a:r>
              <a:rPr lang="en-US" dirty="0"/>
              <a:t>Principle 5 – Deploy independently</a:t>
            </a:r>
          </a:p>
          <a:p>
            <a:pPr marL="342900" indent="-342900">
              <a:buFontTx/>
              <a:buChar char="-"/>
            </a:pPr>
            <a:r>
              <a:rPr lang="en-US" dirty="0"/>
              <a:t>Principle 6 – Consumer First</a:t>
            </a:r>
          </a:p>
          <a:p>
            <a:pPr marL="342900" indent="-342900">
              <a:buFontTx/>
              <a:buChar char="-"/>
            </a:pPr>
            <a:r>
              <a:rPr lang="en-US" dirty="0"/>
              <a:t>Principle 7 – Isolate Failure</a:t>
            </a:r>
          </a:p>
          <a:p>
            <a:pPr marL="342900" indent="-342900">
              <a:buFontTx/>
              <a:buChar char="-"/>
            </a:pPr>
            <a:r>
              <a:rPr lang="en-US" dirty="0"/>
              <a:t>Principle 8 – Highly Observable</a:t>
            </a:r>
          </a:p>
          <a:p>
            <a:endParaRPr lang="en-US" dirty="0"/>
          </a:p>
        </p:txBody>
      </p:sp>
      <p:sp>
        <p:nvSpPr>
          <p:cNvPr id="4" name="Slide Number Placeholder 3"/>
          <p:cNvSpPr>
            <a:spLocks noGrp="1"/>
          </p:cNvSpPr>
          <p:nvPr>
            <p:ph type="sldNum" sz="quarter" idx="10"/>
          </p:nvPr>
        </p:nvSpPr>
        <p:spPr/>
        <p:txBody>
          <a:bodyPr/>
          <a:lstStyle/>
          <a:p>
            <a:fld id="{790D3DF7-73EE-3E4D-9809-02B5CBE3AF7B}" type="slidenum">
              <a:rPr lang="en-US" smtClean="0"/>
              <a:pPr/>
              <a:t>19</a:t>
            </a:fld>
            <a:endParaRPr lang="en-US"/>
          </a:p>
        </p:txBody>
      </p:sp>
    </p:spTree>
    <p:extLst>
      <p:ext uri="{BB962C8B-B14F-4D97-AF65-F5344CB8AC3E}">
        <p14:creationId xmlns:p14="http://schemas.microsoft.com/office/powerpoint/2010/main" val="1776934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dirty="0"/>
              <a:t>Introducing the principles of microservices</a:t>
            </a:r>
          </a:p>
          <a:p>
            <a:pPr marL="342900" indent="-342900">
              <a:buFontTx/>
              <a:buChar char="-"/>
            </a:pPr>
            <a:r>
              <a:rPr lang="en-US" dirty="0"/>
              <a:t>Principle 1 – Modelled around business domain</a:t>
            </a:r>
          </a:p>
          <a:p>
            <a:pPr marL="342900" indent="-342900">
              <a:buFontTx/>
              <a:buChar char="-"/>
            </a:pPr>
            <a:r>
              <a:rPr lang="en-US" dirty="0"/>
              <a:t>Principle 2 – Culture of Automation</a:t>
            </a:r>
          </a:p>
          <a:p>
            <a:pPr marL="342900" indent="-342900">
              <a:buFontTx/>
              <a:buChar char="-"/>
            </a:pPr>
            <a:r>
              <a:rPr lang="en-US" dirty="0"/>
              <a:t>Principle 3 – Hide Implementation Details</a:t>
            </a:r>
          </a:p>
          <a:p>
            <a:pPr marL="342900" indent="-342900">
              <a:buFontTx/>
              <a:buChar char="-"/>
            </a:pPr>
            <a:r>
              <a:rPr lang="en-US" dirty="0"/>
              <a:t>Principle 4 – Decentralize all the things</a:t>
            </a:r>
          </a:p>
          <a:p>
            <a:pPr marL="342900" indent="-342900">
              <a:buFontTx/>
              <a:buChar char="-"/>
            </a:pPr>
            <a:r>
              <a:rPr lang="en-US" dirty="0"/>
              <a:t>Principle 5 – Deploy independently</a:t>
            </a:r>
          </a:p>
          <a:p>
            <a:pPr marL="342900" indent="-342900">
              <a:buFontTx/>
              <a:buChar char="-"/>
            </a:pPr>
            <a:r>
              <a:rPr lang="en-US" dirty="0"/>
              <a:t>Principle 6 – Consumer First</a:t>
            </a:r>
          </a:p>
          <a:p>
            <a:pPr marL="342900" indent="-342900">
              <a:buFontTx/>
              <a:buChar char="-"/>
            </a:pPr>
            <a:r>
              <a:rPr lang="en-US" dirty="0"/>
              <a:t>Principle 7 – Isolate Failure</a:t>
            </a:r>
          </a:p>
          <a:p>
            <a:pPr marL="342900" indent="-342900">
              <a:buFontTx/>
              <a:buChar char="-"/>
            </a:pPr>
            <a:r>
              <a:rPr lang="en-US" dirty="0"/>
              <a:t>Principle 8 – Highly Observable</a:t>
            </a:r>
          </a:p>
          <a:p>
            <a:endParaRPr lang="en-US" dirty="0"/>
          </a:p>
        </p:txBody>
      </p:sp>
      <p:sp>
        <p:nvSpPr>
          <p:cNvPr id="4" name="Slide Number Placeholder 3"/>
          <p:cNvSpPr>
            <a:spLocks noGrp="1"/>
          </p:cNvSpPr>
          <p:nvPr>
            <p:ph type="sldNum" sz="quarter" idx="10"/>
          </p:nvPr>
        </p:nvSpPr>
        <p:spPr/>
        <p:txBody>
          <a:bodyPr/>
          <a:lstStyle/>
          <a:p>
            <a:fld id="{790D3DF7-73EE-3E4D-9809-02B5CBE3AF7B}" type="slidenum">
              <a:rPr lang="en-US" smtClean="0"/>
              <a:pPr/>
              <a:t>20</a:t>
            </a:fld>
            <a:endParaRPr lang="en-US"/>
          </a:p>
        </p:txBody>
      </p:sp>
    </p:spTree>
    <p:extLst>
      <p:ext uri="{BB962C8B-B14F-4D97-AF65-F5344CB8AC3E}">
        <p14:creationId xmlns:p14="http://schemas.microsoft.com/office/powerpoint/2010/main" val="1610077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dirty="0"/>
              <a:t>Introducing the principles of microservices</a:t>
            </a:r>
          </a:p>
          <a:p>
            <a:pPr marL="342900" indent="-342900">
              <a:buFontTx/>
              <a:buChar char="-"/>
            </a:pPr>
            <a:r>
              <a:rPr lang="en-US" dirty="0"/>
              <a:t>Principle 1 – Modelled around business domain</a:t>
            </a:r>
          </a:p>
          <a:p>
            <a:pPr marL="342900" indent="-342900">
              <a:buFontTx/>
              <a:buChar char="-"/>
            </a:pPr>
            <a:r>
              <a:rPr lang="en-US" dirty="0"/>
              <a:t>Principle 2 – Culture of Automation</a:t>
            </a:r>
          </a:p>
          <a:p>
            <a:pPr marL="342900" indent="-342900">
              <a:buFontTx/>
              <a:buChar char="-"/>
            </a:pPr>
            <a:r>
              <a:rPr lang="en-US" dirty="0"/>
              <a:t>Principle 3 – Hide Implementation Details</a:t>
            </a:r>
          </a:p>
          <a:p>
            <a:pPr marL="342900" indent="-342900">
              <a:buFontTx/>
              <a:buChar char="-"/>
            </a:pPr>
            <a:r>
              <a:rPr lang="en-US" dirty="0"/>
              <a:t>Principle 4 – Decentralize all the things</a:t>
            </a:r>
          </a:p>
          <a:p>
            <a:pPr marL="342900" indent="-342900">
              <a:buFontTx/>
              <a:buChar char="-"/>
            </a:pPr>
            <a:r>
              <a:rPr lang="en-US" dirty="0"/>
              <a:t>Principle 5 – Deploy independently</a:t>
            </a:r>
          </a:p>
          <a:p>
            <a:pPr marL="342900" indent="-342900">
              <a:buFontTx/>
              <a:buChar char="-"/>
            </a:pPr>
            <a:r>
              <a:rPr lang="en-US" dirty="0"/>
              <a:t>Principle 6 – Consumer First</a:t>
            </a:r>
          </a:p>
          <a:p>
            <a:pPr marL="342900" indent="-342900">
              <a:buFontTx/>
              <a:buChar char="-"/>
            </a:pPr>
            <a:r>
              <a:rPr lang="en-US" dirty="0"/>
              <a:t>Principle 7 – Isolate Failure</a:t>
            </a:r>
          </a:p>
          <a:p>
            <a:pPr marL="342900" indent="-342900">
              <a:buFontTx/>
              <a:buChar char="-"/>
            </a:pPr>
            <a:r>
              <a:rPr lang="en-US" dirty="0"/>
              <a:t>Principle 8 – Highly Observable</a:t>
            </a:r>
          </a:p>
          <a:p>
            <a:endParaRPr lang="en-US" dirty="0"/>
          </a:p>
        </p:txBody>
      </p:sp>
      <p:sp>
        <p:nvSpPr>
          <p:cNvPr id="4" name="Slide Number Placeholder 3"/>
          <p:cNvSpPr>
            <a:spLocks noGrp="1"/>
          </p:cNvSpPr>
          <p:nvPr>
            <p:ph type="sldNum" sz="quarter" idx="10"/>
          </p:nvPr>
        </p:nvSpPr>
        <p:spPr/>
        <p:txBody>
          <a:bodyPr/>
          <a:lstStyle/>
          <a:p>
            <a:fld id="{790D3DF7-73EE-3E4D-9809-02B5CBE3AF7B}" type="slidenum">
              <a:rPr lang="en-US" smtClean="0"/>
              <a:pPr/>
              <a:t>21</a:t>
            </a:fld>
            <a:endParaRPr lang="en-US"/>
          </a:p>
        </p:txBody>
      </p:sp>
    </p:spTree>
    <p:extLst>
      <p:ext uri="{BB962C8B-B14F-4D97-AF65-F5344CB8AC3E}">
        <p14:creationId xmlns:p14="http://schemas.microsoft.com/office/powerpoint/2010/main" val="255675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dirty="0"/>
              <a:t>Let’s say that one of your services suddenly stops working and returns a very high number of errors. The API gateway can implement things like circuit breakers, which means that after a specific threshold, the API gateway will stop sending data to the component that’s failing.</a:t>
            </a:r>
          </a:p>
          <a:p>
            <a:pPr marL="342900" indent="-342900">
              <a:buFontTx/>
              <a:buChar char="-"/>
            </a:pPr>
            <a:endParaRPr lang="en-US" dirty="0"/>
          </a:p>
          <a:p>
            <a:pPr marL="342900" indent="-342900">
              <a:buFontTx/>
              <a:buChar char="-"/>
            </a:pPr>
            <a:r>
              <a:rPr lang="en-US" dirty="0"/>
              <a:t>This gives you time to analyze the logs, implement a fix, and push an update. Usually when you have a component failing and you have lots of traffic to that component, it’s using other components and you may have a cascade failure in your infrastructure.</a:t>
            </a:r>
          </a:p>
          <a:p>
            <a:pPr marL="342900" indent="-342900">
              <a:buFontTx/>
              <a:buChar char="-"/>
            </a:pPr>
            <a:endParaRPr lang="en-US" dirty="0"/>
          </a:p>
          <a:p>
            <a:pPr marL="342900" indent="-342900">
              <a:buFontTx/>
              <a:buChar char="-"/>
            </a:pPr>
            <a:r>
              <a:rPr lang="en-US" dirty="0"/>
              <a:t>Circuit breakers simply close the circuit so no more requests are allowed to go to that component, and now you have time to fix and implement a solution to your problem.</a:t>
            </a:r>
          </a:p>
          <a:p>
            <a:pPr marL="342900" indent="-342900">
              <a:buFontTx/>
              <a:buChar char="-"/>
            </a:pPr>
            <a:endParaRPr lang="en-US" dirty="0"/>
          </a:p>
          <a:p>
            <a:r>
              <a:rPr lang="en-US" sz="1200" b="0" i="0" kern="1200" dirty="0">
                <a:solidFill>
                  <a:schemeClr val="tx1"/>
                </a:solidFill>
                <a:effectLst/>
                <a:latin typeface="Arial" charset="0"/>
                <a:ea typeface="ＭＳ Ｐゴシック" charset="-128"/>
                <a:cs typeface="ＭＳ Ｐゴシック" charset="-128"/>
              </a:rPr>
              <a:t>Failure takes many forms:</a:t>
            </a:r>
          </a:p>
          <a:p>
            <a:pPr lvl="1"/>
            <a:r>
              <a:rPr lang="en-US" sz="1200" b="0" i="0" kern="1200" dirty="0">
                <a:solidFill>
                  <a:schemeClr val="tx1"/>
                </a:solidFill>
                <a:effectLst/>
                <a:latin typeface="Arial" charset="0"/>
                <a:ea typeface="ＭＳ Ｐゴシック" charset="-128"/>
                <a:cs typeface="+mn-cs"/>
              </a:rPr>
              <a:t>It can be a service not responding to your service.</a:t>
            </a:r>
          </a:p>
          <a:p>
            <a:pPr lvl="1"/>
            <a:r>
              <a:rPr lang="en-US" sz="1200" b="0" i="0" kern="1200" dirty="0">
                <a:solidFill>
                  <a:schemeClr val="tx1"/>
                </a:solidFill>
                <a:effectLst/>
                <a:latin typeface="Arial" charset="0"/>
                <a:ea typeface="ＭＳ Ｐゴシック" charset="-128"/>
                <a:cs typeface="+mn-cs"/>
              </a:rPr>
              <a:t>A connection line gone down.</a:t>
            </a:r>
          </a:p>
          <a:p>
            <a:pPr lvl="1"/>
            <a:r>
              <a:rPr lang="en-US" sz="1200" b="0" i="0" kern="1200" dirty="0">
                <a:solidFill>
                  <a:schemeClr val="tx1"/>
                </a:solidFill>
                <a:effectLst/>
                <a:latin typeface="Arial" charset="0"/>
                <a:ea typeface="ＭＳ Ｐゴシック" charset="-128"/>
                <a:cs typeface="+mn-cs"/>
              </a:rPr>
              <a:t>A third party system failing.</a:t>
            </a:r>
          </a:p>
          <a:p>
            <a:r>
              <a:rPr lang="en-US" sz="1200" b="0" i="0" kern="1200" dirty="0">
                <a:solidFill>
                  <a:schemeClr val="tx1"/>
                </a:solidFill>
                <a:effectLst/>
                <a:latin typeface="Arial" charset="0"/>
                <a:ea typeface="ＭＳ Ｐゴシック" charset="-128"/>
                <a:cs typeface="ＭＳ Ｐゴシック" charset="-128"/>
              </a:rPr>
              <a:t>When failure is found, the microservice should degrade the functionality within or use a default functionality. It shouldn’t cascade the failure. It shouldn’t crash.</a:t>
            </a:r>
          </a:p>
          <a:p>
            <a:pPr lvl="1"/>
            <a:r>
              <a:rPr lang="en-US" sz="1200" b="0" i="0" kern="1200" dirty="0">
                <a:solidFill>
                  <a:schemeClr val="tx1"/>
                </a:solidFill>
                <a:effectLst/>
                <a:latin typeface="Arial" charset="0"/>
                <a:ea typeface="ＭＳ Ｐゴシック" charset="-128"/>
                <a:cs typeface="+mn-cs"/>
              </a:rPr>
              <a:t>Decide when you should degrade functionality and/or when you should default functionality.</a:t>
            </a:r>
          </a:p>
          <a:p>
            <a:pPr lvl="1"/>
            <a:r>
              <a:rPr lang="en-US" sz="1200" b="0" i="0" kern="1200" dirty="0">
                <a:solidFill>
                  <a:schemeClr val="tx1"/>
                </a:solidFill>
                <a:effectLst/>
                <a:latin typeface="Arial" charset="0"/>
                <a:ea typeface="ＭＳ Ｐゴシック" charset="-128"/>
                <a:cs typeface="+mn-cs"/>
              </a:rPr>
              <a:t>Example of degrade functionality: The service can decide to not display a page</a:t>
            </a:r>
          </a:p>
          <a:p>
            <a:pPr lvl="1"/>
            <a:r>
              <a:rPr lang="en-US" sz="1200" b="0" i="0" kern="1200" dirty="0">
                <a:solidFill>
                  <a:schemeClr val="tx1"/>
                </a:solidFill>
                <a:effectLst/>
                <a:latin typeface="Arial" charset="0"/>
                <a:ea typeface="ＭＳ Ｐゴシック" charset="-128"/>
                <a:cs typeface="+mn-cs"/>
              </a:rPr>
              <a:t>Example of default functionality: The service decide to display a default page with a message.</a:t>
            </a:r>
          </a:p>
          <a:p>
            <a:r>
              <a:rPr lang="en-US" sz="1200" b="0" i="0" kern="1200" dirty="0">
                <a:solidFill>
                  <a:schemeClr val="tx1"/>
                </a:solidFill>
                <a:effectLst/>
                <a:latin typeface="Arial" charset="0"/>
                <a:ea typeface="ＭＳ Ｐゴシック" charset="-128"/>
                <a:cs typeface="ＭＳ Ｐゴシック" charset="-128"/>
              </a:rPr>
              <a:t>Make the microservice resilient by having multiple instance of microservices.</a:t>
            </a:r>
          </a:p>
          <a:p>
            <a:pPr lvl="1"/>
            <a:r>
              <a:rPr lang="en-US" sz="1200" b="0" i="0" kern="1200" dirty="0">
                <a:solidFill>
                  <a:schemeClr val="tx1"/>
                </a:solidFill>
                <a:effectLst/>
                <a:latin typeface="Arial" charset="0"/>
                <a:ea typeface="ＭＳ Ｐゴシック" charset="-128"/>
                <a:cs typeface="+mn-cs"/>
              </a:rPr>
              <a:t>Each microservice should register themselves as they star up.</a:t>
            </a:r>
          </a:p>
          <a:p>
            <a:pPr lvl="1"/>
            <a:r>
              <a:rPr lang="en-US" sz="1200" b="0" i="0" kern="1200" dirty="0">
                <a:solidFill>
                  <a:schemeClr val="tx1"/>
                </a:solidFill>
                <a:effectLst/>
                <a:latin typeface="Arial" charset="0"/>
                <a:ea typeface="ＭＳ Ｐゴシック" charset="-128"/>
                <a:cs typeface="+mn-cs"/>
              </a:rPr>
              <a:t>If any of these microservices fails, they will deregister themselves.</a:t>
            </a:r>
          </a:p>
          <a:p>
            <a:r>
              <a:rPr lang="en-US" sz="1200" b="0" i="0" kern="1200" dirty="0">
                <a:solidFill>
                  <a:schemeClr val="tx1"/>
                </a:solidFill>
                <a:effectLst/>
                <a:latin typeface="Arial" charset="0"/>
                <a:ea typeface="ＭＳ Ｐゴシック" charset="-128"/>
                <a:cs typeface="ＭＳ Ｐゴシック" charset="-128"/>
              </a:rPr>
              <a:t>Be aware of different types of failures:</a:t>
            </a:r>
          </a:p>
          <a:p>
            <a:pPr lvl="1"/>
            <a:r>
              <a:rPr lang="en-US" sz="1200" b="0" i="0" kern="1200" dirty="0">
                <a:solidFill>
                  <a:schemeClr val="tx1"/>
                </a:solidFill>
                <a:effectLst/>
                <a:latin typeface="Arial" charset="0"/>
                <a:ea typeface="ＭＳ Ｐゴシック" charset="-128"/>
                <a:cs typeface="+mn-cs"/>
              </a:rPr>
              <a:t>Exceptions and/or errors.</a:t>
            </a:r>
          </a:p>
          <a:p>
            <a:pPr lvl="1"/>
            <a:r>
              <a:rPr lang="en-US" sz="1200" b="0" i="0" kern="1200" dirty="0">
                <a:solidFill>
                  <a:schemeClr val="tx1"/>
                </a:solidFill>
                <a:effectLst/>
                <a:latin typeface="Arial" charset="0"/>
                <a:ea typeface="ＭＳ Ｐゴシック" charset="-128"/>
                <a:cs typeface="+mn-cs"/>
              </a:rPr>
              <a:t>Delays in replying request.</a:t>
            </a:r>
          </a:p>
          <a:p>
            <a:pPr lvl="1"/>
            <a:r>
              <a:rPr lang="en-US" sz="1200" b="0" i="0" kern="1200" dirty="0">
                <a:solidFill>
                  <a:schemeClr val="tx1"/>
                </a:solidFill>
                <a:effectLst/>
                <a:latin typeface="Arial" charset="0"/>
                <a:ea typeface="ＭＳ Ｐゴシック" charset="-128"/>
                <a:cs typeface="+mn-cs"/>
              </a:rPr>
              <a:t>Unavailability of a microservices.</a:t>
            </a:r>
          </a:p>
          <a:p>
            <a:pPr lvl="1"/>
            <a:r>
              <a:rPr lang="en-US" sz="1200" b="0" i="0" kern="1200" dirty="0">
                <a:solidFill>
                  <a:schemeClr val="tx1"/>
                </a:solidFill>
                <a:effectLst/>
                <a:latin typeface="Arial" charset="0"/>
                <a:ea typeface="ＭＳ Ｐゴシック" charset="-128"/>
                <a:cs typeface="+mn-cs"/>
              </a:rPr>
              <a:t>Network failures.</a:t>
            </a:r>
          </a:p>
          <a:p>
            <a:pPr lvl="2"/>
            <a:r>
              <a:rPr lang="en-US" sz="1200" b="0" i="0" kern="1200" dirty="0">
                <a:solidFill>
                  <a:schemeClr val="tx1"/>
                </a:solidFill>
                <a:effectLst/>
                <a:latin typeface="Arial" charset="0"/>
                <a:ea typeface="ＭＳ Ｐゴシック" charset="-128"/>
                <a:cs typeface="+mn-cs"/>
              </a:rPr>
              <a:t>Remember, we are using distributed transactions. One service may use several other services before it actually completes.</a:t>
            </a:r>
          </a:p>
          <a:p>
            <a:pPr lvl="1"/>
            <a:r>
              <a:rPr lang="en-US" sz="1200" b="0" i="0" kern="1200" dirty="0">
                <a:solidFill>
                  <a:schemeClr val="tx1"/>
                </a:solidFill>
                <a:effectLst/>
                <a:latin typeface="Arial" charset="0"/>
                <a:ea typeface="ＭＳ Ｐゴシック" charset="-128"/>
                <a:cs typeface="+mn-cs"/>
              </a:rPr>
              <a:t>Validate microservice input from services and clients.</a:t>
            </a:r>
          </a:p>
          <a:p>
            <a:pPr lvl="2"/>
            <a:r>
              <a:rPr lang="en-US" sz="1200" b="0" i="0" kern="1200" dirty="0">
                <a:solidFill>
                  <a:schemeClr val="tx1"/>
                </a:solidFill>
                <a:effectLst/>
                <a:latin typeface="Arial" charset="0"/>
                <a:ea typeface="ＭＳ Ｐゴシック" charset="-128"/>
                <a:cs typeface="+mn-cs"/>
              </a:rPr>
              <a:t>The microservice shouldn’t fail due wrong formatted data.</a:t>
            </a:r>
          </a:p>
          <a:p>
            <a:pPr marL="342900" indent="-342900">
              <a:buFontTx/>
              <a:buChar char="-"/>
            </a:pPr>
            <a:endParaRPr lang="en-US" dirty="0"/>
          </a:p>
        </p:txBody>
      </p:sp>
      <p:sp>
        <p:nvSpPr>
          <p:cNvPr id="4" name="Slide Number Placeholder 3"/>
          <p:cNvSpPr>
            <a:spLocks noGrp="1"/>
          </p:cNvSpPr>
          <p:nvPr>
            <p:ph type="sldNum" sz="quarter" idx="10"/>
          </p:nvPr>
        </p:nvSpPr>
        <p:spPr/>
        <p:txBody>
          <a:bodyPr/>
          <a:lstStyle/>
          <a:p>
            <a:fld id="{790D3DF7-73EE-3E4D-9809-02B5CBE3AF7B}" type="slidenum">
              <a:rPr lang="en-US" smtClean="0"/>
              <a:pPr/>
              <a:t>22</a:t>
            </a:fld>
            <a:endParaRPr lang="en-US"/>
          </a:p>
        </p:txBody>
      </p:sp>
    </p:spTree>
    <p:extLst>
      <p:ext uri="{BB962C8B-B14F-4D97-AF65-F5344CB8AC3E}">
        <p14:creationId xmlns:p14="http://schemas.microsoft.com/office/powerpoint/2010/main" val="1970786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charset="-128"/>
                <a:cs typeface="ＭＳ Ｐゴシック" charset="-128"/>
              </a:rPr>
              <a:t>Current system activity.</a:t>
            </a:r>
          </a:p>
          <a:p>
            <a:r>
              <a:rPr lang="en-US" sz="1200" b="0" i="0" kern="1200" dirty="0">
                <a:solidFill>
                  <a:schemeClr val="tx1"/>
                </a:solidFill>
                <a:effectLst/>
                <a:latin typeface="Arial" charset="0"/>
                <a:ea typeface="ＭＳ Ｐゴシック" charset="-128"/>
                <a:cs typeface="ＭＳ Ｐゴシック" charset="-128"/>
              </a:rPr>
              <a:t>Error currently happened.</a:t>
            </a:r>
          </a:p>
          <a:p>
            <a:r>
              <a:rPr lang="en-US" sz="1200" b="0" i="0" kern="1200" dirty="0">
                <a:solidFill>
                  <a:schemeClr val="tx1"/>
                </a:solidFill>
                <a:effectLst/>
                <a:latin typeface="Arial" charset="0"/>
                <a:ea typeface="ＭＳ Ｐゴシック" charset="-128"/>
                <a:cs typeface="ＭＳ Ｐゴシック" charset="-128"/>
              </a:rPr>
              <a:t>Monitoring and logging (logs) needs to be centralized so there in one place to go in order to view information about the system health.</a:t>
            </a:r>
          </a:p>
          <a:p>
            <a:pPr lvl="1"/>
            <a:r>
              <a:rPr lang="en-US" sz="1200" b="0" i="0" kern="1200" dirty="0">
                <a:solidFill>
                  <a:schemeClr val="tx1"/>
                </a:solidFill>
                <a:effectLst/>
                <a:latin typeface="Arial" charset="0"/>
                <a:ea typeface="ＭＳ Ｐゴシック" charset="-128"/>
                <a:cs typeface="+mn-cs"/>
              </a:rPr>
              <a:t>Centralized monitoring</a:t>
            </a:r>
          </a:p>
          <a:p>
            <a:pPr lvl="1"/>
            <a:r>
              <a:rPr lang="en-US" sz="1200" b="0" i="0" kern="1200" dirty="0">
                <a:solidFill>
                  <a:schemeClr val="tx1"/>
                </a:solidFill>
                <a:effectLst/>
                <a:latin typeface="Arial" charset="0"/>
                <a:ea typeface="ＭＳ Ｐゴシック" charset="-128"/>
                <a:cs typeface="+mn-cs"/>
              </a:rPr>
              <a:t>Centralized Logging</a:t>
            </a:r>
          </a:p>
          <a:p>
            <a:pPr lvl="1"/>
            <a:r>
              <a:rPr lang="en-US" sz="1200" b="0" i="0" kern="1200" dirty="0">
                <a:solidFill>
                  <a:schemeClr val="tx1"/>
                </a:solidFill>
                <a:effectLst/>
                <a:latin typeface="Arial" charset="0"/>
                <a:ea typeface="ＭＳ Ｐゴシック" charset="-128"/>
                <a:cs typeface="+mn-cs"/>
              </a:rPr>
              <a:t>Remember the system use distributed transactions across the network and several services.</a:t>
            </a:r>
          </a:p>
          <a:p>
            <a:pPr lvl="1"/>
            <a:r>
              <a:rPr lang="en-US" sz="1200" b="0" i="0" kern="1200" dirty="0">
                <a:solidFill>
                  <a:schemeClr val="tx1"/>
                </a:solidFill>
                <a:effectLst/>
                <a:latin typeface="Arial" charset="0"/>
                <a:ea typeface="ＭＳ Ｐゴシック" charset="-128"/>
                <a:cs typeface="+mn-cs"/>
              </a:rPr>
              <a:t>System health:</a:t>
            </a:r>
          </a:p>
          <a:p>
            <a:pPr lvl="2"/>
            <a:r>
              <a:rPr lang="en-US" sz="1200" b="0" i="0" kern="1200" dirty="0">
                <a:solidFill>
                  <a:schemeClr val="tx1"/>
                </a:solidFill>
                <a:effectLst/>
                <a:latin typeface="Arial" charset="0"/>
                <a:ea typeface="ＭＳ Ｐゴシック" charset="-128"/>
                <a:cs typeface="+mn-cs"/>
              </a:rPr>
              <a:t>Logs</a:t>
            </a:r>
          </a:p>
          <a:p>
            <a:pPr lvl="2"/>
            <a:r>
              <a:rPr lang="en-US" sz="1200" b="0" i="0" kern="1200" dirty="0">
                <a:solidFill>
                  <a:schemeClr val="tx1"/>
                </a:solidFill>
                <a:effectLst/>
                <a:latin typeface="Arial" charset="0"/>
                <a:ea typeface="ＭＳ Ｐゴシック" charset="-128"/>
                <a:cs typeface="+mn-cs"/>
              </a:rPr>
              <a:t>Status</a:t>
            </a:r>
          </a:p>
          <a:p>
            <a:pPr lvl="2"/>
            <a:r>
              <a:rPr lang="en-US" sz="1200" b="0" i="0" kern="1200" dirty="0">
                <a:solidFill>
                  <a:schemeClr val="tx1"/>
                </a:solidFill>
                <a:effectLst/>
                <a:latin typeface="Arial" charset="0"/>
                <a:ea typeface="ＭＳ Ｐゴシック" charset="-128"/>
                <a:cs typeface="+mn-cs"/>
              </a:rPr>
              <a:t>Information</a:t>
            </a:r>
          </a:p>
          <a:p>
            <a:pPr lvl="2"/>
            <a:r>
              <a:rPr lang="en-US" sz="1200" b="0" i="0" kern="1200" dirty="0">
                <a:solidFill>
                  <a:schemeClr val="tx1"/>
                </a:solidFill>
                <a:effectLst/>
                <a:latin typeface="Arial" charset="0"/>
                <a:ea typeface="ＭＳ Ｐゴシック" charset="-128"/>
                <a:cs typeface="+mn-cs"/>
              </a:rPr>
              <a:t>Warnings</a:t>
            </a:r>
          </a:p>
          <a:p>
            <a:pPr lvl="2"/>
            <a:r>
              <a:rPr lang="en-US" sz="1200" b="0" i="0" kern="1200" dirty="0">
                <a:solidFill>
                  <a:schemeClr val="tx1"/>
                </a:solidFill>
                <a:effectLst/>
                <a:latin typeface="Arial" charset="0"/>
                <a:ea typeface="ＭＳ Ｐゴシック" charset="-128"/>
                <a:cs typeface="+mn-cs"/>
              </a:rPr>
              <a:t>Errors</a:t>
            </a:r>
          </a:p>
          <a:p>
            <a:r>
              <a:rPr lang="en-US" sz="1200" b="0" i="0" kern="1200" dirty="0">
                <a:solidFill>
                  <a:schemeClr val="tx1"/>
                </a:solidFill>
                <a:effectLst/>
                <a:latin typeface="Arial" charset="0"/>
                <a:ea typeface="ＭＳ Ｐゴシック" charset="-128"/>
                <a:cs typeface="ＭＳ Ｐゴシック" charset="-128"/>
              </a:rPr>
              <a:t>Need a quick way of getting feedback in response to deployment.</a:t>
            </a:r>
          </a:p>
          <a:p>
            <a:r>
              <a:rPr lang="en-US" sz="1200" b="0" i="0" kern="1200" dirty="0">
                <a:solidFill>
                  <a:schemeClr val="tx1"/>
                </a:solidFill>
                <a:effectLst/>
                <a:latin typeface="Arial" charset="0"/>
                <a:ea typeface="ＭＳ Ｐゴシック" charset="-128"/>
                <a:cs typeface="ＭＳ Ｐゴシック" charset="-128"/>
              </a:rPr>
              <a:t>Data collected can be used for capacity planning and scaling up system.</a:t>
            </a:r>
          </a:p>
          <a:p>
            <a:pPr lvl="1"/>
            <a:r>
              <a:rPr lang="en-US" sz="1200" b="0" i="0" kern="1200" dirty="0">
                <a:solidFill>
                  <a:schemeClr val="tx1"/>
                </a:solidFill>
                <a:effectLst/>
                <a:latin typeface="Arial" charset="0"/>
                <a:ea typeface="ＭＳ Ｐゴシック" charset="-128"/>
                <a:cs typeface="+mn-cs"/>
              </a:rPr>
              <a:t>Monitor business data.</a:t>
            </a:r>
          </a:p>
          <a:p>
            <a:r>
              <a:rPr lang="en-US" sz="1200" b="0" i="0" kern="1200" dirty="0">
                <a:solidFill>
                  <a:schemeClr val="tx1"/>
                </a:solidFill>
                <a:effectLst/>
                <a:latin typeface="Arial" charset="0"/>
                <a:ea typeface="ＭＳ Ｐゴシック" charset="-128"/>
                <a:cs typeface="ＭＳ Ｐゴシック" charset="-128"/>
              </a:rPr>
              <a:t>Demand can be easily spotted.</a:t>
            </a:r>
          </a:p>
          <a:p>
            <a:r>
              <a:rPr lang="en-US" sz="1200" b="0" i="0" kern="1200" dirty="0">
                <a:solidFill>
                  <a:schemeClr val="tx1"/>
                </a:solidFill>
                <a:effectLst/>
                <a:latin typeface="Arial" charset="0"/>
                <a:ea typeface="ＭＳ Ｐゴシック" charset="-128"/>
                <a:cs typeface="ＭＳ Ｐゴシック" charset="-128"/>
              </a:rPr>
              <a:t>Easy to make specific measurements.</a:t>
            </a:r>
          </a:p>
          <a:p>
            <a:endParaRPr lang="en-US" dirty="0"/>
          </a:p>
        </p:txBody>
      </p:sp>
      <p:sp>
        <p:nvSpPr>
          <p:cNvPr id="4" name="Slide Number Placeholder 3"/>
          <p:cNvSpPr>
            <a:spLocks noGrp="1"/>
          </p:cNvSpPr>
          <p:nvPr>
            <p:ph type="sldNum" sz="quarter" idx="10"/>
          </p:nvPr>
        </p:nvSpPr>
        <p:spPr/>
        <p:txBody>
          <a:bodyPr/>
          <a:lstStyle/>
          <a:p>
            <a:fld id="{790D3DF7-73EE-3E4D-9809-02B5CBE3AF7B}" type="slidenum">
              <a:rPr lang="en-US" smtClean="0"/>
              <a:pPr/>
              <a:t>23</a:t>
            </a:fld>
            <a:endParaRPr lang="en-US"/>
          </a:p>
        </p:txBody>
      </p:sp>
    </p:spTree>
    <p:extLst>
      <p:ext uri="{BB962C8B-B14F-4D97-AF65-F5344CB8AC3E}">
        <p14:creationId xmlns:p14="http://schemas.microsoft.com/office/powerpoint/2010/main" val="3771412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3302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management provides API gateway services such as creating API proxies, configuring SSL and authentication, developer subscription key management, policy injection such as rate throttling or message transformations from JSON to XML and performance and health analytics.</a:t>
            </a:r>
          </a:p>
          <a:p>
            <a:r>
              <a:rPr lang="en-US" dirty="0"/>
              <a:t>The basic concept is that you place your API under management so that direct calls are never made by clients to your API. Incoming calls first arrive at the API proxy, policies are applied, and then the call is forwarded on. When the call returns to the API proxy, it applies any outgoing policies and the output is returned to the called.</a:t>
            </a:r>
          </a:p>
          <a:p>
            <a:r>
              <a:rPr lang="en-US" dirty="0"/>
              <a:t>A developer key must be included in the API call in order for the call to pass through to the actual API. That means that anyone who wants to invoke your API must first register on the Developer portal and request to subscribe to the API. Once they are approved, they receive a key. The developer key is the element that allows the service to gather statistics on who is calling, how often, and what performance those invocations are receiving.</a:t>
            </a:r>
          </a:p>
          <a:p>
            <a:r>
              <a:rPr lang="en-US" dirty="0"/>
              <a:t>Once you create an instance of API management using the Azure Portal, both an Admin Dashboard and a Developer Portal are provided. The Admin Dashboard provides the tools necessary to define API products and developer groups, and access the Analytics reports. Once a developer is registered on the Developer portal, he or she will be able to gain access to API documentation and consoles for accessing sample code, making test calls, and examining return message.</a:t>
            </a:r>
          </a:p>
          <a:p>
            <a:endParaRPr lang="en-US" dirty="0"/>
          </a:p>
        </p:txBody>
      </p:sp>
      <p:sp>
        <p:nvSpPr>
          <p:cNvPr id="4" name="Slide Number Placeholder 3"/>
          <p:cNvSpPr>
            <a:spLocks noGrp="1"/>
          </p:cNvSpPr>
          <p:nvPr>
            <p:ph type="sldNum" sz="quarter" idx="10"/>
          </p:nvPr>
        </p:nvSpPr>
        <p:spPr/>
        <p:txBody>
          <a:bodyPr/>
          <a:lstStyle/>
          <a:p>
            <a:fld id="{790D3DF7-73EE-3E4D-9809-02B5CBE3AF7B}" type="slidenum">
              <a:rPr lang="en-US" smtClean="0"/>
              <a:pPr/>
              <a:t>27</a:t>
            </a:fld>
            <a:endParaRPr lang="en-US"/>
          </a:p>
        </p:txBody>
      </p:sp>
    </p:spTree>
    <p:extLst>
      <p:ext uri="{BB962C8B-B14F-4D97-AF65-F5344CB8AC3E}">
        <p14:creationId xmlns:p14="http://schemas.microsoft.com/office/powerpoint/2010/main" val="3590548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93" fontAlgn="base">
              <a:lnSpc>
                <a:spcPct val="90000"/>
              </a:lnSpc>
              <a:spcBef>
                <a:spcPct val="0"/>
              </a:spcBef>
              <a:spcAft>
                <a:spcPct val="0"/>
              </a:spcAft>
              <a:defRPr/>
            </a:pPr>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11/29/2017 9:29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28</a:t>
            </a:fld>
            <a:endParaRPr lang="en-US" sz="1800" kern="0">
              <a:solidFill>
                <a:sysClr val="windowText" lastClr="000000"/>
              </a:solidFill>
            </a:endParaRPr>
          </a:p>
        </p:txBody>
      </p:sp>
    </p:spTree>
    <p:extLst>
      <p:ext uri="{BB962C8B-B14F-4D97-AF65-F5344CB8AC3E}">
        <p14:creationId xmlns:p14="http://schemas.microsoft.com/office/powerpoint/2010/main" val="2264486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519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CC42BF6-D7C7-4AF2-BD0E-8017659BF131}"/>
              </a:ext>
            </a:extLst>
          </p:cNvPr>
          <p:cNvSpPr>
            <a:spLocks noGrp="1"/>
          </p:cNvSpPr>
          <p:nvPr>
            <p:ph type="body" idx="1"/>
          </p:nvPr>
        </p:nvSpPr>
        <p:spPr/>
        <p:txBody>
          <a:bodyPr/>
          <a:lstStyle/>
          <a:p>
            <a:pPr marL="342900" indent="-342900">
              <a:buFont typeface="Arial" panose="020B0604020202020204" pitchFamily="34" charset="0"/>
              <a:buChar char="•"/>
            </a:pPr>
            <a:r>
              <a:rPr lang="en-US" dirty="0"/>
              <a:t>Many people see Docker or other container technologies as enablers of a microservice architecture.</a:t>
            </a:r>
          </a:p>
          <a:p>
            <a:pPr marL="342900" indent="-342900">
              <a:buFont typeface="Arial" panose="020B0604020202020204" pitchFamily="34" charset="0"/>
              <a:buChar char="•"/>
            </a:pPr>
            <a:r>
              <a:rPr lang="en-US" dirty="0"/>
              <a:t>Unlike virtual machines, containers are designed to be pared down to the minimal viable pieces needed to run whatever the one thing the container is designed to do, rather than packing multiple functions into the same virtual or physical machine. The ease of development that Docker and similar tools provide help make possible rapid development and testing of services.</a:t>
            </a:r>
          </a:p>
          <a:p>
            <a:pPr marL="342900" indent="-342900">
              <a:buFont typeface="Arial" panose="020B0604020202020204" pitchFamily="34" charset="0"/>
              <a:buChar char="•"/>
            </a:pPr>
            <a:r>
              <a:rPr lang="en-US" dirty="0"/>
              <a:t>Of course, containers are just a tool, and microservice architecture is just a concept. So it is entirely possible to build an application which could be described as following a microservices approach without using containers, just as it would be possible to build a much more traditional application inside of a container (although this may not be a good idea)</a:t>
            </a:r>
          </a:p>
        </p:txBody>
      </p:sp>
    </p:spTree>
    <p:extLst>
      <p:ext uri="{BB962C8B-B14F-4D97-AF65-F5344CB8AC3E}">
        <p14:creationId xmlns:p14="http://schemas.microsoft.com/office/powerpoint/2010/main" val="3343824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Containers are the environments in which you deploy and execute your code. </a:t>
            </a:r>
          </a:p>
          <a:p>
            <a:pPr marL="342900" indent="-342900">
              <a:buFont typeface="Arial" panose="020B0604020202020204" pitchFamily="34" charset="0"/>
              <a:buChar char="•"/>
            </a:pPr>
            <a:r>
              <a:rPr lang="en-US" dirty="0"/>
              <a:t>In Azure, there are several choices for deploying and executing code. Deciding which one to use is usually driven by the technology stack chosen for implementation and security configuration considerations.</a:t>
            </a:r>
          </a:p>
          <a:p>
            <a:pPr marL="342900" indent="-342900">
              <a:buFont typeface="Arial" panose="020B0604020202020204" pitchFamily="34" charset="0"/>
              <a:buChar char="•"/>
            </a:pPr>
            <a:r>
              <a:rPr lang="en-US" dirty="0"/>
              <a:t>If you are leverage Windows Communications Foundation (WCF) to create a SOAP or REST API or a worker role that listens on a Service Bus Queue, you will use the Azure Cloud Service container for deployment.</a:t>
            </a:r>
          </a:p>
          <a:p>
            <a:pPr marL="342900" indent="-342900">
              <a:buFont typeface="Arial" panose="020B0604020202020204" pitchFamily="34" charset="0"/>
              <a:buChar char="•"/>
            </a:pPr>
            <a:r>
              <a:rPr lang="en-US" dirty="0"/>
              <a:t>If you are using ASP.NET web </a:t>
            </a:r>
            <a:r>
              <a:rPr lang="en-US" dirty="0" err="1"/>
              <a:t>apis</a:t>
            </a:r>
            <a:r>
              <a:rPr lang="en-US" dirty="0"/>
              <a:t>, you will use Azure App Service.</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F657078-6DF4-4B15-AEE7-8504F49DC1D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7160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u="sng" dirty="0"/>
              <a:t>Kubernetes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Kubernetes is an open-source system for automating deployment, operations, and scaling of containerized applications. It groups containers that make up an application into logical units for easy management and discovery. Originally developed by Google, it builds on their experiences running large scale services such as Search and Gmail. </a:t>
            </a:r>
          </a:p>
          <a:p>
            <a:endParaRPr lang="en-US" dirty="0"/>
          </a:p>
          <a:p>
            <a:r>
              <a:rPr lang="en-US" b="1" u="sng" dirty="0"/>
              <a:t>Docker Swarm and Docker Compose</a:t>
            </a:r>
          </a:p>
          <a:p>
            <a:pPr marL="342900" indent="-342900">
              <a:buFont typeface="Arial" panose="020B0604020202020204" pitchFamily="34" charset="0"/>
              <a:buChar char="•"/>
            </a:pPr>
            <a:r>
              <a:rPr lang="en-US" dirty="0"/>
              <a:t>The standard packaging format and resource isolation of Docker containers have made them a natural fit with microservices architectures.</a:t>
            </a:r>
          </a:p>
          <a:p>
            <a:pPr marL="342900" indent="-342900">
              <a:buFont typeface="Arial" panose="020B0604020202020204" pitchFamily="34" charset="0"/>
              <a:buChar char="•"/>
            </a:pPr>
            <a:r>
              <a:rPr lang="en-US" dirty="0"/>
              <a:t>Docker Compose defines an application model that supports multiple Docker-packaged microservices, and Docker Swarm serves as a cluster manager across a set of infrastructure that exposes the same protocol that a single-node Docker installation does, so that it works with the broad Docker tooling ecosystem. </a:t>
            </a:r>
          </a:p>
          <a:p>
            <a:pPr marL="342900" indent="-342900">
              <a:buFont typeface="Arial" panose="020B0604020202020204" pitchFamily="34" charset="0"/>
              <a:buChar char="•"/>
            </a:pPr>
            <a:r>
              <a:rPr lang="en-US" dirty="0"/>
              <a:t>The Azure Container Service supports both Docker Swarm and Docker Compose.</a:t>
            </a:r>
          </a:p>
          <a:p>
            <a:endParaRPr lang="en-US" dirty="0"/>
          </a:p>
          <a:p>
            <a:r>
              <a:rPr lang="en-US" b="1" u="sng" dirty="0"/>
              <a:t>Service Fabric</a:t>
            </a:r>
          </a:p>
          <a:p>
            <a:pPr marL="342900" indent="-342900">
              <a:buFont typeface="Arial" panose="020B0604020202020204" pitchFamily="34" charset="0"/>
              <a:buChar char="•"/>
            </a:pPr>
            <a:r>
              <a:rPr lang="en-US" dirty="0"/>
              <a:t>Service Fabric provides three broad areas to help you build applications that use a microservices approach:</a:t>
            </a:r>
          </a:p>
          <a:p>
            <a:pPr marL="568325" lvl="1" indent="-342900">
              <a:buFont typeface="Arial" panose="020B0604020202020204" pitchFamily="34" charset="0"/>
              <a:buChar char="•"/>
            </a:pPr>
            <a:r>
              <a:rPr lang="en-US" dirty="0"/>
              <a:t>A platform that provides system services to deploy, upgrade, detect, and restart failed services, discover services, route messages, manage state, and monitor health. These system services in effect enable many of the characteristics of microservices previously described.</a:t>
            </a:r>
          </a:p>
          <a:p>
            <a:pPr marL="568325" lvl="1" indent="-342900">
              <a:buFont typeface="Arial" panose="020B0604020202020204" pitchFamily="34" charset="0"/>
              <a:buChar char="•"/>
            </a:pPr>
            <a:r>
              <a:rPr lang="en-US" dirty="0"/>
              <a:t>Ability to deploy applications either running in containers or as processes. </a:t>
            </a:r>
            <a:r>
              <a:rPr lang="en-US" b="1" u="sng" dirty="0"/>
              <a:t>Service Fabric is a container and process orchestrator.</a:t>
            </a:r>
          </a:p>
          <a:p>
            <a:pPr marL="568325" lvl="1" indent="-342900">
              <a:buFont typeface="Arial" panose="020B0604020202020204" pitchFamily="34" charset="0"/>
              <a:buChar char="•"/>
            </a:pPr>
            <a:r>
              <a:rPr lang="en-US" dirty="0"/>
              <a:t>Productive programming APIs, to help you build applications as microservices: </a:t>
            </a:r>
            <a:r>
              <a:rPr lang="en-US" dirty="0">
                <a:hlinkClick r:id="rId3"/>
              </a:rPr>
              <a:t>ASP.NET Core, Reliable Actors, and Reliable Services</a:t>
            </a:r>
            <a:r>
              <a:rPr lang="en-US" dirty="0"/>
              <a:t>. You can choose any code to build your microservice. But these APIs make the job more straightforward, and they integrate with the platform at a deeper level. This way, for example, you can get health and diagnostics information, or you can take advantage of built-in high availability.</a:t>
            </a:r>
          </a:p>
          <a:p>
            <a:pPr marL="342900" indent="-342900">
              <a:buFont typeface="Arial" panose="020B0604020202020204" pitchFamily="34" charset="0"/>
              <a:buChar char="•"/>
            </a:pPr>
            <a:r>
              <a:rPr lang="en-US" b="1" i="1" dirty="0"/>
              <a:t>Service Fabric is agnostic on how you build your service, and you can use any technology. However, it does provide built-in programming APIs that make it easier to build microservices.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8997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11/29/2017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3514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8975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E951212D-DC3D-4638-9F13-69556BD50E5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8149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7590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31252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7916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11/29/2017 9:29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013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934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11/29/2017 9:29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08720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11/29/2017 9:29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8741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11/29/2017 9:29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3172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11/29/2017 9:29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9087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1219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11/29/2017 9:29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07349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DDD, introduced various building blocks such as </a:t>
            </a:r>
            <a:r>
              <a:rPr lang="en-US" i="1" dirty="0"/>
              <a:t>Entity</a:t>
            </a:r>
            <a:r>
              <a:rPr lang="en-US" dirty="0"/>
              <a:t>, </a:t>
            </a:r>
            <a:r>
              <a:rPr lang="en-US" i="1" dirty="0"/>
              <a:t>Value Object</a:t>
            </a:r>
            <a:r>
              <a:rPr lang="en-US" dirty="0"/>
              <a:t>, </a:t>
            </a:r>
            <a:r>
              <a:rPr lang="en-US" i="1" dirty="0"/>
              <a:t>Services</a:t>
            </a:r>
            <a:r>
              <a:rPr lang="en-US" dirty="0"/>
              <a:t>, </a:t>
            </a:r>
            <a:r>
              <a:rPr lang="en-US" i="1" dirty="0"/>
              <a:t>Repositories</a:t>
            </a:r>
            <a:r>
              <a:rPr lang="en-US" dirty="0"/>
              <a:t>, </a:t>
            </a:r>
            <a:r>
              <a:rPr lang="en-US" i="1" dirty="0"/>
              <a:t>Aggregates</a:t>
            </a:r>
            <a:r>
              <a:rPr lang="en-US" dirty="0"/>
              <a:t> and </a:t>
            </a:r>
            <a:r>
              <a:rPr lang="en-US" i="1" dirty="0"/>
              <a:t>Bounded Context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single Bounded Context can</a:t>
            </a:r>
          </a:p>
          <a:p>
            <a:pPr marL="342900" indent="-342900">
              <a:buFont typeface="Arial" panose="020B0604020202020204" pitchFamily="34" charset="0"/>
              <a:buChar char="•"/>
            </a:pPr>
            <a:r>
              <a:rPr lang="en-US" dirty="0"/>
              <a:t> include many aggregate roots, or we can </a:t>
            </a:r>
            <a:r>
              <a:rPr lang="en-US" dirty="0" err="1"/>
              <a:t>organise</a:t>
            </a:r>
            <a:r>
              <a:rPr lang="en-US" dirty="0"/>
              <a:t> a single aggregate root into a single Bounded Context. </a:t>
            </a:r>
          </a:p>
          <a:p>
            <a:pPr marL="568325" lvl="1" indent="-342900">
              <a:buFont typeface="Arial" panose="020B0604020202020204" pitchFamily="34" charset="0"/>
              <a:buChar char="•"/>
            </a:pPr>
            <a:r>
              <a:rPr lang="en-US" dirty="0"/>
              <a:t>An </a:t>
            </a:r>
            <a:r>
              <a:rPr lang="en-US" i="1" dirty="0"/>
              <a:t>Order</a:t>
            </a:r>
            <a:r>
              <a:rPr lang="en-US" dirty="0"/>
              <a:t> aggregate root, consists of entities such as </a:t>
            </a:r>
            <a:r>
              <a:rPr lang="en-US" i="1" dirty="0" err="1"/>
              <a:t>OrderLine</a:t>
            </a:r>
            <a:r>
              <a:rPr lang="en-US" dirty="0"/>
              <a:t>, </a:t>
            </a:r>
            <a:r>
              <a:rPr lang="en-US" i="1" dirty="0"/>
              <a:t>Customer </a:t>
            </a:r>
            <a:r>
              <a:rPr lang="en-US" dirty="0"/>
              <a:t>and</a:t>
            </a:r>
            <a:r>
              <a:rPr lang="en-US" i="1" dirty="0"/>
              <a:t> Product, </a:t>
            </a:r>
            <a:r>
              <a:rPr lang="en-US" dirty="0"/>
              <a:t>and</a:t>
            </a:r>
            <a:r>
              <a:rPr lang="en-US" i="1" dirty="0"/>
              <a:t> </a:t>
            </a:r>
            <a:r>
              <a:rPr lang="en-US" dirty="0"/>
              <a:t>value objects such as </a:t>
            </a:r>
            <a:r>
              <a:rPr lang="en-US" i="1" dirty="0" err="1"/>
              <a:t>ShippingAdress</a:t>
            </a:r>
            <a:r>
              <a:rPr lang="en-US" i="1" dirty="0"/>
              <a:t>, </a:t>
            </a:r>
            <a:r>
              <a:rPr lang="en-US" i="1" dirty="0" err="1"/>
              <a:t>PaymentMethod</a:t>
            </a:r>
            <a:r>
              <a:rPr lang="en-US" i="1" dirty="0"/>
              <a:t> etc. </a:t>
            </a:r>
          </a:p>
          <a:p>
            <a:pPr marL="568325" lvl="1" indent="-342900">
              <a:buFont typeface="Arial" panose="020B0604020202020204" pitchFamily="34" charset="0"/>
              <a:buChar char="•"/>
            </a:pPr>
            <a:r>
              <a:rPr lang="en-US" dirty="0"/>
              <a:t>Within</a:t>
            </a:r>
            <a:r>
              <a:rPr lang="en-US" i="1" dirty="0"/>
              <a:t> </a:t>
            </a:r>
            <a:r>
              <a:rPr lang="en-US" dirty="0"/>
              <a:t>the graph of </a:t>
            </a:r>
            <a:r>
              <a:rPr lang="en-US" i="1" dirty="0"/>
              <a:t>Order</a:t>
            </a:r>
            <a:r>
              <a:rPr lang="en-US" dirty="0"/>
              <a:t> aggregate root, </a:t>
            </a:r>
            <a:r>
              <a:rPr lang="en-US" i="1" dirty="0" err="1"/>
              <a:t>Customer</a:t>
            </a:r>
            <a:r>
              <a:rPr lang="en-US" dirty="0" err="1"/>
              <a:t>entity</a:t>
            </a:r>
            <a:r>
              <a:rPr lang="en-US" dirty="0"/>
              <a:t> can also be treated as a aggregate root because it can </a:t>
            </a:r>
            <a:r>
              <a:rPr lang="en-US" dirty="0" err="1"/>
              <a:t>organise</a:t>
            </a:r>
            <a:r>
              <a:rPr lang="en-US" dirty="0"/>
              <a:t> as a root entity for getting all information for a customer. </a:t>
            </a:r>
          </a:p>
          <a:p>
            <a:endParaRPr lang="en-US" dirty="0"/>
          </a:p>
        </p:txBody>
      </p:sp>
      <p:sp>
        <p:nvSpPr>
          <p:cNvPr id="4" name="Slide Number Placeholder 3"/>
          <p:cNvSpPr>
            <a:spLocks noGrp="1"/>
          </p:cNvSpPr>
          <p:nvPr>
            <p:ph type="sldNum" sz="quarter" idx="10"/>
          </p:nvPr>
        </p:nvSpPr>
        <p:spPr/>
        <p:txBody>
          <a:bodyPr/>
          <a:lstStyle/>
          <a:p>
            <a:fld id="{790D3DF7-73EE-3E4D-9809-02B5CBE3AF7B}" type="slidenum">
              <a:rPr lang="en-US" smtClean="0"/>
              <a:pPr/>
              <a:t>53</a:t>
            </a:fld>
            <a:endParaRPr lang="en-US"/>
          </a:p>
        </p:txBody>
      </p:sp>
    </p:spTree>
    <p:extLst>
      <p:ext uri="{BB962C8B-B14F-4D97-AF65-F5344CB8AC3E}">
        <p14:creationId xmlns:p14="http://schemas.microsoft.com/office/powerpoint/2010/main" val="3995045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kern="0" dirty="0"/>
              <a:t>In your Event Driven architecture, when you publish one event from one Microservice, other Microservices can be reactive to those events and publish another set of events. </a:t>
            </a:r>
          </a:p>
          <a:p>
            <a:pPr marL="342900" indent="-342900">
              <a:buFont typeface="Arial" panose="020B0604020202020204" pitchFamily="34" charset="0"/>
              <a:buChar char="•"/>
            </a:pPr>
            <a:r>
              <a:rPr lang="en-US" kern="0" dirty="0"/>
              <a:t>A single transaction in a Microservices system may span into multiple Microservices where we can perform a transaction as a sequence of events by building reactive Microservices. </a:t>
            </a:r>
          </a:p>
          <a:p>
            <a:pPr marL="568325" lvl="1" indent="-342900">
              <a:buFont typeface="Arial" panose="020B0604020202020204" pitchFamily="34" charset="0"/>
              <a:buChar char="•"/>
            </a:pPr>
            <a:r>
              <a:rPr lang="en-US" kern="0" dirty="0"/>
              <a:t>Each state change of an aggregate can be treated as an event, which is an immutable fact about your system. </a:t>
            </a:r>
          </a:p>
          <a:p>
            <a:pPr marL="568325" lvl="1" indent="-342900">
              <a:buFont typeface="Arial" panose="020B0604020202020204" pitchFamily="34" charset="0"/>
              <a:buChar char="•"/>
            </a:pPr>
            <a:r>
              <a:rPr lang="en-US" kern="0" dirty="0"/>
              <a:t>In order to publish events to let other Microservices know about something has happened in our system, we can use messaging systems like </a:t>
            </a:r>
            <a:r>
              <a:rPr lang="en-US" kern="0" dirty="0" err="1"/>
              <a:t>RabbitMQ</a:t>
            </a:r>
            <a:r>
              <a:rPr lang="en-US" kern="0" dirty="0"/>
              <a:t>, etc. </a:t>
            </a:r>
          </a:p>
          <a:p>
            <a:endParaRPr lang="en-US" dirty="0"/>
          </a:p>
        </p:txBody>
      </p:sp>
      <p:sp>
        <p:nvSpPr>
          <p:cNvPr id="4" name="Slide Number Placeholder 3"/>
          <p:cNvSpPr>
            <a:spLocks noGrp="1"/>
          </p:cNvSpPr>
          <p:nvPr>
            <p:ph type="sldNum" sz="quarter" idx="10"/>
          </p:nvPr>
        </p:nvSpPr>
        <p:spPr/>
        <p:txBody>
          <a:bodyPr/>
          <a:lstStyle/>
          <a:p>
            <a:fld id="{790D3DF7-73EE-3E4D-9809-02B5CBE3AF7B}" type="slidenum">
              <a:rPr lang="en-US" smtClean="0"/>
              <a:pPr/>
              <a:t>54</a:t>
            </a:fld>
            <a:endParaRPr lang="en-US"/>
          </a:p>
        </p:txBody>
      </p:sp>
    </p:spTree>
    <p:extLst>
      <p:ext uri="{BB962C8B-B14F-4D97-AF65-F5344CB8AC3E}">
        <p14:creationId xmlns:p14="http://schemas.microsoft.com/office/powerpoint/2010/main" val="24851869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Although Event Sourcing and CQRS, are great patterns for implementing a distributed system using Microservices architecture, it’s not a silver bullet and it has its own limitations. You may need different architecture style for building some kind of Microservices systems. But generally, I feel that Event Sourcing, paired with CQRS, is a great approach for implementing Microservices systems.</a:t>
            </a:r>
          </a:p>
          <a:p>
            <a:endParaRPr lang="en-US" dirty="0"/>
          </a:p>
        </p:txBody>
      </p:sp>
      <p:sp>
        <p:nvSpPr>
          <p:cNvPr id="4" name="Slide Number Placeholder 3"/>
          <p:cNvSpPr>
            <a:spLocks noGrp="1"/>
          </p:cNvSpPr>
          <p:nvPr>
            <p:ph type="sldNum" sz="quarter" idx="10"/>
          </p:nvPr>
        </p:nvSpPr>
        <p:spPr/>
        <p:txBody>
          <a:bodyPr/>
          <a:lstStyle/>
          <a:p>
            <a:fld id="{790D3DF7-73EE-3E4D-9809-02B5CBE3AF7B}" type="slidenum">
              <a:rPr lang="en-US" smtClean="0"/>
              <a:pPr/>
              <a:t>55</a:t>
            </a:fld>
            <a:endParaRPr lang="en-US"/>
          </a:p>
        </p:txBody>
      </p:sp>
    </p:spTree>
    <p:extLst>
      <p:ext uri="{BB962C8B-B14F-4D97-AF65-F5344CB8AC3E}">
        <p14:creationId xmlns:p14="http://schemas.microsoft.com/office/powerpoint/2010/main" val="3214253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Microservices architecture is not required for most of the use cases, and a middle-grounded solution is better approach to engineering most of the applications. </a:t>
            </a:r>
          </a:p>
          <a:p>
            <a:pPr marL="568325" lvl="1" indent="-342900">
              <a:buFont typeface="Arial" panose="020B0604020202020204" pitchFamily="34" charset="0"/>
              <a:buChar char="•"/>
            </a:pPr>
            <a:r>
              <a:rPr lang="en-US" dirty="0"/>
              <a:t>You can adopt a hybrid approach to solve your problems.</a:t>
            </a:r>
          </a:p>
          <a:p>
            <a:pPr marL="342900" indent="-342900">
              <a:buFont typeface="Arial" panose="020B0604020202020204" pitchFamily="34" charset="0"/>
              <a:buChar char="•"/>
            </a:pPr>
            <a:r>
              <a:rPr lang="en-US" dirty="0"/>
              <a:t>An architecture approach should solve your problem and use it for solving your own unique problems instead adopting something for the sake of that.</a:t>
            </a:r>
          </a:p>
          <a:p>
            <a:pPr marL="342900" indent="-342900">
              <a:buFont typeface="Arial" panose="020B0604020202020204" pitchFamily="34" charset="0"/>
              <a:buChar char="•"/>
            </a:pPr>
            <a:r>
              <a:rPr lang="en-US" dirty="0"/>
              <a:t>You can improve your existing monolithic applications in different ways: </a:t>
            </a:r>
          </a:p>
          <a:p>
            <a:pPr marL="568325" lvl="1" indent="-342900">
              <a:buFont typeface="Arial" panose="020B0604020202020204" pitchFamily="34" charset="0"/>
              <a:buChar char="•"/>
            </a:pPr>
            <a:r>
              <a:rPr lang="en-US" dirty="0"/>
              <a:t>splitting your monolithic application into multiple systems without blindly following the Microservices guidelines, but with a hybrid architecture approach and with a DevOps culture and a modern CI/CD pipeline. </a:t>
            </a:r>
          </a:p>
          <a:p>
            <a:pPr marL="568325" lvl="1" indent="-342900">
              <a:buFont typeface="Arial" panose="020B0604020202020204" pitchFamily="34" charset="0"/>
              <a:buChar char="•"/>
            </a:pPr>
            <a:r>
              <a:rPr lang="en-US" dirty="0"/>
              <a:t>The great benefit of Microservices is modularization. When you build new applications, you can architect systems by applying modular system design principles without a Microservices architecture in front of you.</a:t>
            </a:r>
          </a:p>
          <a:p>
            <a:pPr marL="568325" lvl="1" indent="-342900">
              <a:buFont typeface="Arial" panose="020B0604020202020204" pitchFamily="34" charset="0"/>
              <a:buChar char="•"/>
            </a:pPr>
            <a:r>
              <a:rPr lang="en-US" dirty="0"/>
              <a:t>This approach will also enable you easier migration to Microservices if you would like to move to Microservices later on for scaling modules and teams independently. You don’t need to start a new application with Microservices. </a:t>
            </a:r>
          </a:p>
          <a:p>
            <a:pPr marL="568325" lvl="1" indent="-342900">
              <a:buFont typeface="Arial" panose="020B0604020202020204" pitchFamily="34" charset="0"/>
              <a:buChar char="•"/>
            </a:pPr>
            <a:r>
              <a:rPr lang="en-US" dirty="0"/>
              <a:t>It is better to start as a monolith application by applying modular system design principles, and when your system and teams are evolving, you can move to Microservices if it is really essential.</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748F82-1507-48AF-B2E0-5D06E8A6E1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0313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dirty="0"/>
              <a:t>Introducing the principles of microservices</a:t>
            </a:r>
          </a:p>
          <a:p>
            <a:pPr marL="342900" indent="-342900">
              <a:buFontTx/>
              <a:buChar char="-"/>
            </a:pPr>
            <a:r>
              <a:rPr lang="en-US" dirty="0"/>
              <a:t>Principle 1 – Modelled around business domain</a:t>
            </a:r>
          </a:p>
          <a:p>
            <a:pPr marL="342900" indent="-342900">
              <a:buFontTx/>
              <a:buChar char="-"/>
            </a:pPr>
            <a:r>
              <a:rPr lang="en-US" dirty="0"/>
              <a:t>Principle 2 – Culture of Automation</a:t>
            </a:r>
          </a:p>
          <a:p>
            <a:pPr marL="342900" indent="-342900">
              <a:buFontTx/>
              <a:buChar char="-"/>
            </a:pPr>
            <a:r>
              <a:rPr lang="en-US" dirty="0"/>
              <a:t>Principle 3 – Hide Implementation Details</a:t>
            </a:r>
          </a:p>
          <a:p>
            <a:pPr marL="342900" indent="-342900">
              <a:buFontTx/>
              <a:buChar char="-"/>
            </a:pPr>
            <a:r>
              <a:rPr lang="en-US" dirty="0"/>
              <a:t>Principle 4 – Decentralize all the things</a:t>
            </a:r>
          </a:p>
          <a:p>
            <a:pPr marL="342900" indent="-342900">
              <a:buFontTx/>
              <a:buChar char="-"/>
            </a:pPr>
            <a:r>
              <a:rPr lang="en-US" dirty="0"/>
              <a:t>Principle 5 – Deploy independently</a:t>
            </a:r>
          </a:p>
          <a:p>
            <a:pPr marL="342900" indent="-342900">
              <a:buFontTx/>
              <a:buChar char="-"/>
            </a:pPr>
            <a:r>
              <a:rPr lang="en-US" dirty="0"/>
              <a:t>Principle 6 – Consumer First</a:t>
            </a:r>
          </a:p>
          <a:p>
            <a:pPr marL="342900" indent="-342900">
              <a:buFontTx/>
              <a:buChar char="-"/>
            </a:pPr>
            <a:r>
              <a:rPr lang="en-US" dirty="0"/>
              <a:t>Principle 7 – Isolate Failure</a:t>
            </a:r>
          </a:p>
          <a:p>
            <a:pPr marL="342900" indent="-342900">
              <a:buFontTx/>
              <a:buChar char="-"/>
            </a:pPr>
            <a:r>
              <a:rPr lang="en-US" dirty="0"/>
              <a:t>Principle 8 – Highly Observable</a:t>
            </a:r>
          </a:p>
          <a:p>
            <a:endParaRPr lang="en-US" dirty="0"/>
          </a:p>
        </p:txBody>
      </p:sp>
      <p:sp>
        <p:nvSpPr>
          <p:cNvPr id="4" name="Slide Number Placeholder 3"/>
          <p:cNvSpPr>
            <a:spLocks noGrp="1"/>
          </p:cNvSpPr>
          <p:nvPr>
            <p:ph type="sldNum" sz="quarter" idx="10"/>
          </p:nvPr>
        </p:nvSpPr>
        <p:spPr/>
        <p:txBody>
          <a:bodyPr/>
          <a:lstStyle/>
          <a:p>
            <a:fld id="{790D3DF7-73EE-3E4D-9809-02B5CBE3AF7B}" type="slidenum">
              <a:rPr lang="en-US" smtClean="0"/>
              <a:pPr/>
              <a:t>9</a:t>
            </a:fld>
            <a:endParaRPr lang="en-US"/>
          </a:p>
        </p:txBody>
      </p:sp>
    </p:spTree>
    <p:extLst>
      <p:ext uri="{BB962C8B-B14F-4D97-AF65-F5344CB8AC3E}">
        <p14:creationId xmlns:p14="http://schemas.microsoft.com/office/powerpoint/2010/main" val="21555880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D3DF7-73EE-3E4D-9809-02B5CBE3AF7B}" type="slidenum">
              <a:rPr lang="en-US" smtClean="0"/>
              <a:pPr/>
              <a:t>69</a:t>
            </a:fld>
            <a:endParaRPr lang="en-US"/>
          </a:p>
        </p:txBody>
      </p:sp>
    </p:spTree>
    <p:extLst>
      <p:ext uri="{BB962C8B-B14F-4D97-AF65-F5344CB8AC3E}">
        <p14:creationId xmlns:p14="http://schemas.microsoft.com/office/powerpoint/2010/main" val="2621964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11/29/2017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8916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1" indent="-342900">
              <a:spcBef>
                <a:spcPct val="40000"/>
              </a:spcBef>
              <a:buFont typeface="Arial" panose="020B0604020202020204" pitchFamily="34" charset="0"/>
              <a:buChar char="•"/>
            </a:pPr>
            <a:r>
              <a:rPr lang="en-US" dirty="0"/>
              <a:t>During the client-server era, we tended to focus on building tiered applications by using specific technologies in each tier. The term </a:t>
            </a:r>
            <a:r>
              <a:rPr lang="en-US" b="1" i="1" u="sng" dirty="0"/>
              <a:t>monolithic</a:t>
            </a:r>
            <a:r>
              <a:rPr lang="en-US" dirty="0"/>
              <a:t> application has emerged for these approaches</a:t>
            </a:r>
          </a:p>
          <a:p>
            <a:pPr marL="568325" lvl="1" indent="-342900">
              <a:buFont typeface="Arial" panose="020B0604020202020204" pitchFamily="34" charset="0"/>
              <a:buChar char="•"/>
            </a:pPr>
            <a:r>
              <a:rPr lang="en-US" dirty="0"/>
              <a:t>The interfaces tended to be between the tiers, and a more tightly coupled design was used between components within each tier. </a:t>
            </a:r>
          </a:p>
          <a:p>
            <a:pPr marL="568325" lvl="1" indent="-342900">
              <a:buFont typeface="Arial" panose="020B0604020202020204" pitchFamily="34" charset="0"/>
              <a:buChar char="•"/>
            </a:pPr>
            <a:r>
              <a:rPr lang="en-US" dirty="0"/>
              <a:t>Developers designed and factored classes that were compiled into libraries and linked together into a few executables and DLLs.</a:t>
            </a:r>
          </a:p>
          <a:p>
            <a:pPr marL="342900" indent="-342900">
              <a:buFont typeface="Arial" panose="020B0604020202020204" pitchFamily="34" charset="0"/>
              <a:buChar char="•"/>
            </a:pPr>
            <a:r>
              <a:rPr lang="en-US" dirty="0"/>
              <a:t>A monolithic app contains domain-specific functionality and is normally divided by functional layers, such as web, business, and data.</a:t>
            </a:r>
          </a:p>
          <a:p>
            <a:pPr marL="342900" indent="-342900">
              <a:buFont typeface="Arial" panose="020B0604020202020204" pitchFamily="34" charset="0"/>
              <a:buChar char="•"/>
            </a:pPr>
            <a:r>
              <a:rPr lang="en-US" dirty="0"/>
              <a:t> You scale a monolithic app by cloning it on multiple servers/virtual machines/containers.</a:t>
            </a:r>
          </a:p>
          <a:p>
            <a:r>
              <a:rPr lang="en-US" sz="1200" dirty="0"/>
              <a:t>This solution has a number of </a:t>
            </a:r>
            <a:r>
              <a:rPr lang="en-US" sz="1200" u="sng" dirty="0"/>
              <a:t>benefits</a:t>
            </a:r>
            <a:r>
              <a:rPr lang="en-US" sz="1200" dirty="0"/>
              <a:t>:</a:t>
            </a:r>
          </a:p>
          <a:p>
            <a:pPr marL="285750" indent="-285750">
              <a:buFont typeface="Arial" panose="020B0604020202020204" pitchFamily="34" charset="0"/>
              <a:buChar char="•"/>
            </a:pPr>
            <a:r>
              <a:rPr lang="en-US" sz="1200" dirty="0"/>
              <a:t>Simple to develop </a:t>
            </a:r>
          </a:p>
          <a:p>
            <a:pPr marL="285750" indent="-285750">
              <a:buFont typeface="Arial" panose="020B0604020202020204" pitchFamily="34" charset="0"/>
              <a:buChar char="•"/>
            </a:pPr>
            <a:r>
              <a:rPr lang="en-US" sz="1200" dirty="0"/>
              <a:t>Simple to deploy</a:t>
            </a:r>
          </a:p>
          <a:p>
            <a:pPr marL="285750" indent="-285750">
              <a:buFont typeface="Arial" panose="020B0604020202020204" pitchFamily="34" charset="0"/>
              <a:buChar char="•"/>
            </a:pPr>
            <a:r>
              <a:rPr lang="en-US" sz="1200" dirty="0"/>
              <a:t>Simple to scale</a:t>
            </a:r>
          </a:p>
          <a:p>
            <a:r>
              <a:rPr lang="en-US" sz="1200" dirty="0"/>
              <a:t>And it has a number of </a:t>
            </a:r>
            <a:r>
              <a:rPr lang="en-US" sz="1200" b="1" u="sng" dirty="0"/>
              <a:t>problems</a:t>
            </a:r>
            <a:r>
              <a:rPr lang="en-US" sz="1200" dirty="0"/>
              <a:t>:                         </a:t>
            </a:r>
          </a:p>
          <a:p>
            <a:pPr marL="285750" indent="-285750">
              <a:buFont typeface="Arial" panose="020B0604020202020204" pitchFamily="34" charset="0"/>
              <a:buChar char="•"/>
            </a:pPr>
            <a:r>
              <a:rPr lang="en-US" sz="1200" dirty="0"/>
              <a:t>Limited re-use is realized across applications.</a:t>
            </a:r>
          </a:p>
          <a:p>
            <a:pPr marL="285750" indent="-285750">
              <a:buFont typeface="Arial" panose="020B0604020202020204" pitchFamily="34" charset="0"/>
              <a:buChar char="•"/>
            </a:pPr>
            <a:r>
              <a:rPr lang="en-US" sz="1200" dirty="0"/>
              <a:t>Scaling monolithic applications can be a challenge.</a:t>
            </a:r>
          </a:p>
          <a:p>
            <a:pPr marL="285750" indent="-285750">
              <a:buFont typeface="Arial" panose="020B0604020202020204" pitchFamily="34" charset="0"/>
              <a:buChar char="•"/>
            </a:pPr>
            <a:r>
              <a:rPr lang="en-US" sz="1200" dirty="0"/>
              <a:t>Difficult to achieve operational agility in the repeated deployment of monolithic application artifacts.</a:t>
            </a:r>
          </a:p>
          <a:p>
            <a:pPr marL="285750" indent="-285750">
              <a:buFont typeface="Arial" panose="020B0604020202020204" pitchFamily="34" charset="0"/>
              <a:buChar char="•"/>
            </a:pPr>
            <a:r>
              <a:rPr lang="en-US" sz="1200" dirty="0"/>
              <a:t>Typically implemented using a single development stack (</a:t>
            </a:r>
            <a:r>
              <a:rPr lang="en-US" sz="1200" dirty="0" err="1"/>
              <a:t>ie</a:t>
            </a:r>
            <a:r>
              <a:rPr lang="en-US" sz="1200" dirty="0"/>
              <a:t>, JEE or .NET), which can limit the availability of “the right tool for the job.”</a:t>
            </a:r>
          </a:p>
          <a:p>
            <a:pPr marL="0" indent="0">
              <a:buFont typeface="Arial" panose="020B0604020202020204" pitchFamily="34" charset="0"/>
              <a:buNone/>
            </a:pPr>
            <a:endParaRPr lang="en-US" dirty="0"/>
          </a:p>
          <a:p>
            <a:r>
              <a:rPr lang="en-US" dirty="0"/>
              <a:t>The microservice approach is to compose your application of many small services. The services run in containers that are deployed across a cluster of machines. Smaller teams develop a service that focuses on a scenario and independently test, version, deploy, and scale each service so that the entire application can evolve.</a:t>
            </a:r>
          </a:p>
          <a:p>
            <a:pPr marL="342900" indent="-342900">
              <a:buFont typeface="Arial" panose="020B0604020202020204" pitchFamily="34" charset="0"/>
              <a:buChar char="•"/>
            </a:pPr>
            <a:r>
              <a:rPr lang="en-US" dirty="0"/>
              <a:t>A microservice application separates functionality into separate smaller services.</a:t>
            </a:r>
          </a:p>
          <a:p>
            <a:pPr marL="342900" indent="-342900">
              <a:buFont typeface="Arial" panose="020B0604020202020204" pitchFamily="34" charset="0"/>
              <a:buChar char="•"/>
            </a:pPr>
            <a:r>
              <a:rPr lang="en-US" dirty="0"/>
              <a:t>The microservices approach scales out by deploying each service independently, creating instances of these services across servers/virtual machines/containers.</a:t>
            </a:r>
          </a:p>
          <a:p>
            <a:endParaRPr lang="en-US" dirty="0"/>
          </a:p>
          <a:p>
            <a:r>
              <a:rPr lang="en-US" sz="1600" dirty="0"/>
              <a:t>Benefits</a:t>
            </a:r>
          </a:p>
          <a:p>
            <a:pPr marL="285750" indent="-285750">
              <a:buFont typeface="Arial" panose="020B0604020202020204" pitchFamily="34" charset="0"/>
              <a:buChar char="•"/>
            </a:pPr>
            <a:r>
              <a:rPr lang="en-US" sz="1600" dirty="0"/>
              <a:t>Each Microservice encapsulates simpler business functionality, which you scale up or down, test, deploy, and manage independently</a:t>
            </a:r>
          </a:p>
          <a:p>
            <a:pPr marL="293688" lvl="1" indent="-285750">
              <a:buFont typeface="Arial" panose="020B0604020202020204" pitchFamily="34" charset="0"/>
              <a:buChar char="•"/>
            </a:pPr>
            <a:r>
              <a:rPr lang="en-US" sz="1600" dirty="0"/>
              <a:t>Smaller teams can develop a micro-service based on a customer scenario and use any technologies they choose.</a:t>
            </a:r>
          </a:p>
          <a:p>
            <a:r>
              <a:rPr lang="en-US" sz="1200" dirty="0"/>
              <a:t>Downsides</a:t>
            </a:r>
          </a:p>
          <a:p>
            <a:pPr marL="285750" indent="-285750">
              <a:buFont typeface="Arial" panose="020B0604020202020204" pitchFamily="34" charset="0"/>
              <a:buChar char="•"/>
            </a:pPr>
            <a:r>
              <a:rPr lang="en-US" sz="1200" dirty="0"/>
              <a:t>Managing increased number of separate entities and dealing with more complex deployments and versioning.</a:t>
            </a:r>
          </a:p>
          <a:p>
            <a:pPr marL="285750" indent="-285750">
              <a:buFont typeface="Arial" panose="020B0604020202020204" pitchFamily="34" charset="0"/>
              <a:buChar char="•"/>
            </a:pPr>
            <a:r>
              <a:rPr lang="en-US" sz="1200" dirty="0"/>
              <a:t>Network traffic between the microservices increases as well as the corresponding network latencies.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084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11/29/2017 9:29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1734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D3DF7-73EE-3E4D-9809-02B5CBE3AF7B}" type="slidenum">
              <a:rPr lang="en-US" smtClean="0"/>
              <a:pPr/>
              <a:t>15</a:t>
            </a:fld>
            <a:endParaRPr lang="en-US"/>
          </a:p>
        </p:txBody>
      </p:sp>
    </p:spTree>
    <p:extLst>
      <p:ext uri="{BB962C8B-B14F-4D97-AF65-F5344CB8AC3E}">
        <p14:creationId xmlns:p14="http://schemas.microsoft.com/office/powerpoint/2010/main" val="3773179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err="1"/>
              <a:t>ffff</a:t>
            </a:r>
            <a:endParaRPr lang="en-US" sz="2800" dirty="0"/>
          </a:p>
        </p:txBody>
      </p:sp>
      <p:sp>
        <p:nvSpPr>
          <p:cNvPr id="4" name="Slide Number Placeholder 3"/>
          <p:cNvSpPr>
            <a:spLocks noGrp="1"/>
          </p:cNvSpPr>
          <p:nvPr>
            <p:ph type="sldNum" sz="quarter" idx="10"/>
          </p:nvPr>
        </p:nvSpPr>
        <p:spPr/>
        <p:txBody>
          <a:bodyPr/>
          <a:lstStyle/>
          <a:p>
            <a:fld id="{790D3DF7-73EE-3E4D-9809-02B5CBE3AF7B}" type="slidenum">
              <a:rPr lang="en-US" smtClean="0"/>
              <a:pPr/>
              <a:t>16</a:t>
            </a:fld>
            <a:endParaRPr lang="en-US"/>
          </a:p>
        </p:txBody>
      </p:sp>
    </p:spTree>
    <p:extLst>
      <p:ext uri="{BB962C8B-B14F-4D97-AF65-F5344CB8AC3E}">
        <p14:creationId xmlns:p14="http://schemas.microsoft.com/office/powerpoint/2010/main" val="3655741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Cover pag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8" y="-11154"/>
            <a:ext cx="9187888" cy="5742430"/>
          </a:xfrm>
          <a:prstGeom prst="rect">
            <a:avLst/>
          </a:prstGeom>
        </p:spPr>
      </p:pic>
      <p:sp>
        <p:nvSpPr>
          <p:cNvPr id="9" name="Rectangle 8"/>
          <p:cNvSpPr/>
          <p:nvPr userDrawn="1"/>
        </p:nvSpPr>
        <p:spPr>
          <a:xfrm>
            <a:off x="337432" y="5276850"/>
            <a:ext cx="922337" cy="271463"/>
          </a:xfrm>
          <a:prstGeom prst="rect">
            <a:avLst/>
          </a:prstGeom>
        </p:spPr>
        <p:txBody>
          <a:bodyPr wrap="none">
            <a:spAutoFit/>
          </a:bodyPr>
          <a:lstStyle/>
          <a:p>
            <a:pPr algn="l" eaLnBrk="0" hangingPunct="0">
              <a:lnSpc>
                <a:spcPct val="80000"/>
              </a:lnSpc>
              <a:defRPr/>
            </a:pPr>
            <a:r>
              <a:rPr lang="en-US" sz="1400" dirty="0">
                <a:solidFill>
                  <a:schemeClr val="bg2"/>
                </a:solidFill>
              </a:rPr>
              <a:t>Dow.com</a:t>
            </a:r>
          </a:p>
        </p:txBody>
      </p:sp>
      <p:sp>
        <p:nvSpPr>
          <p:cNvPr id="13" name="Rectangle 2"/>
          <p:cNvSpPr>
            <a:spLocks noGrp="1" noChangeArrowheads="1"/>
          </p:cNvSpPr>
          <p:nvPr>
            <p:ph type="ctrTitle" hasCustomPrompt="1"/>
          </p:nvPr>
        </p:nvSpPr>
        <p:spPr>
          <a:xfrm>
            <a:off x="337256" y="2045759"/>
            <a:ext cx="3623734" cy="1192741"/>
          </a:xfrm>
        </p:spPr>
        <p:txBody>
          <a:bodyPr/>
          <a:lstStyle>
            <a:lvl1pPr>
              <a:lnSpc>
                <a:spcPct val="80000"/>
              </a:lnSpc>
              <a:defRPr sz="4800">
                <a:solidFill>
                  <a:srgbClr val="FFFFFF"/>
                </a:solidFill>
              </a:defRPr>
            </a:lvl1pPr>
          </a:lstStyle>
          <a:p>
            <a:r>
              <a:rPr lang="en-US" dirty="0"/>
              <a:t>Insert </a:t>
            </a:r>
            <a:br>
              <a:rPr lang="en-US" dirty="0"/>
            </a:br>
            <a:r>
              <a:rPr lang="en-US" dirty="0"/>
              <a:t>Cover Title</a:t>
            </a:r>
          </a:p>
        </p:txBody>
      </p:sp>
      <p:sp>
        <p:nvSpPr>
          <p:cNvPr id="14" name="Rectangle 3"/>
          <p:cNvSpPr>
            <a:spLocks noGrp="1" noChangeArrowheads="1"/>
          </p:cNvSpPr>
          <p:nvPr>
            <p:ph type="subTitle" idx="1" hasCustomPrompt="1"/>
          </p:nvPr>
        </p:nvSpPr>
        <p:spPr>
          <a:xfrm>
            <a:off x="337256" y="3467101"/>
            <a:ext cx="3623734" cy="342899"/>
          </a:xfrm>
        </p:spPr>
        <p:txBody>
          <a:bodyPr anchor="t" anchorCtr="0"/>
          <a:lstStyle>
            <a:lvl1pPr>
              <a:lnSpc>
                <a:spcPct val="95000"/>
              </a:lnSpc>
              <a:spcBef>
                <a:spcPts val="0"/>
              </a:spcBef>
              <a:defRPr sz="2000"/>
            </a:lvl1pPr>
          </a:lstStyle>
          <a:p>
            <a:r>
              <a:rPr lang="en-US" dirty="0"/>
              <a:t>Insert subtitle</a:t>
            </a:r>
          </a:p>
        </p:txBody>
      </p:sp>
      <p:pic>
        <p:nvPicPr>
          <p:cNvPr id="10" name="Picture 9" descr="Dow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9606" y="8728"/>
            <a:ext cx="1644102" cy="1027564"/>
          </a:xfrm>
          <a:prstGeom prst="rect">
            <a:avLst/>
          </a:prstGeom>
        </p:spPr>
      </p:pic>
      <p:sp>
        <p:nvSpPr>
          <p:cNvPr id="3" name="Text Placeholder 2"/>
          <p:cNvSpPr>
            <a:spLocks noGrp="1"/>
          </p:cNvSpPr>
          <p:nvPr>
            <p:ph type="body" sz="quarter" idx="10" hasCustomPrompt="1"/>
          </p:nvPr>
        </p:nvSpPr>
        <p:spPr>
          <a:xfrm>
            <a:off x="338138" y="1416050"/>
            <a:ext cx="3632200" cy="345843"/>
          </a:xfrm>
        </p:spPr>
        <p:txBody>
          <a:bodyPr/>
          <a:lstStyle>
            <a:lvl1pPr marL="0" marR="0" indent="0" algn="l" defTabSz="914400" rtl="0" eaLnBrk="1" fontAlgn="base" latinLnBrk="0" hangingPunct="1">
              <a:lnSpc>
                <a:spcPct val="100000"/>
              </a:lnSpc>
              <a:spcBef>
                <a:spcPct val="40000"/>
              </a:spcBef>
              <a:spcAft>
                <a:spcPct val="0"/>
              </a:spcAft>
              <a:buClrTx/>
              <a:buSzTx/>
              <a:buFontTx/>
              <a:buNone/>
              <a:tabLst/>
              <a:defRPr sz="1200" cap="all" baseline="0">
                <a:solidFill>
                  <a:schemeClr val="bg1"/>
                </a:solidFill>
              </a:defRPr>
            </a:lvl1pPr>
          </a:lstStyle>
          <a:p>
            <a:pPr marL="0" marR="0" lvl="0" indent="0" algn="l" defTabSz="914400" rtl="0" eaLnBrk="1" fontAlgn="base" latinLnBrk="0" hangingPunct="1">
              <a:lnSpc>
                <a:spcPct val="100000"/>
              </a:lnSpc>
              <a:spcBef>
                <a:spcPct val="40000"/>
              </a:spcBef>
              <a:spcAft>
                <a:spcPct val="0"/>
              </a:spcAft>
              <a:buClrTx/>
              <a:buSzTx/>
              <a:buFontTx/>
              <a:buNone/>
              <a:tabLst/>
              <a:defRPr/>
            </a:pPr>
            <a:r>
              <a:rPr lang="en-US" sz="1000" b="0" i="0" u="none" strike="noStrike" baseline="0" dirty="0">
                <a:solidFill>
                  <a:srgbClr val="FFFFFF"/>
                </a:solidFill>
                <a:latin typeface=""/>
              </a:rPr>
              <a:t> Click to insert </a:t>
            </a:r>
            <a:r>
              <a:rPr lang="en-US" sz="1000" b="0" i="0" u="none" strike="noStrike" baseline="0" dirty="0" err="1">
                <a:solidFill>
                  <a:srgbClr val="FFFFFF"/>
                </a:solidFill>
                <a:latin typeface=""/>
              </a:rPr>
              <a:t>ppt</a:t>
            </a:r>
            <a:r>
              <a:rPr lang="en-US" sz="1000" b="0" i="0" u="none" strike="noStrike" baseline="0" dirty="0">
                <a:solidFill>
                  <a:srgbClr val="FFFFFF"/>
                </a:solidFill>
                <a:latin typeface=""/>
              </a:rPr>
              <a:t> sub-brand name</a:t>
            </a:r>
            <a:endParaRPr lang="en-US" dirty="0"/>
          </a:p>
          <a:p>
            <a:pPr lvl="0"/>
            <a:endParaRPr lang="en-US" dirty="0"/>
          </a:p>
        </p:txBody>
      </p:sp>
    </p:spTree>
    <p:extLst>
      <p:ext uri="{BB962C8B-B14F-4D97-AF65-F5344CB8AC3E}">
        <p14:creationId xmlns:p14="http://schemas.microsoft.com/office/powerpoint/2010/main" val="2717344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ck screen w/text box">
    <p:spTree>
      <p:nvGrpSpPr>
        <p:cNvPr id="1" name=""/>
        <p:cNvGrpSpPr/>
        <p:nvPr/>
      </p:nvGrpSpPr>
      <p:grpSpPr>
        <a:xfrm>
          <a:off x="0" y="0"/>
          <a:ext cx="0" cy="0"/>
          <a:chOff x="0" y="0"/>
          <a:chExt cx="0" cy="0"/>
        </a:xfrm>
      </p:grpSpPr>
      <p:pic>
        <p:nvPicPr>
          <p:cNvPr id="14" name="Picture 8"/>
          <p:cNvPicPr>
            <a:picLocks noChangeAspect="1"/>
          </p:cNvPicPr>
          <p:nvPr userDrawn="1"/>
        </p:nvPicPr>
        <p:blipFill>
          <a:blip r:embed="rId2" cstate="screen"/>
          <a:srcRect b="3373"/>
          <a:stretch>
            <a:fillRect/>
          </a:stretch>
        </p:blipFill>
        <p:spPr bwMode="auto">
          <a:xfrm>
            <a:off x="3415376" y="1128889"/>
            <a:ext cx="5316066" cy="3767667"/>
          </a:xfrm>
          <a:prstGeom prst="rect">
            <a:avLst/>
          </a:prstGeom>
          <a:noFill/>
          <a:ln w="9525">
            <a:noFill/>
            <a:miter lim="800000"/>
            <a:headEnd/>
            <a:tailEnd/>
          </a:ln>
        </p:spPr>
      </p:pic>
      <p:sp>
        <p:nvSpPr>
          <p:cNvPr id="28" name="Content Placeholder 2"/>
          <p:cNvSpPr>
            <a:spLocks noGrp="1"/>
          </p:cNvSpPr>
          <p:nvPr>
            <p:ph idx="23" hasCustomPrompt="1"/>
          </p:nvPr>
        </p:nvSpPr>
        <p:spPr>
          <a:xfrm>
            <a:off x="3754944" y="1466410"/>
            <a:ext cx="4530294" cy="2954399"/>
          </a:xfrm>
          <a:noFill/>
          <a:ln w="50800">
            <a:noFill/>
          </a:ln>
          <a:effectLst>
            <a:outerShdw blurRad="254000" dist="25400" dir="1560000">
              <a:schemeClr val="bg2">
                <a:lumMod val="50000"/>
                <a:alpha val="40000"/>
              </a:schemeClr>
            </a:outerShdw>
          </a:effectLst>
        </p:spPr>
        <p:txBody>
          <a:bodyPr lIns="91440" tIns="91440" rIns="91440" bIns="91440"/>
          <a:lstStyle>
            <a:lvl1pPr>
              <a:defRPr sz="1400">
                <a:solidFill>
                  <a:srgbClr val="FFFFFF"/>
                </a:solidFill>
              </a:defRPr>
            </a:lvl1pPr>
            <a:lvl2pPr marL="150813" indent="-114300">
              <a:defRPr sz="1300">
                <a:solidFill>
                  <a:srgbClr val="FFFFFF"/>
                </a:solidFill>
              </a:defRPr>
            </a:lvl2pPr>
            <a:lvl3pPr marL="339725" indent="-152400">
              <a:defRPr sz="1200">
                <a:solidFill>
                  <a:srgbClr val="FFFFFF"/>
                </a:solidFill>
              </a:defRPr>
            </a:lvl3pPr>
            <a:lvl4pPr marL="484188" indent="-109538">
              <a:defRPr sz="1100">
                <a:solidFill>
                  <a:srgbClr val="FFFFFF"/>
                </a:solidFill>
              </a:defRPr>
            </a:lvl4pPr>
            <a:lvl5pPr marL="649288" indent="-130175">
              <a:defRPr sz="1000">
                <a:solidFill>
                  <a:srgbClr val="FFFFF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smtClean="0"/>
            </a:lvl1pPr>
          </a:lstStyle>
          <a:p>
            <a:fld id="{5D7E0B00-4FDE-D040-8275-1F4B80113D68}" type="slidenum">
              <a:rPr lang="en-US"/>
              <a:pPr/>
              <a:t>‹#›</a:t>
            </a:fld>
            <a:endParaRPr lang="en-US"/>
          </a:p>
        </p:txBody>
      </p:sp>
      <p:sp>
        <p:nvSpPr>
          <p:cNvPr id="21" name="Content Placeholder 2"/>
          <p:cNvSpPr>
            <a:spLocks noGrp="1"/>
          </p:cNvSpPr>
          <p:nvPr>
            <p:ph idx="24" hasCustomPrompt="1"/>
          </p:nvPr>
        </p:nvSpPr>
        <p:spPr>
          <a:xfrm>
            <a:off x="690290" y="1878458"/>
            <a:ext cx="2492648" cy="3128517"/>
          </a:xfrm>
        </p:spPr>
        <p:txBody>
          <a:bodyPr/>
          <a:lstStyle>
            <a:lvl1pPr>
              <a:defRPr sz="1400"/>
            </a:lvl1pPr>
            <a:lvl2pPr marL="150813" indent="-114300">
              <a:defRPr sz="1300"/>
            </a:lvl2pPr>
            <a:lvl3pPr marL="339725" indent="-152400">
              <a:defRPr sz="1200"/>
            </a:lvl3pPr>
            <a:lvl4pPr marL="484188" indent="-109538">
              <a:defRPr sz="1100"/>
            </a:lvl4pPr>
            <a:lvl5pPr marL="649288" indent="-130175">
              <a:defRPr sz="1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7"/>
          <p:cNvSpPr>
            <a:spLocks noGrp="1"/>
          </p:cNvSpPr>
          <p:nvPr>
            <p:ph type="body" sz="quarter" idx="13" hasCustomPrompt="1"/>
          </p:nvPr>
        </p:nvSpPr>
        <p:spPr>
          <a:xfrm>
            <a:off x="679184" y="1297420"/>
            <a:ext cx="2540215" cy="506986"/>
          </a:xfrm>
          <a:solidFill>
            <a:srgbClr val="E82034"/>
          </a:solidFill>
          <a:ln>
            <a:noFill/>
          </a:ln>
        </p:spPr>
        <p:txBody>
          <a:bodyPr lIns="91440" rIns="91440" anchor="ctr" anchorCtr="0"/>
          <a:lstStyle>
            <a:lvl1pPr>
              <a:defRPr sz="1400" b="1" cap="all">
                <a:solidFill>
                  <a:schemeClr val="bg1"/>
                </a:solidFill>
              </a:defRPr>
            </a:lvl1pPr>
          </a:lstStyle>
          <a:p>
            <a:pPr lvl="0"/>
            <a:r>
              <a:rPr lang="en-US" dirty="0"/>
              <a:t>CLICK TO EDIT TITLE</a:t>
            </a:r>
          </a:p>
        </p:txBody>
      </p:sp>
      <p:sp>
        <p:nvSpPr>
          <p:cNvPr id="2" name="Footer Placeholder 1"/>
          <p:cNvSpPr>
            <a:spLocks noGrp="1"/>
          </p:cNvSpPr>
          <p:nvPr>
            <p:ph type="ftr" sz="quarter" idx="25"/>
          </p:nvPr>
        </p:nvSpPr>
        <p:spPr/>
        <p:txBody>
          <a:bodyPr/>
          <a:lstStyle/>
          <a:p>
            <a:endParaRPr lang="en-US" dirty="0"/>
          </a:p>
        </p:txBody>
      </p:sp>
      <p:sp>
        <p:nvSpPr>
          <p:cNvPr id="13" name="Rectangle 2"/>
          <p:cNvSpPr>
            <a:spLocks noGrp="1" noChangeArrowheads="1"/>
          </p:cNvSpPr>
          <p:nvPr>
            <p:ph type="title"/>
          </p:nvPr>
        </p:nvSpPr>
        <p:spPr bwMode="auto">
          <a:xfrm>
            <a:off x="678065" y="534501"/>
            <a:ext cx="8229598" cy="43211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11" name="Text Placeholder 4"/>
          <p:cNvSpPr>
            <a:spLocks noGrp="1"/>
          </p:cNvSpPr>
          <p:nvPr>
            <p:ph type="body" sz="quarter" idx="14" hasCustomPrompt="1"/>
          </p:nvPr>
        </p:nvSpPr>
        <p:spPr>
          <a:xfrm>
            <a:off x="2720705" y="5219391"/>
            <a:ext cx="4873625" cy="155498"/>
          </a:xfrm>
        </p:spPr>
        <p:txBody>
          <a:bodyPr/>
          <a:lstStyle>
            <a:lvl1pPr algn="r">
              <a:defRPr sz="1000" cap="all" baseline="0">
                <a:solidFill>
                  <a:schemeClr val="tx1"/>
                </a:solidFill>
              </a:defRPr>
            </a:lvl1pPr>
          </a:lstStyle>
          <a:p>
            <a:pPr lvl="0"/>
            <a:r>
              <a:rPr lang="en-US" dirty="0"/>
              <a:t>Click to add sub brand name</a:t>
            </a:r>
          </a:p>
        </p:txBody>
      </p:sp>
    </p:spTree>
    <p:extLst>
      <p:ext uri="{BB962C8B-B14F-4D97-AF65-F5344CB8AC3E}">
        <p14:creationId xmlns:p14="http://schemas.microsoft.com/office/powerpoint/2010/main" val="3784457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8" y="-11154"/>
            <a:ext cx="9187888" cy="5742430"/>
          </a:xfrm>
          <a:prstGeom prst="rect">
            <a:avLst/>
          </a:prstGeom>
        </p:spPr>
      </p:pic>
      <p:sp>
        <p:nvSpPr>
          <p:cNvPr id="3075" name="Rectangle 3"/>
          <p:cNvSpPr>
            <a:spLocks noGrp="1" noChangeArrowheads="1"/>
          </p:cNvSpPr>
          <p:nvPr>
            <p:ph type="subTitle" idx="1" hasCustomPrompt="1"/>
          </p:nvPr>
        </p:nvSpPr>
        <p:spPr>
          <a:xfrm>
            <a:off x="342295" y="2788218"/>
            <a:ext cx="8232775" cy="796927"/>
          </a:xfrm>
        </p:spPr>
        <p:txBody>
          <a:bodyPr anchor="t" anchorCtr="0"/>
          <a:lstStyle>
            <a:lvl1pPr>
              <a:lnSpc>
                <a:spcPct val="95000"/>
              </a:lnSpc>
              <a:spcBef>
                <a:spcPts val="0"/>
              </a:spcBef>
              <a:defRPr sz="2000"/>
            </a:lvl1pPr>
          </a:lstStyle>
          <a:p>
            <a:r>
              <a:rPr lang="en-US" dirty="0"/>
              <a:t>Insert subtitle</a:t>
            </a:r>
          </a:p>
        </p:txBody>
      </p:sp>
      <p:sp>
        <p:nvSpPr>
          <p:cNvPr id="5" name="TextBox 4"/>
          <p:cNvSpPr txBox="1"/>
          <p:nvPr userDrawn="1"/>
        </p:nvSpPr>
        <p:spPr>
          <a:xfrm>
            <a:off x="349628" y="1791734"/>
            <a:ext cx="4267200" cy="815608"/>
          </a:xfrm>
          <a:prstGeom prst="rect">
            <a:avLst/>
          </a:prstGeom>
          <a:noFill/>
        </p:spPr>
        <p:txBody>
          <a:bodyPr wrap="square" lIns="0" bIns="0" rtlCol="0">
            <a:spAutoFit/>
          </a:bodyPr>
          <a:lstStyle/>
          <a:p>
            <a:pPr>
              <a:lnSpc>
                <a:spcPct val="80000"/>
              </a:lnSpc>
            </a:pPr>
            <a:r>
              <a:rPr lang="en-US" sz="6000" b="1" dirty="0">
                <a:solidFill>
                  <a:srgbClr val="FFFFFF"/>
                </a:solidFill>
              </a:rPr>
              <a:t>Thank</a:t>
            </a:r>
            <a:r>
              <a:rPr lang="en-US" sz="6000" b="1" baseline="0" dirty="0">
                <a:solidFill>
                  <a:srgbClr val="FFFFFF"/>
                </a:solidFill>
              </a:rPr>
              <a:t> </a:t>
            </a:r>
            <a:r>
              <a:rPr lang="en-US" sz="6000" b="1" dirty="0">
                <a:solidFill>
                  <a:srgbClr val="FFFFFF"/>
                </a:solidFill>
              </a:rPr>
              <a:t>You</a:t>
            </a:r>
          </a:p>
        </p:txBody>
      </p:sp>
      <p:pic>
        <p:nvPicPr>
          <p:cNvPr id="8" name="Picture 7" descr="Dow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9606" y="8728"/>
            <a:ext cx="1644102" cy="1027564"/>
          </a:xfrm>
          <a:prstGeom prst="rect">
            <a:avLst/>
          </a:prstGeom>
        </p:spPr>
      </p:pic>
      <p:sp>
        <p:nvSpPr>
          <p:cNvPr id="6" name="Text Placeholder 2"/>
          <p:cNvSpPr>
            <a:spLocks noGrp="1"/>
          </p:cNvSpPr>
          <p:nvPr>
            <p:ph type="body" sz="quarter" idx="10" hasCustomPrompt="1"/>
          </p:nvPr>
        </p:nvSpPr>
        <p:spPr>
          <a:xfrm>
            <a:off x="338138" y="1416050"/>
            <a:ext cx="3632200" cy="345843"/>
          </a:xfrm>
        </p:spPr>
        <p:txBody>
          <a:bodyPr/>
          <a:lstStyle>
            <a:lvl1pPr>
              <a:defRPr sz="1200" cap="all" baseline="0">
                <a:solidFill>
                  <a:schemeClr val="bg1"/>
                </a:solidFill>
              </a:defRPr>
            </a:lvl1pPr>
          </a:lstStyle>
          <a:p>
            <a:pPr lvl="0"/>
            <a:r>
              <a:rPr lang="en-US" sz="1000" b="0" i="0" u="none" strike="noStrike" baseline="0" dirty="0">
                <a:solidFill>
                  <a:srgbClr val="FFFFFF"/>
                </a:solidFill>
                <a:latin typeface=""/>
              </a:rPr>
              <a:t> Click to insert </a:t>
            </a:r>
            <a:r>
              <a:rPr lang="en-US" sz="1000" b="0" i="0" u="none" strike="noStrike" baseline="0" dirty="0" err="1">
                <a:solidFill>
                  <a:srgbClr val="FFFFFF"/>
                </a:solidFill>
                <a:latin typeface=""/>
              </a:rPr>
              <a:t>ppt</a:t>
            </a:r>
            <a:r>
              <a:rPr lang="en-US" sz="1000" b="0" i="0" u="none" strike="noStrike" baseline="0" dirty="0">
                <a:solidFill>
                  <a:srgbClr val="FFFFFF"/>
                </a:solidFill>
                <a:latin typeface=""/>
              </a:rPr>
              <a:t> sub-brand name</a:t>
            </a:r>
            <a:endParaRPr lang="en-US" dirty="0"/>
          </a:p>
        </p:txBody>
      </p:sp>
    </p:spTree>
    <p:extLst>
      <p:ext uri="{BB962C8B-B14F-4D97-AF65-F5344CB8AC3E}">
        <p14:creationId xmlns:p14="http://schemas.microsoft.com/office/powerpoint/2010/main" val="1111419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Full text p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678065" y="1166329"/>
            <a:ext cx="8229598" cy="38406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smtClean="0"/>
            </a:lvl1pPr>
          </a:lstStyle>
          <a:p>
            <a:fld id="{5D7E0B00-4FDE-D040-8275-1F4B80113D68}" type="slidenum">
              <a:rPr lang="en-US"/>
              <a:pPr/>
              <a:t>‹#›</a:t>
            </a:fld>
            <a:endParaRPr lang="en-US"/>
          </a:p>
        </p:txBody>
      </p:sp>
      <p:sp>
        <p:nvSpPr>
          <p:cNvPr id="4" name="TextBox 3"/>
          <p:cNvSpPr txBox="1"/>
          <p:nvPr userDrawn="1"/>
        </p:nvSpPr>
        <p:spPr>
          <a:xfrm>
            <a:off x="838200" y="5545667"/>
            <a:ext cx="184666" cy="461665"/>
          </a:xfrm>
          <a:prstGeom prst="rect">
            <a:avLst/>
          </a:prstGeom>
          <a:noFill/>
        </p:spPr>
        <p:txBody>
          <a:bodyPr wrap="none" rtlCol="0">
            <a:spAutoFit/>
          </a:bodyPr>
          <a:lstStyle/>
          <a:p>
            <a:endParaRPr lang="en-US" dirty="0"/>
          </a:p>
        </p:txBody>
      </p:sp>
      <p:sp>
        <p:nvSpPr>
          <p:cNvPr id="7" name="TextBox 6"/>
          <p:cNvSpPr txBox="1"/>
          <p:nvPr userDrawn="1"/>
        </p:nvSpPr>
        <p:spPr>
          <a:xfrm>
            <a:off x="1007533" y="5477933"/>
            <a:ext cx="184666" cy="461665"/>
          </a:xfrm>
          <a:prstGeom prst="rect">
            <a:avLst/>
          </a:prstGeom>
          <a:noFill/>
        </p:spPr>
        <p:txBody>
          <a:bodyPr wrap="none" rtlCol="0">
            <a:spAutoFit/>
          </a:bodyPr>
          <a:lstStyle/>
          <a:p>
            <a:endParaRPr lang="en-US" dirty="0"/>
          </a:p>
        </p:txBody>
      </p:sp>
      <p:sp>
        <p:nvSpPr>
          <p:cNvPr id="8" name="Footer Placeholder 7"/>
          <p:cNvSpPr>
            <a:spLocks noGrp="1"/>
          </p:cNvSpPr>
          <p:nvPr>
            <p:ph type="ftr" sz="quarter" idx="13"/>
          </p:nvPr>
        </p:nvSpPr>
        <p:spPr/>
        <p:txBody>
          <a:bodyPr/>
          <a:lstStyle/>
          <a:p>
            <a:endParaRPr lang="en-US" dirty="0"/>
          </a:p>
        </p:txBody>
      </p:sp>
      <p:sp>
        <p:nvSpPr>
          <p:cNvPr id="10" name="Rectangle 2"/>
          <p:cNvSpPr>
            <a:spLocks noGrp="1" noChangeArrowheads="1"/>
          </p:cNvSpPr>
          <p:nvPr>
            <p:ph type="title"/>
          </p:nvPr>
        </p:nvSpPr>
        <p:spPr bwMode="auto">
          <a:xfrm>
            <a:off x="678065" y="534501"/>
            <a:ext cx="8229598" cy="43211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2348934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057802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989704"/>
            <a:ext cx="8741309" cy="18888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646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3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990980"/>
            <a:ext cx="8741309" cy="1284967"/>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255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736810"/>
            <a:ext cx="8740142" cy="965661"/>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74215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382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338724" y="391723"/>
            <a:ext cx="1067477" cy="254023"/>
          </a:xfrm>
          <a:prstGeom prst="rect">
            <a:avLst/>
          </a:prstGeom>
        </p:spPr>
      </p:pic>
      <p:grpSp>
        <p:nvGrpSpPr>
          <p:cNvPr id="12" name="Group 11"/>
          <p:cNvGrpSpPr/>
          <p:nvPr userDrawn="1"/>
        </p:nvGrpSpPr>
        <p:grpSpPr>
          <a:xfrm>
            <a:off x="5142756" y="4999546"/>
            <a:ext cx="4870564" cy="539891"/>
            <a:chOff x="274638" y="4554931"/>
            <a:chExt cx="6624306" cy="660767"/>
          </a:xfrm>
        </p:grpSpPr>
        <p:sp>
          <p:nvSpPr>
            <p:cNvPr id="7" name="TextBox 6"/>
            <p:cNvSpPr txBox="1"/>
            <p:nvPr userDrawn="1"/>
          </p:nvSpPr>
          <p:spPr>
            <a:xfrm>
              <a:off x="274638" y="4554931"/>
              <a:ext cx="6624306" cy="660767"/>
            </a:xfrm>
            <a:prstGeom prst="rect">
              <a:avLst/>
            </a:prstGeom>
            <a:noFill/>
          </p:spPr>
          <p:txBody>
            <a:bodyPr wrap="none" lIns="182880" tIns="146304" rIns="182880" bIns="146304" rtlCol="0">
              <a:spAutoFit/>
            </a:bodyPr>
            <a:lstStyle/>
            <a:p>
              <a:pPr>
                <a:lnSpc>
                  <a:spcPct val="90000"/>
                </a:lnSpc>
                <a:spcAft>
                  <a:spcPts val="441"/>
                </a:spcAft>
              </a:pPr>
              <a:r>
                <a:rPr lang="en-US" sz="1765"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166030" y="1528753"/>
            <a:ext cx="4265661" cy="767202"/>
          </a:xfrm>
          <a:prstGeom prst="rect">
            <a:avLst/>
          </a:prstGeom>
          <a:noFill/>
        </p:spPr>
        <p:txBody>
          <a:bodyPr wrap="none" lIns="134464" tIns="107571" rIns="134464" bIns="107571" rtlCol="0">
            <a:spAutoFit/>
          </a:bodyPr>
          <a:lstStyle/>
          <a:p>
            <a:pPr>
              <a:lnSpc>
                <a:spcPct val="90000"/>
              </a:lnSpc>
              <a:spcAft>
                <a:spcPts val="441"/>
              </a:spcAft>
            </a:pPr>
            <a:r>
              <a:rPr lang="en-US" sz="3971"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4221383" y="1528753"/>
            <a:ext cx="4706230" cy="851724"/>
          </a:xfrm>
        </p:spPr>
        <p:txBody>
          <a:bodyPr lIns="182880" tIns="146304" rIns="182880" bIns="146304"/>
          <a:lstStyle>
            <a:lvl1pPr marL="0" indent="0">
              <a:buNone/>
              <a:defRPr sz="3971"/>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151572" y="2166414"/>
            <a:ext cx="4246061" cy="767202"/>
          </a:xfrm>
          <a:prstGeom prst="rect">
            <a:avLst/>
          </a:prstGeom>
          <a:noFill/>
        </p:spPr>
        <p:txBody>
          <a:bodyPr wrap="square" lIns="134464" tIns="107571" rIns="134464" bIns="107571" rtlCol="0">
            <a:spAutoFit/>
          </a:bodyPr>
          <a:lstStyle/>
          <a:p>
            <a:pPr algn="r">
              <a:lnSpc>
                <a:spcPct val="90000"/>
              </a:lnSpc>
              <a:spcAft>
                <a:spcPts val="441"/>
              </a:spcAft>
            </a:pPr>
            <a:r>
              <a:rPr lang="en-US" sz="3971"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4221383" y="2166414"/>
            <a:ext cx="4706230" cy="852498"/>
          </a:xfrm>
        </p:spPr>
        <p:txBody>
          <a:bodyPr lIns="182880" tIns="146304" rIns="182880" bIns="146304"/>
          <a:lstStyle>
            <a:lvl1pPr marL="0" indent="0">
              <a:buNone/>
              <a:defRPr sz="3971"/>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151572" y="2815022"/>
            <a:ext cx="4246061" cy="767202"/>
          </a:xfrm>
          <a:prstGeom prst="rect">
            <a:avLst/>
          </a:prstGeom>
          <a:noFill/>
        </p:spPr>
        <p:txBody>
          <a:bodyPr wrap="square" lIns="134464" tIns="107571" rIns="134464" bIns="107571" rtlCol="0">
            <a:spAutoFit/>
          </a:bodyPr>
          <a:lstStyle/>
          <a:p>
            <a:pPr algn="r">
              <a:lnSpc>
                <a:spcPct val="90000"/>
              </a:lnSpc>
              <a:spcAft>
                <a:spcPts val="441"/>
              </a:spcAft>
            </a:pPr>
            <a:r>
              <a:rPr lang="en-US" sz="3971"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4221383" y="2815022"/>
            <a:ext cx="4706230" cy="852498"/>
          </a:xfrm>
        </p:spPr>
        <p:txBody>
          <a:bodyPr lIns="182880" tIns="146304" rIns="182880" bIns="146304"/>
          <a:lstStyle>
            <a:lvl1pPr marL="0" indent="0">
              <a:buNone/>
              <a:defRPr sz="3971"/>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3695465" y="3452682"/>
            <a:ext cx="4724825" cy="767202"/>
          </a:xfrm>
          <a:prstGeom prst="rect">
            <a:avLst/>
          </a:prstGeom>
          <a:noFill/>
        </p:spPr>
        <p:txBody>
          <a:bodyPr wrap="none" lIns="134464" tIns="107571" rIns="134464" bIns="107571" rtlCol="0">
            <a:spAutoFit/>
          </a:bodyPr>
          <a:lstStyle/>
          <a:p>
            <a:pPr>
              <a:lnSpc>
                <a:spcPct val="90000"/>
              </a:lnSpc>
              <a:spcAft>
                <a:spcPts val="441"/>
              </a:spcAft>
            </a:pPr>
            <a:r>
              <a:rPr lang="en-US" sz="3971"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884044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text p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678065" y="1166329"/>
            <a:ext cx="8229598" cy="3840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smtClean="0"/>
            </a:lvl1pPr>
          </a:lstStyle>
          <a:p>
            <a:fld id="{5D7E0B00-4FDE-D040-8275-1F4B80113D68}" type="slidenum">
              <a:rPr lang="en-US"/>
              <a:pPr/>
              <a:t>‹#›</a:t>
            </a:fld>
            <a:endParaRPr lang="en-US"/>
          </a:p>
        </p:txBody>
      </p:sp>
      <p:sp>
        <p:nvSpPr>
          <p:cNvPr id="4" name="TextBox 3"/>
          <p:cNvSpPr txBox="1"/>
          <p:nvPr userDrawn="1"/>
        </p:nvSpPr>
        <p:spPr>
          <a:xfrm>
            <a:off x="838200" y="5545667"/>
            <a:ext cx="184666" cy="461665"/>
          </a:xfrm>
          <a:prstGeom prst="rect">
            <a:avLst/>
          </a:prstGeom>
          <a:noFill/>
        </p:spPr>
        <p:txBody>
          <a:bodyPr wrap="none" rtlCol="0">
            <a:spAutoFit/>
          </a:bodyPr>
          <a:lstStyle/>
          <a:p>
            <a:endParaRPr lang="en-US" dirty="0"/>
          </a:p>
        </p:txBody>
      </p:sp>
      <p:sp>
        <p:nvSpPr>
          <p:cNvPr id="7" name="TextBox 6"/>
          <p:cNvSpPr txBox="1"/>
          <p:nvPr userDrawn="1"/>
        </p:nvSpPr>
        <p:spPr>
          <a:xfrm>
            <a:off x="1007533" y="5477933"/>
            <a:ext cx="184666" cy="461665"/>
          </a:xfrm>
          <a:prstGeom prst="rect">
            <a:avLst/>
          </a:prstGeom>
          <a:noFill/>
        </p:spPr>
        <p:txBody>
          <a:bodyPr wrap="none" rtlCol="0">
            <a:spAutoFit/>
          </a:bodyPr>
          <a:lstStyle/>
          <a:p>
            <a:endParaRPr lang="en-US" dirty="0"/>
          </a:p>
        </p:txBody>
      </p:sp>
      <p:sp>
        <p:nvSpPr>
          <p:cNvPr id="8" name="Footer Placeholder 7"/>
          <p:cNvSpPr>
            <a:spLocks noGrp="1"/>
          </p:cNvSpPr>
          <p:nvPr>
            <p:ph type="ftr" sz="quarter" idx="13"/>
          </p:nvPr>
        </p:nvSpPr>
        <p:spPr/>
        <p:txBody>
          <a:bodyPr/>
          <a:lstStyle>
            <a:lvl1pPr algn="r">
              <a:defRPr/>
            </a:lvl1pPr>
          </a:lstStyle>
          <a:p>
            <a:endParaRPr lang="en-US" dirty="0"/>
          </a:p>
        </p:txBody>
      </p:sp>
      <p:sp>
        <p:nvSpPr>
          <p:cNvPr id="10" name="Rectangle 2"/>
          <p:cNvSpPr>
            <a:spLocks noGrp="1" noChangeArrowheads="1"/>
          </p:cNvSpPr>
          <p:nvPr>
            <p:ph type="title"/>
          </p:nvPr>
        </p:nvSpPr>
        <p:spPr bwMode="auto">
          <a:xfrm>
            <a:off x="678065" y="534501"/>
            <a:ext cx="8229598" cy="43211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5" name="Text Placeholder 4"/>
          <p:cNvSpPr>
            <a:spLocks noGrp="1"/>
          </p:cNvSpPr>
          <p:nvPr>
            <p:ph type="body" sz="quarter" idx="14" hasCustomPrompt="1"/>
          </p:nvPr>
        </p:nvSpPr>
        <p:spPr>
          <a:xfrm>
            <a:off x="2720705" y="5219391"/>
            <a:ext cx="4873625" cy="155498"/>
          </a:xfrm>
        </p:spPr>
        <p:txBody>
          <a:bodyPr/>
          <a:lstStyle>
            <a:lvl1pPr algn="r">
              <a:defRPr sz="1000" cap="all" baseline="0">
                <a:solidFill>
                  <a:schemeClr val="tx1"/>
                </a:solidFill>
              </a:defRPr>
            </a:lvl1pPr>
          </a:lstStyle>
          <a:p>
            <a:pPr lvl="0"/>
            <a:r>
              <a:rPr lang="en-US" dirty="0"/>
              <a:t>Click to add sub brand name</a:t>
            </a:r>
          </a:p>
        </p:txBody>
      </p:sp>
    </p:spTree>
    <p:extLst>
      <p:ext uri="{BB962C8B-B14F-4D97-AF65-F5344CB8AC3E}">
        <p14:creationId xmlns:p14="http://schemas.microsoft.com/office/powerpoint/2010/main" val="24974506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338724" y="391723"/>
            <a:ext cx="1067477" cy="254023"/>
          </a:xfrm>
          <a:prstGeom prst="rect">
            <a:avLst/>
          </a:prstGeom>
        </p:spPr>
      </p:pic>
      <p:grpSp>
        <p:nvGrpSpPr>
          <p:cNvPr id="12" name="Group 11"/>
          <p:cNvGrpSpPr/>
          <p:nvPr userDrawn="1"/>
        </p:nvGrpSpPr>
        <p:grpSpPr>
          <a:xfrm>
            <a:off x="5142756" y="4999546"/>
            <a:ext cx="4870564" cy="539891"/>
            <a:chOff x="274638" y="4554931"/>
            <a:chExt cx="6624306" cy="660767"/>
          </a:xfrm>
        </p:grpSpPr>
        <p:sp>
          <p:nvSpPr>
            <p:cNvPr id="7" name="TextBox 6"/>
            <p:cNvSpPr txBox="1"/>
            <p:nvPr userDrawn="1"/>
          </p:nvSpPr>
          <p:spPr>
            <a:xfrm>
              <a:off x="274638" y="4554931"/>
              <a:ext cx="6624306" cy="660767"/>
            </a:xfrm>
            <a:prstGeom prst="rect">
              <a:avLst/>
            </a:prstGeom>
            <a:noFill/>
          </p:spPr>
          <p:txBody>
            <a:bodyPr wrap="none" lIns="182880" tIns="146304" rIns="182880" bIns="146304" rtlCol="0">
              <a:spAutoFit/>
            </a:bodyPr>
            <a:lstStyle/>
            <a:p>
              <a:pPr>
                <a:lnSpc>
                  <a:spcPct val="90000"/>
                </a:lnSpc>
                <a:spcAft>
                  <a:spcPts val="441"/>
                </a:spcAft>
              </a:pPr>
              <a:r>
                <a:rPr lang="en-US" sz="1765"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166030" y="1528753"/>
            <a:ext cx="5899120" cy="767202"/>
          </a:xfrm>
          <a:prstGeom prst="rect">
            <a:avLst/>
          </a:prstGeom>
          <a:noFill/>
        </p:spPr>
        <p:txBody>
          <a:bodyPr wrap="none" lIns="134464" tIns="107571" rIns="134464" bIns="107571" rtlCol="0">
            <a:spAutoFit/>
          </a:bodyPr>
          <a:lstStyle/>
          <a:p>
            <a:pPr>
              <a:lnSpc>
                <a:spcPct val="90000"/>
              </a:lnSpc>
              <a:spcAft>
                <a:spcPts val="441"/>
              </a:spcAft>
            </a:pPr>
            <a:r>
              <a:rPr lang="en-US" sz="3971"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3695465" y="2166414"/>
            <a:ext cx="4246061" cy="767202"/>
          </a:xfrm>
          <a:prstGeom prst="rect">
            <a:avLst/>
          </a:prstGeom>
          <a:noFill/>
        </p:spPr>
        <p:txBody>
          <a:bodyPr wrap="square" lIns="134464" tIns="107571" rIns="134464" bIns="107571" rtlCol="0">
            <a:spAutoFit/>
          </a:bodyPr>
          <a:lstStyle/>
          <a:p>
            <a:pPr algn="l">
              <a:lnSpc>
                <a:spcPct val="90000"/>
              </a:lnSpc>
              <a:spcAft>
                <a:spcPts val="441"/>
              </a:spcAft>
            </a:pPr>
            <a:r>
              <a:rPr lang="en-US" sz="3971"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3695465" y="2815022"/>
            <a:ext cx="4246061" cy="767202"/>
          </a:xfrm>
          <a:prstGeom prst="rect">
            <a:avLst/>
          </a:prstGeom>
          <a:noFill/>
        </p:spPr>
        <p:txBody>
          <a:bodyPr wrap="square" lIns="134464" tIns="107571" rIns="134464" bIns="107571" rtlCol="0">
            <a:spAutoFit/>
          </a:bodyPr>
          <a:lstStyle/>
          <a:p>
            <a:pPr algn="l">
              <a:lnSpc>
                <a:spcPct val="90000"/>
              </a:lnSpc>
              <a:spcAft>
                <a:spcPts val="441"/>
              </a:spcAft>
            </a:pPr>
            <a:r>
              <a:rPr lang="en-US" sz="3971"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3695465" y="3452682"/>
            <a:ext cx="4724825" cy="767202"/>
          </a:xfrm>
          <a:prstGeom prst="rect">
            <a:avLst/>
          </a:prstGeom>
          <a:noFill/>
        </p:spPr>
        <p:txBody>
          <a:bodyPr wrap="none" lIns="134464" tIns="107571" rIns="134464" bIns="107571" rtlCol="0">
            <a:spAutoFit/>
          </a:bodyPr>
          <a:lstStyle/>
          <a:p>
            <a:pPr>
              <a:lnSpc>
                <a:spcPct val="90000"/>
              </a:lnSpc>
              <a:spcAft>
                <a:spcPts val="441"/>
              </a:spcAft>
            </a:pPr>
            <a:r>
              <a:rPr lang="en-US" sz="3971"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609962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736823"/>
            <a:ext cx="6723139" cy="1494242"/>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3232145"/>
            <a:ext cx="5378503" cy="149360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338724" y="391723"/>
            <a:ext cx="1067477" cy="254023"/>
          </a:xfrm>
          <a:prstGeom prst="rect">
            <a:avLst/>
          </a:prstGeom>
        </p:spPr>
      </p:pic>
      <p:sp>
        <p:nvSpPr>
          <p:cNvPr id="7" name="Text Placeholder 16"/>
          <p:cNvSpPr>
            <a:spLocks noGrp="1"/>
          </p:cNvSpPr>
          <p:nvPr>
            <p:ph type="body" sz="quarter" idx="13" hasCustomPrompt="1"/>
          </p:nvPr>
        </p:nvSpPr>
        <p:spPr>
          <a:xfrm>
            <a:off x="6254758" y="240466"/>
            <a:ext cx="2689274" cy="499176"/>
          </a:xfrm>
        </p:spPr>
        <p:txBody>
          <a:bodyPr lIns="182880" tIns="146304" rIns="182880" bIns="146304"/>
          <a:lstStyle>
            <a:lvl1pPr marL="0" indent="0" algn="r">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Session Code</a:t>
            </a:r>
          </a:p>
        </p:txBody>
      </p:sp>
      <p:sp>
        <p:nvSpPr>
          <p:cNvPr id="8" name="Text Placeholder 16"/>
          <p:cNvSpPr>
            <a:spLocks noGrp="1"/>
          </p:cNvSpPr>
          <p:nvPr>
            <p:ph type="body" sz="quarter" idx="14" hasCustomPrompt="1"/>
          </p:nvPr>
        </p:nvSpPr>
        <p:spPr>
          <a:xfrm>
            <a:off x="201977" y="4970903"/>
            <a:ext cx="2689274" cy="499176"/>
          </a:xfrm>
        </p:spPr>
        <p:txBody>
          <a:bodyPr lIns="182880" tIns="146304" rIns="182880" bIns="146304" anchor="b"/>
          <a:lstStyle>
            <a:lvl1pPr marL="0" indent="0" algn="l">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Yammer hashtag</a:t>
            </a:r>
          </a:p>
        </p:txBody>
      </p:sp>
    </p:spTree>
    <p:extLst>
      <p:ext uri="{BB962C8B-B14F-4D97-AF65-F5344CB8AC3E}">
        <p14:creationId xmlns:p14="http://schemas.microsoft.com/office/powerpoint/2010/main" val="2224769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990980"/>
            <a:ext cx="8741309" cy="1746440"/>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32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01977" y="989704"/>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3277255" y="5479020"/>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684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989703"/>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989703"/>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a:t>Edit Master text styles</a:t>
            </a:r>
          </a:p>
          <a:p>
            <a:pPr marL="378202" marR="0" lvl="1" indent="-378202" algn="l" defTabSz="685845" rtl="0" eaLnBrk="1" fontAlgn="auto" latinLnBrk="0" hangingPunct="1">
              <a:lnSpc>
                <a:spcPct val="90000"/>
              </a:lnSpc>
              <a:spcBef>
                <a:spcPts val="900"/>
              </a:spcBef>
              <a:spcAft>
                <a:spcPts val="0"/>
              </a:spcAft>
              <a:buClr>
                <a:schemeClr val="tx1"/>
              </a:buClr>
              <a:buSzPct val="90000"/>
              <a:tabLst/>
            </a:pPr>
            <a:r>
              <a:rPr lang="en-US"/>
              <a:t>Second level</a:t>
            </a:r>
          </a:p>
          <a:p>
            <a:pPr marL="378202" marR="0" lvl="2" indent="-378202" algn="l" defTabSz="685845" rtl="0" eaLnBrk="1" fontAlgn="auto" latinLnBrk="0" hangingPunct="1">
              <a:lnSpc>
                <a:spcPct val="90000"/>
              </a:lnSpc>
              <a:spcBef>
                <a:spcPts val="900"/>
              </a:spcBef>
              <a:spcAft>
                <a:spcPts val="0"/>
              </a:spcAft>
              <a:buClr>
                <a:schemeClr val="tx1"/>
              </a:buClr>
              <a:buSzPct val="90000"/>
              <a:tabLst/>
            </a:pPr>
            <a:r>
              <a:rPr lang="en-US"/>
              <a:t>Third level</a:t>
            </a:r>
          </a:p>
          <a:p>
            <a:pPr marL="378202" marR="0" lvl="3" indent="-378202" algn="l" defTabSz="685845" rtl="0" eaLnBrk="1" fontAlgn="auto" latinLnBrk="0" hangingPunct="1">
              <a:lnSpc>
                <a:spcPct val="90000"/>
              </a:lnSpc>
              <a:spcBef>
                <a:spcPts val="900"/>
              </a:spcBef>
              <a:spcAft>
                <a:spcPts val="0"/>
              </a:spcAft>
              <a:buClr>
                <a:schemeClr val="tx1"/>
              </a:buClr>
              <a:buSzPct val="90000"/>
              <a:tabLst/>
            </a:pPr>
            <a:r>
              <a:rPr lang="en-US"/>
              <a:t>Fourth level</a:t>
            </a:r>
          </a:p>
          <a:p>
            <a:pPr marL="378202" marR="0" lvl="4" indent="-378202" algn="l" defTabSz="685845" rtl="0" eaLnBrk="1" fontAlgn="auto" latinLnBrk="0" hangingPunct="1">
              <a:lnSpc>
                <a:spcPct val="90000"/>
              </a:lnSpc>
              <a:spcBef>
                <a:spcPts val="9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3277255" y="5479020"/>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603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989703"/>
            <a:ext cx="4033911" cy="1610697"/>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989703"/>
            <a:ext cx="4033911" cy="1868588"/>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24" marR="0" lvl="1"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24" marR="0" lvl="2"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24" marR="0" lvl="3"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24" marR="0" lvl="4"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3277255" y="5479020"/>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3720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3277255" y="5479020"/>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233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736822"/>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3231064"/>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35160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736822"/>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3277255" y="5479020"/>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3837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736810"/>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3277255" y="5479020"/>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7263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 White">
    <p:spTree>
      <p:nvGrpSpPr>
        <p:cNvPr id="1" name=""/>
        <p:cNvGrpSpPr/>
        <p:nvPr/>
      </p:nvGrpSpPr>
      <p:grpSpPr>
        <a:xfrm>
          <a:off x="0" y="0"/>
          <a:ext cx="0" cy="0"/>
          <a:chOff x="0" y="0"/>
          <a:chExt cx="0" cy="0"/>
        </a:xfrm>
      </p:grpSpPr>
      <p:sp>
        <p:nvSpPr>
          <p:cNvPr id="3074" name="Rectangle 2"/>
          <p:cNvSpPr>
            <a:spLocks noGrp="1" noChangeArrowheads="1"/>
          </p:cNvSpPr>
          <p:nvPr>
            <p:ph type="ctrTitle" hasCustomPrompt="1"/>
          </p:nvPr>
        </p:nvSpPr>
        <p:spPr>
          <a:xfrm>
            <a:off x="788489" y="474303"/>
            <a:ext cx="8232775" cy="1803879"/>
          </a:xfrm>
        </p:spPr>
        <p:txBody>
          <a:bodyPr/>
          <a:lstStyle>
            <a:lvl1pPr>
              <a:lnSpc>
                <a:spcPct val="80000"/>
              </a:lnSpc>
              <a:defRPr sz="6000"/>
            </a:lvl1pPr>
          </a:lstStyle>
          <a:p>
            <a:r>
              <a:rPr lang="en-US" dirty="0"/>
              <a:t>Insert Divider Title</a:t>
            </a:r>
          </a:p>
        </p:txBody>
      </p:sp>
      <p:sp>
        <p:nvSpPr>
          <p:cNvPr id="3075" name="Rectangle 3"/>
          <p:cNvSpPr>
            <a:spLocks noGrp="1" noChangeArrowheads="1"/>
          </p:cNvSpPr>
          <p:nvPr>
            <p:ph type="subTitle" idx="1" hasCustomPrompt="1"/>
          </p:nvPr>
        </p:nvSpPr>
        <p:spPr>
          <a:xfrm>
            <a:off x="788489" y="2289311"/>
            <a:ext cx="8232775" cy="796927"/>
          </a:xfrm>
        </p:spPr>
        <p:txBody>
          <a:bodyPr anchor="t" anchorCtr="0"/>
          <a:lstStyle>
            <a:lvl1pPr>
              <a:lnSpc>
                <a:spcPct val="95000"/>
              </a:lnSpc>
              <a:spcBef>
                <a:spcPts val="0"/>
              </a:spcBef>
              <a:defRPr sz="2000"/>
            </a:lvl1pPr>
          </a:lstStyle>
          <a:p>
            <a:r>
              <a:rPr lang="en-US" dirty="0"/>
              <a:t>Insert subtitle</a:t>
            </a:r>
          </a:p>
        </p:txBody>
      </p:sp>
      <p:sp>
        <p:nvSpPr>
          <p:cNvPr id="3" name="Slide Number Placeholder 2"/>
          <p:cNvSpPr>
            <a:spLocks noGrp="1"/>
          </p:cNvSpPr>
          <p:nvPr>
            <p:ph type="sldNum" sz="quarter" idx="11"/>
          </p:nvPr>
        </p:nvSpPr>
        <p:spPr/>
        <p:txBody>
          <a:bodyPr/>
          <a:lstStyle/>
          <a:p>
            <a:fld id="{4A15B919-E3DF-8843-A034-99A3C3E2A01C}" type="slidenum">
              <a:rPr lang="en-US" smtClean="0"/>
              <a:pPr/>
              <a:t>‹#›</a:t>
            </a:fld>
            <a:endParaRPr lang="en-US" dirty="0"/>
          </a:p>
        </p:txBody>
      </p:sp>
      <p:sp>
        <p:nvSpPr>
          <p:cNvPr id="4" name="Footer Placeholder 3"/>
          <p:cNvSpPr>
            <a:spLocks noGrp="1"/>
          </p:cNvSpPr>
          <p:nvPr>
            <p:ph type="ftr" sz="quarter" idx="14"/>
          </p:nvPr>
        </p:nvSpPr>
        <p:spPr/>
        <p:txBody>
          <a:bodyPr/>
          <a:lstStyle/>
          <a:p>
            <a:endParaRPr lang="en-US" dirty="0"/>
          </a:p>
        </p:txBody>
      </p:sp>
      <p:sp>
        <p:nvSpPr>
          <p:cNvPr id="7" name="Text Placeholder 4"/>
          <p:cNvSpPr>
            <a:spLocks noGrp="1"/>
          </p:cNvSpPr>
          <p:nvPr>
            <p:ph type="body" sz="quarter" idx="15" hasCustomPrompt="1"/>
          </p:nvPr>
        </p:nvSpPr>
        <p:spPr>
          <a:xfrm>
            <a:off x="2720705" y="5219391"/>
            <a:ext cx="4873625" cy="155498"/>
          </a:xfrm>
        </p:spPr>
        <p:txBody>
          <a:bodyPr/>
          <a:lstStyle>
            <a:lvl1pPr algn="r">
              <a:defRPr sz="1000" cap="all" baseline="0">
                <a:solidFill>
                  <a:schemeClr val="tx1"/>
                </a:solidFill>
              </a:defRPr>
            </a:lvl1pPr>
          </a:lstStyle>
          <a:p>
            <a:pPr lvl="0"/>
            <a:r>
              <a:rPr lang="en-US" dirty="0"/>
              <a:t>Click to add sub brand name</a:t>
            </a:r>
          </a:p>
        </p:txBody>
      </p:sp>
    </p:spTree>
    <p:extLst>
      <p:ext uri="{BB962C8B-B14F-4D97-AF65-F5344CB8AC3E}">
        <p14:creationId xmlns:p14="http://schemas.microsoft.com/office/powerpoint/2010/main" val="14019818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736810"/>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8769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2763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4000763" y="0"/>
            <a:ext cx="5143237" cy="571341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3571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3277255" y="5479020"/>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757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277255" y="5479020"/>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10729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765579" y="1909471"/>
            <a:ext cx="7687337" cy="841412"/>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6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128875" y="4178099"/>
            <a:ext cx="6886250" cy="1222968"/>
          </a:xfrm>
          <a:prstGeom prst="rect">
            <a:avLst/>
          </a:prstGeom>
          <a:noFill/>
        </p:spPr>
        <p:txBody>
          <a:bodyPr wrap="none" lIns="134464" tIns="107571" rIns="134464" bIns="107571" rtlCol="0" anchor="ctr">
            <a:spAutoFit/>
          </a:bodyPr>
          <a:lstStyle/>
          <a:p>
            <a:pPr algn="ctr">
              <a:lnSpc>
                <a:spcPct val="90000"/>
              </a:lnSpc>
              <a:spcBef>
                <a:spcPts val="882"/>
              </a:spcBef>
              <a:spcAft>
                <a:spcPts val="441"/>
              </a:spcAft>
            </a:pPr>
            <a:r>
              <a:rPr lang="en-US" sz="1618" dirty="0">
                <a:gradFill>
                  <a:gsLst>
                    <a:gs pos="2917">
                      <a:schemeClr val="tx1"/>
                    </a:gs>
                    <a:gs pos="30000">
                      <a:schemeClr val="tx1"/>
                    </a:gs>
                  </a:gsLst>
                  <a:lin ang="5400000" scaled="0"/>
                </a:gradFill>
              </a:rPr>
              <a:t>Microsoft Ready content is </a:t>
            </a:r>
            <a:r>
              <a:rPr lang="en-US" sz="161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marL="0" marR="0" lvl="0" indent="0" algn="ctr" defTabSz="685845" rtl="0" eaLnBrk="1" fontAlgn="auto" latinLnBrk="0" hangingPunct="1">
              <a:lnSpc>
                <a:spcPct val="90000"/>
              </a:lnSpc>
              <a:spcBef>
                <a:spcPts val="882"/>
              </a:spcBef>
              <a:spcAft>
                <a:spcPts val="441"/>
              </a:spcAft>
              <a:buClrTx/>
              <a:buSzTx/>
              <a:buFontTx/>
              <a:buNone/>
              <a:tabLst/>
              <a:defRPr/>
            </a:pPr>
            <a:r>
              <a:rPr lang="en-US" sz="161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618" dirty="0">
                <a:gradFill>
                  <a:gsLst>
                    <a:gs pos="2917">
                      <a:schemeClr val="tx1"/>
                    </a:gs>
                    <a:gs pos="30000">
                      <a:schemeClr val="tx1"/>
                    </a:gs>
                  </a:gsLst>
                  <a:lin ang="5400000" scaled="0"/>
                </a:gradFill>
              </a:rPr>
              <a:t>share this video with non-FTE personnel</a:t>
            </a:r>
            <a:endParaRPr lang="en-US" sz="161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endParaRPr>
          </a:p>
          <a:p>
            <a:pPr algn="ctr">
              <a:lnSpc>
                <a:spcPct val="90000"/>
              </a:lnSpc>
              <a:spcBef>
                <a:spcPts val="882"/>
              </a:spcBef>
              <a:spcAft>
                <a:spcPts val="441"/>
              </a:spcAft>
            </a:pPr>
            <a:r>
              <a:rPr lang="en-US" sz="161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618" dirty="0">
                <a:gradFill>
                  <a:gsLst>
                    <a:gs pos="2917">
                      <a:schemeClr val="tx1"/>
                    </a:gs>
                    <a:gs pos="30000">
                      <a:schemeClr val="tx1"/>
                    </a:gs>
                  </a:gsLst>
                  <a:lin ang="5400000" scaled="0"/>
                </a:gradFill>
              </a:rPr>
              <a:t>post Microsoft Ready content to any blogs or external websites</a:t>
            </a:r>
          </a:p>
        </p:txBody>
      </p:sp>
    </p:spTree>
    <p:extLst>
      <p:ext uri="{BB962C8B-B14F-4D97-AF65-F5344CB8AC3E}">
        <p14:creationId xmlns:p14="http://schemas.microsoft.com/office/powerpoint/2010/main" val="3312648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990980"/>
            <a:ext cx="9144000" cy="472402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997768"/>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40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5082659"/>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338724" y="391723"/>
            <a:ext cx="1067477" cy="254023"/>
          </a:xfrm>
          <a:prstGeom prst="rect">
            <a:avLst/>
          </a:prstGeom>
        </p:spPr>
      </p:pic>
    </p:spTree>
    <p:extLst>
      <p:ext uri="{BB962C8B-B14F-4D97-AF65-F5344CB8AC3E}">
        <p14:creationId xmlns:p14="http://schemas.microsoft.com/office/powerpoint/2010/main" val="2541654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990980"/>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5199064"/>
            <a:ext cx="9144001" cy="515937"/>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90140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Blank Accent Color 2">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742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873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 stacked boxe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smtClean="0"/>
            </a:lvl1pPr>
          </a:lstStyle>
          <a:p>
            <a:fld id="{5D7E0B00-4FDE-D040-8275-1F4B80113D68}" type="slidenum">
              <a:rPr lang="en-US"/>
              <a:pPr/>
              <a:t>‹#›</a:t>
            </a:fld>
            <a:endParaRPr lang="en-US"/>
          </a:p>
        </p:txBody>
      </p:sp>
      <p:sp>
        <p:nvSpPr>
          <p:cNvPr id="10" name="Text Placeholder 7"/>
          <p:cNvSpPr>
            <a:spLocks noGrp="1"/>
          </p:cNvSpPr>
          <p:nvPr>
            <p:ph type="body" sz="quarter" idx="15" hasCustomPrompt="1"/>
          </p:nvPr>
        </p:nvSpPr>
        <p:spPr>
          <a:xfrm>
            <a:off x="680141" y="1673707"/>
            <a:ext cx="2540215" cy="347518"/>
          </a:xfrm>
          <a:solidFill>
            <a:srgbClr val="E82034"/>
          </a:solidFill>
        </p:spPr>
        <p:txBody>
          <a:bodyPr lIns="91440" rIns="91440" anchor="ctr" anchorCtr="0"/>
          <a:lstStyle>
            <a:lvl1pPr>
              <a:defRPr sz="1000" b="1" cap="all">
                <a:solidFill>
                  <a:schemeClr val="bg1"/>
                </a:solidFill>
              </a:defRPr>
            </a:lvl1pPr>
          </a:lstStyle>
          <a:p>
            <a:pPr lvl="0"/>
            <a:r>
              <a:rPr lang="en-US" dirty="0"/>
              <a:t>CLICK TO EDIT TITLE</a:t>
            </a:r>
          </a:p>
        </p:txBody>
      </p:sp>
      <p:sp>
        <p:nvSpPr>
          <p:cNvPr id="11" name="Content Placeholder 2"/>
          <p:cNvSpPr>
            <a:spLocks noGrp="1"/>
          </p:cNvSpPr>
          <p:nvPr>
            <p:ph idx="16" hasCustomPrompt="1"/>
          </p:nvPr>
        </p:nvSpPr>
        <p:spPr>
          <a:xfrm>
            <a:off x="3558570" y="1311133"/>
            <a:ext cx="5311420" cy="3695841"/>
          </a:xfrm>
        </p:spPr>
        <p:txBody>
          <a:bodyPr/>
          <a:lstStyle>
            <a:lvl1pPr>
              <a:defRPr sz="1400"/>
            </a:lvl1pPr>
            <a:lvl2pPr marL="150813" indent="-114300">
              <a:defRPr sz="1300"/>
            </a:lvl2pPr>
            <a:lvl3pPr marL="339725" indent="-152400">
              <a:defRPr sz="1200"/>
            </a:lvl3pPr>
            <a:lvl4pPr marL="484188" indent="-109538">
              <a:defRPr sz="1100"/>
            </a:lvl4pPr>
            <a:lvl5pPr marL="649288" indent="-130175">
              <a:defRPr sz="1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7"/>
          <p:cNvSpPr>
            <a:spLocks noGrp="1"/>
          </p:cNvSpPr>
          <p:nvPr>
            <p:ph type="body" sz="quarter" idx="17" hasCustomPrompt="1"/>
          </p:nvPr>
        </p:nvSpPr>
        <p:spPr>
          <a:xfrm>
            <a:off x="680141" y="2042008"/>
            <a:ext cx="2540215" cy="347518"/>
          </a:xfrm>
          <a:solidFill>
            <a:srgbClr val="E82034"/>
          </a:solidFill>
        </p:spPr>
        <p:txBody>
          <a:bodyPr lIns="91440" rIns="91440" anchor="ctr" anchorCtr="0"/>
          <a:lstStyle>
            <a:lvl1pPr>
              <a:defRPr sz="1000" b="1" cap="all">
                <a:solidFill>
                  <a:schemeClr val="bg1"/>
                </a:solidFill>
              </a:defRPr>
            </a:lvl1pPr>
          </a:lstStyle>
          <a:p>
            <a:pPr lvl="0"/>
            <a:r>
              <a:rPr lang="en-US" dirty="0"/>
              <a:t>CLICK TO EDIT TITLE</a:t>
            </a:r>
          </a:p>
        </p:txBody>
      </p:sp>
      <p:sp>
        <p:nvSpPr>
          <p:cNvPr id="20" name="Text Placeholder 7"/>
          <p:cNvSpPr>
            <a:spLocks noGrp="1"/>
          </p:cNvSpPr>
          <p:nvPr>
            <p:ph type="body" sz="quarter" idx="18" hasCustomPrompt="1"/>
          </p:nvPr>
        </p:nvSpPr>
        <p:spPr>
          <a:xfrm>
            <a:off x="680141" y="2412421"/>
            <a:ext cx="2540215" cy="347518"/>
          </a:xfrm>
          <a:solidFill>
            <a:srgbClr val="E82034"/>
          </a:solidFill>
          <a:ln>
            <a:noFill/>
          </a:ln>
        </p:spPr>
        <p:txBody>
          <a:bodyPr lIns="91440" rIns="91440" anchor="ctr" anchorCtr="0"/>
          <a:lstStyle>
            <a:lvl1pPr>
              <a:defRPr sz="1000" b="1" cap="all">
                <a:solidFill>
                  <a:schemeClr val="bg1"/>
                </a:solidFill>
              </a:defRPr>
            </a:lvl1pPr>
          </a:lstStyle>
          <a:p>
            <a:pPr lvl="0"/>
            <a:r>
              <a:rPr lang="en-US" dirty="0"/>
              <a:t>CLICK TO EDIT TITLE</a:t>
            </a:r>
          </a:p>
        </p:txBody>
      </p:sp>
      <p:sp>
        <p:nvSpPr>
          <p:cNvPr id="21" name="Text Placeholder 7"/>
          <p:cNvSpPr>
            <a:spLocks noGrp="1"/>
          </p:cNvSpPr>
          <p:nvPr>
            <p:ph type="body" sz="quarter" idx="19" hasCustomPrompt="1"/>
          </p:nvPr>
        </p:nvSpPr>
        <p:spPr>
          <a:xfrm>
            <a:off x="680141" y="2780722"/>
            <a:ext cx="2540215" cy="347518"/>
          </a:xfrm>
          <a:solidFill>
            <a:srgbClr val="E82034"/>
          </a:solidFill>
        </p:spPr>
        <p:txBody>
          <a:bodyPr lIns="91440" rIns="91440" anchor="ctr" anchorCtr="0"/>
          <a:lstStyle>
            <a:lvl1pPr>
              <a:defRPr sz="1000" b="1" cap="all">
                <a:solidFill>
                  <a:schemeClr val="bg1"/>
                </a:solidFill>
              </a:defRPr>
            </a:lvl1pPr>
          </a:lstStyle>
          <a:p>
            <a:pPr lvl="0"/>
            <a:r>
              <a:rPr lang="en-US" dirty="0"/>
              <a:t>CLICK TO EDIT TITLE</a:t>
            </a:r>
          </a:p>
        </p:txBody>
      </p:sp>
      <p:sp>
        <p:nvSpPr>
          <p:cNvPr id="22" name="Text Placeholder 7"/>
          <p:cNvSpPr>
            <a:spLocks noGrp="1"/>
          </p:cNvSpPr>
          <p:nvPr>
            <p:ph type="body" sz="quarter" idx="20" hasCustomPrompt="1"/>
          </p:nvPr>
        </p:nvSpPr>
        <p:spPr>
          <a:xfrm>
            <a:off x="680141" y="3149121"/>
            <a:ext cx="2540215" cy="347518"/>
          </a:xfrm>
          <a:solidFill>
            <a:srgbClr val="E82034"/>
          </a:solidFill>
        </p:spPr>
        <p:txBody>
          <a:bodyPr lIns="91440" rIns="91440" anchor="ctr" anchorCtr="0"/>
          <a:lstStyle>
            <a:lvl1pPr>
              <a:defRPr sz="1000" b="1" cap="all">
                <a:solidFill>
                  <a:schemeClr val="bg1"/>
                </a:solidFill>
              </a:defRPr>
            </a:lvl1pPr>
          </a:lstStyle>
          <a:p>
            <a:pPr lvl="0"/>
            <a:r>
              <a:rPr lang="en-US" dirty="0"/>
              <a:t>CLICK TO EDIT TITLE</a:t>
            </a:r>
          </a:p>
        </p:txBody>
      </p:sp>
      <p:sp>
        <p:nvSpPr>
          <p:cNvPr id="23" name="Text Placeholder 7"/>
          <p:cNvSpPr>
            <a:spLocks noGrp="1"/>
          </p:cNvSpPr>
          <p:nvPr>
            <p:ph type="body" sz="quarter" idx="21" hasCustomPrompt="1"/>
          </p:nvPr>
        </p:nvSpPr>
        <p:spPr>
          <a:xfrm>
            <a:off x="680141" y="3517422"/>
            <a:ext cx="2540215" cy="347518"/>
          </a:xfrm>
          <a:solidFill>
            <a:srgbClr val="E82034"/>
          </a:solidFill>
        </p:spPr>
        <p:txBody>
          <a:bodyPr lIns="91440" rIns="91440" anchor="ctr" anchorCtr="0"/>
          <a:lstStyle>
            <a:lvl1pPr>
              <a:defRPr sz="1000" b="1" cap="all">
                <a:solidFill>
                  <a:schemeClr val="bg1"/>
                </a:solidFill>
              </a:defRPr>
            </a:lvl1pPr>
          </a:lstStyle>
          <a:p>
            <a:pPr lvl="0"/>
            <a:r>
              <a:rPr lang="en-US" dirty="0"/>
              <a:t>CLICK TO EDIT TITLE</a:t>
            </a:r>
          </a:p>
        </p:txBody>
      </p:sp>
      <p:sp>
        <p:nvSpPr>
          <p:cNvPr id="24" name="Text Placeholder 7"/>
          <p:cNvSpPr>
            <a:spLocks noGrp="1"/>
          </p:cNvSpPr>
          <p:nvPr>
            <p:ph type="body" sz="quarter" idx="22" hasCustomPrompt="1"/>
          </p:nvPr>
        </p:nvSpPr>
        <p:spPr>
          <a:xfrm>
            <a:off x="680141" y="3887835"/>
            <a:ext cx="2540215" cy="347518"/>
          </a:xfrm>
          <a:solidFill>
            <a:srgbClr val="E82034"/>
          </a:solidFill>
          <a:ln>
            <a:noFill/>
          </a:ln>
        </p:spPr>
        <p:txBody>
          <a:bodyPr lIns="91440" rIns="91440" anchor="ctr" anchorCtr="0"/>
          <a:lstStyle>
            <a:lvl1pPr>
              <a:defRPr sz="1000" b="1" cap="all">
                <a:solidFill>
                  <a:schemeClr val="bg1"/>
                </a:solidFill>
              </a:defRPr>
            </a:lvl1pPr>
          </a:lstStyle>
          <a:p>
            <a:pPr lvl="0"/>
            <a:r>
              <a:rPr lang="en-US" dirty="0"/>
              <a:t>CLICK TO EDIT TITLE</a:t>
            </a:r>
          </a:p>
        </p:txBody>
      </p:sp>
      <p:sp>
        <p:nvSpPr>
          <p:cNvPr id="25" name="Text Placeholder 7"/>
          <p:cNvSpPr>
            <a:spLocks noGrp="1"/>
          </p:cNvSpPr>
          <p:nvPr>
            <p:ph type="body" sz="quarter" idx="23" hasCustomPrompt="1"/>
          </p:nvPr>
        </p:nvSpPr>
        <p:spPr>
          <a:xfrm>
            <a:off x="680141" y="4260274"/>
            <a:ext cx="2540215" cy="347518"/>
          </a:xfrm>
          <a:solidFill>
            <a:srgbClr val="E82034"/>
          </a:solidFill>
          <a:ln>
            <a:noFill/>
          </a:ln>
        </p:spPr>
        <p:txBody>
          <a:bodyPr lIns="91440" rIns="91440" anchor="ctr" anchorCtr="0"/>
          <a:lstStyle>
            <a:lvl1pPr>
              <a:defRPr sz="1000" b="1" cap="all">
                <a:solidFill>
                  <a:schemeClr val="bg1"/>
                </a:solidFill>
              </a:defRPr>
            </a:lvl1pPr>
          </a:lstStyle>
          <a:p>
            <a:pPr lvl="0"/>
            <a:r>
              <a:rPr lang="en-US" dirty="0"/>
              <a:t>CLICK TO EDIT TITLE</a:t>
            </a:r>
          </a:p>
        </p:txBody>
      </p:sp>
      <p:sp>
        <p:nvSpPr>
          <p:cNvPr id="2" name="Footer Placeholder 1"/>
          <p:cNvSpPr>
            <a:spLocks noGrp="1"/>
          </p:cNvSpPr>
          <p:nvPr>
            <p:ph type="ftr" sz="quarter" idx="24"/>
          </p:nvPr>
        </p:nvSpPr>
        <p:spPr/>
        <p:txBody>
          <a:bodyPr/>
          <a:lstStyle/>
          <a:p>
            <a:endParaRPr lang="en-US" dirty="0"/>
          </a:p>
        </p:txBody>
      </p:sp>
      <p:sp>
        <p:nvSpPr>
          <p:cNvPr id="18" name="Rectangle 2"/>
          <p:cNvSpPr>
            <a:spLocks noGrp="1" noChangeArrowheads="1"/>
          </p:cNvSpPr>
          <p:nvPr>
            <p:ph type="title"/>
          </p:nvPr>
        </p:nvSpPr>
        <p:spPr bwMode="auto">
          <a:xfrm>
            <a:off x="678065" y="534501"/>
            <a:ext cx="8229598" cy="43211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26" name="Text Placeholder 7"/>
          <p:cNvSpPr>
            <a:spLocks noGrp="1"/>
          </p:cNvSpPr>
          <p:nvPr>
            <p:ph type="body" sz="quarter" idx="25" hasCustomPrompt="1"/>
          </p:nvPr>
        </p:nvSpPr>
        <p:spPr>
          <a:xfrm>
            <a:off x="680141" y="1308646"/>
            <a:ext cx="2540215" cy="347518"/>
          </a:xfrm>
          <a:solidFill>
            <a:srgbClr val="E82034"/>
          </a:solidFill>
        </p:spPr>
        <p:txBody>
          <a:bodyPr lIns="91440" rIns="91440" anchor="ctr" anchorCtr="0"/>
          <a:lstStyle>
            <a:lvl1pPr>
              <a:defRPr sz="1000" b="1" cap="all">
                <a:solidFill>
                  <a:schemeClr val="bg1"/>
                </a:solidFill>
              </a:defRPr>
            </a:lvl1pPr>
          </a:lstStyle>
          <a:p>
            <a:pPr lvl="0"/>
            <a:r>
              <a:rPr lang="en-US" dirty="0"/>
              <a:t>CLICK TO EDIT TITLE</a:t>
            </a:r>
          </a:p>
        </p:txBody>
      </p:sp>
      <p:sp>
        <p:nvSpPr>
          <p:cNvPr id="17" name="Text Placeholder 4"/>
          <p:cNvSpPr>
            <a:spLocks noGrp="1"/>
          </p:cNvSpPr>
          <p:nvPr>
            <p:ph type="body" sz="quarter" idx="14" hasCustomPrompt="1"/>
          </p:nvPr>
        </p:nvSpPr>
        <p:spPr>
          <a:xfrm>
            <a:off x="2720705" y="5219391"/>
            <a:ext cx="4873625" cy="155498"/>
          </a:xfrm>
        </p:spPr>
        <p:txBody>
          <a:bodyPr/>
          <a:lstStyle>
            <a:lvl1pPr algn="r">
              <a:defRPr sz="1000" cap="all" baseline="0">
                <a:solidFill>
                  <a:schemeClr val="tx1"/>
                </a:solidFill>
              </a:defRPr>
            </a:lvl1pPr>
          </a:lstStyle>
          <a:p>
            <a:pPr lvl="0"/>
            <a:r>
              <a:rPr lang="en-US" dirty="0"/>
              <a:t>Click to add sub brand name</a:t>
            </a:r>
          </a:p>
        </p:txBody>
      </p:sp>
    </p:spTree>
    <p:extLst>
      <p:ext uri="{BB962C8B-B14F-4D97-AF65-F5344CB8AC3E}">
        <p14:creationId xmlns:p14="http://schemas.microsoft.com/office/powerpoint/2010/main" val="39409037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4" y="3591656"/>
            <a:ext cx="9141666" cy="2125939"/>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4774607"/>
            <a:ext cx="9141666" cy="942988"/>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2335" y="2786160"/>
            <a:ext cx="9139333" cy="230883"/>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765"/>
          </a:p>
        </p:txBody>
      </p:sp>
      <p:sp>
        <p:nvSpPr>
          <p:cNvPr id="13" name="Rectangle 12"/>
          <p:cNvSpPr/>
          <p:nvPr userDrawn="1"/>
        </p:nvSpPr>
        <p:spPr bwMode="white">
          <a:xfrm>
            <a:off x="0" y="-260"/>
            <a:ext cx="9143533" cy="57155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3328" y="2901596"/>
            <a:ext cx="4705063" cy="149555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400404"/>
            <a:ext cx="7395458" cy="1501197"/>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2334" y="3591656"/>
            <a:ext cx="9141666" cy="2125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765"/>
          </a:p>
        </p:txBody>
      </p:sp>
      <p:sp>
        <p:nvSpPr>
          <p:cNvPr id="17" name="Text Placeholder 16"/>
          <p:cNvSpPr>
            <a:spLocks noGrp="1"/>
          </p:cNvSpPr>
          <p:nvPr>
            <p:ph type="body" sz="quarter" idx="13" hasCustomPrompt="1"/>
          </p:nvPr>
        </p:nvSpPr>
        <p:spPr>
          <a:xfrm>
            <a:off x="6236254" y="240466"/>
            <a:ext cx="2689274" cy="388376"/>
          </a:xfrm>
        </p:spPr>
        <p:txBody>
          <a:bodyPr/>
          <a:lstStyle>
            <a:lvl1pPr marL="0" indent="0" algn="r">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Session Code</a:t>
            </a:r>
          </a:p>
        </p:txBody>
      </p:sp>
      <p:sp>
        <p:nvSpPr>
          <p:cNvPr id="15" name="Text Placeholder 16"/>
          <p:cNvSpPr>
            <a:spLocks noGrp="1"/>
          </p:cNvSpPr>
          <p:nvPr>
            <p:ph type="body" sz="quarter" idx="14" hasCustomPrompt="1"/>
          </p:nvPr>
        </p:nvSpPr>
        <p:spPr>
          <a:xfrm>
            <a:off x="201977" y="4924012"/>
            <a:ext cx="2689274" cy="388376"/>
          </a:xfrm>
        </p:spPr>
        <p:txBody>
          <a:bodyPr/>
          <a:lstStyle>
            <a:lvl1pPr marL="0" indent="0" algn="l">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Yammer hashtag</a:t>
            </a:r>
          </a:p>
        </p:txBody>
      </p:sp>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336160" y="391723"/>
            <a:ext cx="1066077" cy="250516"/>
          </a:xfrm>
          <a:prstGeom prst="rect">
            <a:avLst/>
          </a:prstGeom>
        </p:spPr>
      </p:pic>
    </p:spTree>
    <p:extLst>
      <p:ext uri="{BB962C8B-B14F-4D97-AF65-F5344CB8AC3E}">
        <p14:creationId xmlns:p14="http://schemas.microsoft.com/office/powerpoint/2010/main" val="2463934995"/>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990980"/>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5223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990981"/>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426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04255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5143013"/>
            <a:ext cx="8740141" cy="306170"/>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336160" y="391723"/>
            <a:ext cx="1066077" cy="250516"/>
          </a:xfrm>
          <a:prstGeom prst="rect">
            <a:avLst/>
          </a:prstGeom>
        </p:spPr>
      </p:pic>
    </p:spTree>
    <p:extLst>
      <p:ext uri="{BB962C8B-B14F-4D97-AF65-F5344CB8AC3E}">
        <p14:creationId xmlns:p14="http://schemas.microsoft.com/office/powerpoint/2010/main" val="175771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Fond Blanc">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42586"/>
            <a:ext cx="8740376" cy="747098"/>
          </a:xfrm>
        </p:spPr>
        <p:txBody>
          <a:bodyPr>
            <a:normAutofit/>
          </a:bodyPr>
          <a:lstStyle>
            <a:lvl1pPr>
              <a:defRPr sz="3600">
                <a:solidFill>
                  <a:sysClr val="windowText" lastClr="000000"/>
                </a:solidFill>
                <a:latin typeface="Corbel" panose="020B0503020204020204" pitchFamily="34" charset="0"/>
              </a:defRPr>
            </a:lvl1pPr>
          </a:lstStyle>
          <a:p>
            <a:r>
              <a:rPr lang="en-US" dirty="0"/>
              <a:t>Click to edit Master title style</a:t>
            </a:r>
          </a:p>
        </p:txBody>
      </p:sp>
      <p:sp>
        <p:nvSpPr>
          <p:cNvPr id="4" name="Content Placeholder 3"/>
          <p:cNvSpPr>
            <a:spLocks noGrp="1"/>
          </p:cNvSpPr>
          <p:nvPr>
            <p:ph sz="quarter" idx="10"/>
          </p:nvPr>
        </p:nvSpPr>
        <p:spPr>
          <a:xfrm>
            <a:off x="202050" y="1052438"/>
            <a:ext cx="8740022" cy="1444754"/>
          </a:xfrm>
        </p:spPr>
        <p:txBody>
          <a:bodyPr/>
          <a:lstStyle>
            <a:lvl1pPr>
              <a:defRPr sz="1911">
                <a:solidFill>
                  <a:sysClr val="windowText" lastClr="000000"/>
                </a:solidFill>
                <a:latin typeface="+mn-lt"/>
              </a:defRPr>
            </a:lvl1pPr>
            <a:lvl2pPr>
              <a:defRPr sz="1764">
                <a:solidFill>
                  <a:sysClr val="windowText" lastClr="000000"/>
                </a:solidFill>
              </a:defRPr>
            </a:lvl2pPr>
            <a:lvl3pPr>
              <a:defRPr sz="1470">
                <a:solidFill>
                  <a:sysClr val="windowText" lastClr="000000"/>
                </a:solidFill>
              </a:defRPr>
            </a:lvl3pPr>
            <a:lvl4pPr>
              <a:defRPr sz="1323">
                <a:solidFill>
                  <a:sysClr val="windowText" lastClr="000000"/>
                </a:solidFill>
              </a:defRPr>
            </a:lvl4pPr>
            <a:lvl5pPr>
              <a:defRPr sz="1323">
                <a:solidFill>
                  <a:sysClr val="windowText" lastClr="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170305" y="5220991"/>
            <a:ext cx="1532792" cy="323037"/>
          </a:xfrm>
          <a:prstGeom prst="rect">
            <a:avLst/>
          </a:prstGeom>
          <a:noFill/>
        </p:spPr>
        <p:txBody>
          <a:bodyPr wrap="none" rtlCol="0">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99" b="0" i="0" u="none" strike="noStrike" kern="0" cap="none" spc="0" normalizeH="0" baseline="0" noProof="0" dirty="0">
                <a:ln>
                  <a:noFill/>
                </a:ln>
                <a:solidFill>
                  <a:srgbClr val="002060"/>
                </a:solidFill>
                <a:effectLst/>
                <a:uLnTx/>
                <a:uFillTx/>
                <a:latin typeface="Segoe UI"/>
                <a:ea typeface="+mn-ea"/>
                <a:cs typeface="+mn-cs"/>
              </a:rPr>
              <a:t>Microsoft Azure</a:t>
            </a:r>
          </a:p>
        </p:txBody>
      </p:sp>
      <p:sp>
        <p:nvSpPr>
          <p:cNvPr id="6" name="Slide Number Placeholder 3"/>
          <p:cNvSpPr>
            <a:spLocks noGrp="1"/>
          </p:cNvSpPr>
          <p:nvPr>
            <p:ph type="sldNum" sz="quarter" idx="12"/>
          </p:nvPr>
        </p:nvSpPr>
        <p:spPr>
          <a:xfrm>
            <a:off x="6859131" y="5235525"/>
            <a:ext cx="2057400" cy="304271"/>
          </a:xfrm>
          <a:prstGeom prst="rect">
            <a:avLst/>
          </a:prstGeom>
        </p:spPr>
        <p:txBody>
          <a:bodyPr/>
          <a:lstStyle>
            <a:lvl1pPr>
              <a:defRPr>
                <a:solidFill>
                  <a:srgbClr val="002060"/>
                </a:solidFill>
              </a:defRPr>
            </a:lvl1pPr>
          </a:lstStyle>
          <a:p>
            <a:pPr defTabSz="685845" eaLnBrk="1" fontAlgn="auto" hangingPunct="1">
              <a:spcBef>
                <a:spcPts val="0"/>
              </a:spcBef>
              <a:spcAft>
                <a:spcPts val="0"/>
              </a:spcAft>
              <a:defRPr/>
            </a:pPr>
            <a:fld id="{0A164282-434E-41D4-9582-783D542A7B68}" type="slidenum">
              <a:rPr lang="en-US" sz="1324" smtClean="0">
                <a:latin typeface="Segoe UI"/>
                <a:ea typeface="+mn-ea"/>
                <a:cs typeface="+mn-cs"/>
              </a:rPr>
              <a:pPr defTabSz="685845" eaLnBrk="1" fontAlgn="auto" hangingPunct="1">
                <a:spcBef>
                  <a:spcPts val="0"/>
                </a:spcBef>
                <a:spcAft>
                  <a:spcPts val="0"/>
                </a:spcAft>
                <a:defRPr/>
              </a:pPr>
              <a:t>‹#›</a:t>
            </a:fld>
            <a:endParaRPr lang="en-US" sz="1324" dirty="0">
              <a:latin typeface="Segoe UI"/>
              <a:ea typeface="+mn-ea"/>
              <a:cs typeface="+mn-cs"/>
            </a:endParaRPr>
          </a:p>
        </p:txBody>
      </p:sp>
    </p:spTree>
    <p:extLst>
      <p:ext uri="{BB962C8B-B14F-4D97-AF65-F5344CB8AC3E}">
        <p14:creationId xmlns:p14="http://schemas.microsoft.com/office/powerpoint/2010/main" val="4263019587"/>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placeholder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770929" y="1695737"/>
            <a:ext cx="2368549" cy="1230785"/>
          </a:xfrm>
        </p:spPr>
        <p:txBody>
          <a:bodyPr/>
          <a:lstStyle>
            <a:lvl1pPr>
              <a:defRPr sz="1400"/>
            </a:lvl1pPr>
            <a:lvl2pPr marL="150813" indent="-114300">
              <a:defRPr sz="1300"/>
            </a:lvl2pPr>
            <a:lvl3pPr marL="339725" indent="-152400">
              <a:defRPr sz="1200"/>
            </a:lvl3pPr>
            <a:lvl4pPr marL="484188" indent="-109538">
              <a:defRPr sz="1100"/>
            </a:lvl4pPr>
            <a:lvl5pPr marL="649288" indent="-130175">
              <a:defRPr sz="1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smtClean="0"/>
            </a:lvl1pPr>
          </a:lstStyle>
          <a:p>
            <a:fld id="{5D7E0B00-4FDE-D040-8275-1F4B80113D68}" type="slidenum">
              <a:rPr lang="en-US"/>
              <a:pPr/>
              <a:t>‹#›</a:t>
            </a:fld>
            <a:endParaRPr lang="en-US"/>
          </a:p>
        </p:txBody>
      </p:sp>
      <p:sp>
        <p:nvSpPr>
          <p:cNvPr id="8" name="Text Placeholder 7"/>
          <p:cNvSpPr>
            <a:spLocks noGrp="1"/>
          </p:cNvSpPr>
          <p:nvPr>
            <p:ph type="body" sz="quarter" idx="13" hasCustomPrompt="1"/>
          </p:nvPr>
        </p:nvSpPr>
        <p:spPr>
          <a:xfrm>
            <a:off x="674194" y="1297420"/>
            <a:ext cx="2540215" cy="347518"/>
          </a:xfrm>
          <a:solidFill>
            <a:srgbClr val="E82034"/>
          </a:solidFill>
        </p:spPr>
        <p:txBody>
          <a:bodyPr lIns="91440" rIns="91440" anchor="ctr" anchorCtr="0"/>
          <a:lstStyle>
            <a:lvl1pPr>
              <a:defRPr sz="1000" b="1" cap="all">
                <a:solidFill>
                  <a:schemeClr val="bg1"/>
                </a:solidFill>
              </a:defRPr>
            </a:lvl1pPr>
          </a:lstStyle>
          <a:p>
            <a:pPr lvl="0"/>
            <a:r>
              <a:rPr lang="en-US" dirty="0"/>
              <a:t>CLICK TO EDIT TITLE</a:t>
            </a:r>
          </a:p>
        </p:txBody>
      </p:sp>
      <p:sp>
        <p:nvSpPr>
          <p:cNvPr id="9" name="Content Placeholder 2"/>
          <p:cNvSpPr>
            <a:spLocks noGrp="1"/>
          </p:cNvSpPr>
          <p:nvPr>
            <p:ph idx="14" hasCustomPrompt="1"/>
          </p:nvPr>
        </p:nvSpPr>
        <p:spPr>
          <a:xfrm>
            <a:off x="770929" y="3494128"/>
            <a:ext cx="2368549" cy="1230907"/>
          </a:xfrm>
        </p:spPr>
        <p:txBody>
          <a:bodyPr/>
          <a:lstStyle>
            <a:lvl1pPr>
              <a:defRPr sz="1400"/>
            </a:lvl1pPr>
            <a:lvl2pPr marL="150813" indent="-114300">
              <a:defRPr sz="1300"/>
            </a:lvl2pPr>
            <a:lvl3pPr marL="339725" indent="-152400">
              <a:defRPr sz="1200"/>
            </a:lvl3pPr>
            <a:lvl4pPr marL="484188" indent="-109538">
              <a:defRPr sz="1100"/>
            </a:lvl4pPr>
            <a:lvl5pPr marL="649288" indent="-130175">
              <a:defRPr sz="1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7"/>
          <p:cNvSpPr>
            <a:spLocks noGrp="1"/>
          </p:cNvSpPr>
          <p:nvPr>
            <p:ph type="body" sz="quarter" idx="15" hasCustomPrompt="1"/>
          </p:nvPr>
        </p:nvSpPr>
        <p:spPr>
          <a:xfrm>
            <a:off x="674194" y="3095811"/>
            <a:ext cx="2540215" cy="347518"/>
          </a:xfrm>
          <a:solidFill>
            <a:srgbClr val="E82034"/>
          </a:solidFill>
        </p:spPr>
        <p:txBody>
          <a:bodyPr lIns="91440" rIns="91440" anchor="ctr" anchorCtr="0"/>
          <a:lstStyle>
            <a:lvl1pPr>
              <a:defRPr sz="1000" b="1" cap="all">
                <a:solidFill>
                  <a:schemeClr val="bg1"/>
                </a:solidFill>
              </a:defRPr>
            </a:lvl1pPr>
          </a:lstStyle>
          <a:p>
            <a:pPr lvl="0"/>
            <a:r>
              <a:rPr lang="en-US" dirty="0"/>
              <a:t>CLICK TO EDIT TITLE</a:t>
            </a:r>
          </a:p>
        </p:txBody>
      </p:sp>
      <p:sp>
        <p:nvSpPr>
          <p:cNvPr id="11" name="Content Placeholder 2"/>
          <p:cNvSpPr>
            <a:spLocks noGrp="1"/>
          </p:cNvSpPr>
          <p:nvPr>
            <p:ph idx="16" hasCustomPrompt="1"/>
          </p:nvPr>
        </p:nvSpPr>
        <p:spPr>
          <a:xfrm>
            <a:off x="6514801" y="1695737"/>
            <a:ext cx="2368549" cy="1230785"/>
          </a:xfrm>
        </p:spPr>
        <p:txBody>
          <a:bodyPr/>
          <a:lstStyle>
            <a:lvl1pPr>
              <a:defRPr sz="1400"/>
            </a:lvl1pPr>
            <a:lvl2pPr marL="150813" indent="-114300">
              <a:defRPr sz="1300"/>
            </a:lvl2pPr>
            <a:lvl3pPr marL="339725" indent="-152400">
              <a:defRPr sz="1200"/>
            </a:lvl3pPr>
            <a:lvl4pPr marL="484188" indent="-109538">
              <a:defRPr sz="1100"/>
            </a:lvl4pPr>
            <a:lvl5pPr marL="649288" indent="-130175">
              <a:defRPr sz="1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7" hasCustomPrompt="1"/>
          </p:nvPr>
        </p:nvSpPr>
        <p:spPr>
          <a:xfrm>
            <a:off x="6418066" y="1297420"/>
            <a:ext cx="2540215" cy="347518"/>
          </a:xfrm>
          <a:solidFill>
            <a:srgbClr val="E82034"/>
          </a:solidFill>
        </p:spPr>
        <p:txBody>
          <a:bodyPr lIns="91440" rIns="91440" anchor="ctr" anchorCtr="0"/>
          <a:lstStyle>
            <a:lvl1pPr>
              <a:defRPr sz="1000" b="1" cap="all">
                <a:solidFill>
                  <a:schemeClr val="bg1"/>
                </a:solidFill>
              </a:defRPr>
            </a:lvl1pPr>
          </a:lstStyle>
          <a:p>
            <a:pPr lvl="0"/>
            <a:r>
              <a:rPr lang="en-US" dirty="0"/>
              <a:t>CLICK TO EDIT TITLE</a:t>
            </a:r>
          </a:p>
        </p:txBody>
      </p:sp>
      <p:sp>
        <p:nvSpPr>
          <p:cNvPr id="13" name="Content Placeholder 2"/>
          <p:cNvSpPr>
            <a:spLocks noGrp="1"/>
          </p:cNvSpPr>
          <p:nvPr>
            <p:ph idx="18" hasCustomPrompt="1"/>
          </p:nvPr>
        </p:nvSpPr>
        <p:spPr>
          <a:xfrm>
            <a:off x="6514801" y="3494128"/>
            <a:ext cx="2368549" cy="1230907"/>
          </a:xfrm>
        </p:spPr>
        <p:txBody>
          <a:bodyPr/>
          <a:lstStyle>
            <a:lvl1pPr>
              <a:defRPr sz="1400"/>
            </a:lvl1pPr>
            <a:lvl2pPr marL="150813" indent="-114300">
              <a:defRPr sz="1300"/>
            </a:lvl2pPr>
            <a:lvl3pPr marL="339725" indent="-152400">
              <a:defRPr sz="1200"/>
            </a:lvl3pPr>
            <a:lvl4pPr marL="484188" indent="-109538">
              <a:defRPr sz="1100"/>
            </a:lvl4pPr>
            <a:lvl5pPr marL="649288" indent="-130175">
              <a:defRPr sz="1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9" hasCustomPrompt="1"/>
          </p:nvPr>
        </p:nvSpPr>
        <p:spPr>
          <a:xfrm>
            <a:off x="6418066" y="3095811"/>
            <a:ext cx="2540215" cy="347518"/>
          </a:xfrm>
          <a:solidFill>
            <a:srgbClr val="E82034"/>
          </a:solidFill>
        </p:spPr>
        <p:txBody>
          <a:bodyPr lIns="91440" rIns="91440" anchor="ctr" anchorCtr="0"/>
          <a:lstStyle>
            <a:lvl1pPr>
              <a:defRPr sz="1000" b="1" cap="all">
                <a:solidFill>
                  <a:schemeClr val="bg1"/>
                </a:solidFill>
              </a:defRPr>
            </a:lvl1pPr>
          </a:lstStyle>
          <a:p>
            <a:pPr lvl="0"/>
            <a:r>
              <a:rPr lang="en-US" dirty="0"/>
              <a:t>CLICK TO EDIT TITLE</a:t>
            </a:r>
          </a:p>
        </p:txBody>
      </p:sp>
      <p:sp>
        <p:nvSpPr>
          <p:cNvPr id="15" name="Content Placeholder 2"/>
          <p:cNvSpPr>
            <a:spLocks noGrp="1"/>
          </p:cNvSpPr>
          <p:nvPr>
            <p:ph idx="20" hasCustomPrompt="1"/>
          </p:nvPr>
        </p:nvSpPr>
        <p:spPr>
          <a:xfrm>
            <a:off x="3638738" y="1695737"/>
            <a:ext cx="2368549" cy="1230785"/>
          </a:xfrm>
        </p:spPr>
        <p:txBody>
          <a:bodyPr/>
          <a:lstStyle>
            <a:lvl1pPr>
              <a:defRPr sz="1400"/>
            </a:lvl1pPr>
            <a:lvl2pPr marL="150813" indent="-114300">
              <a:defRPr sz="1300"/>
            </a:lvl2pPr>
            <a:lvl3pPr marL="339725" indent="-152400">
              <a:defRPr sz="1200"/>
            </a:lvl3pPr>
            <a:lvl4pPr marL="484188" indent="-109538">
              <a:defRPr sz="1100"/>
            </a:lvl4pPr>
            <a:lvl5pPr marL="649288" indent="-130175">
              <a:defRPr sz="1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p:cNvSpPr>
            <a:spLocks noGrp="1"/>
          </p:cNvSpPr>
          <p:nvPr>
            <p:ph type="body" sz="quarter" idx="21" hasCustomPrompt="1"/>
          </p:nvPr>
        </p:nvSpPr>
        <p:spPr>
          <a:xfrm>
            <a:off x="3542003" y="1297420"/>
            <a:ext cx="2540215" cy="347518"/>
          </a:xfrm>
          <a:solidFill>
            <a:srgbClr val="E82034"/>
          </a:solidFill>
        </p:spPr>
        <p:txBody>
          <a:bodyPr lIns="91440" rIns="91440" anchor="ctr" anchorCtr="0"/>
          <a:lstStyle>
            <a:lvl1pPr>
              <a:defRPr sz="1000" b="1" cap="all">
                <a:solidFill>
                  <a:schemeClr val="bg1"/>
                </a:solidFill>
              </a:defRPr>
            </a:lvl1pPr>
          </a:lstStyle>
          <a:p>
            <a:pPr lvl="0"/>
            <a:r>
              <a:rPr lang="en-US" dirty="0"/>
              <a:t>CLICK TO EDIT TITLE</a:t>
            </a:r>
          </a:p>
        </p:txBody>
      </p:sp>
      <p:sp>
        <p:nvSpPr>
          <p:cNvPr id="17" name="Content Placeholder 2"/>
          <p:cNvSpPr>
            <a:spLocks noGrp="1"/>
          </p:cNvSpPr>
          <p:nvPr>
            <p:ph idx="22" hasCustomPrompt="1"/>
          </p:nvPr>
        </p:nvSpPr>
        <p:spPr>
          <a:xfrm>
            <a:off x="3638738" y="3494128"/>
            <a:ext cx="2368549" cy="1230907"/>
          </a:xfrm>
        </p:spPr>
        <p:txBody>
          <a:bodyPr/>
          <a:lstStyle>
            <a:lvl1pPr>
              <a:defRPr sz="1400"/>
            </a:lvl1pPr>
            <a:lvl2pPr marL="150813" indent="-114300">
              <a:defRPr sz="1300"/>
            </a:lvl2pPr>
            <a:lvl3pPr marL="339725" indent="-152400">
              <a:defRPr sz="1200"/>
            </a:lvl3pPr>
            <a:lvl4pPr marL="484188" indent="-109538">
              <a:defRPr sz="1100"/>
            </a:lvl4pPr>
            <a:lvl5pPr marL="649288" indent="-130175">
              <a:defRPr sz="1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7"/>
          <p:cNvSpPr>
            <a:spLocks noGrp="1"/>
          </p:cNvSpPr>
          <p:nvPr>
            <p:ph type="body" sz="quarter" idx="23" hasCustomPrompt="1"/>
          </p:nvPr>
        </p:nvSpPr>
        <p:spPr>
          <a:xfrm>
            <a:off x="3542003" y="3095811"/>
            <a:ext cx="2540215" cy="347518"/>
          </a:xfrm>
          <a:solidFill>
            <a:srgbClr val="E82034"/>
          </a:solidFill>
        </p:spPr>
        <p:txBody>
          <a:bodyPr lIns="91440" rIns="91440" anchor="ctr" anchorCtr="0"/>
          <a:lstStyle>
            <a:lvl1pPr>
              <a:defRPr sz="1000" b="1" cap="all">
                <a:solidFill>
                  <a:schemeClr val="bg1"/>
                </a:solidFill>
              </a:defRPr>
            </a:lvl1pPr>
          </a:lstStyle>
          <a:p>
            <a:pPr lvl="0"/>
            <a:r>
              <a:rPr lang="en-US" dirty="0"/>
              <a:t>CLICK TO EDIT TITLE</a:t>
            </a:r>
          </a:p>
        </p:txBody>
      </p:sp>
      <p:sp>
        <p:nvSpPr>
          <p:cNvPr id="2" name="Footer Placeholder 1"/>
          <p:cNvSpPr>
            <a:spLocks noGrp="1"/>
          </p:cNvSpPr>
          <p:nvPr>
            <p:ph type="ftr" sz="quarter" idx="24"/>
          </p:nvPr>
        </p:nvSpPr>
        <p:spPr/>
        <p:txBody>
          <a:bodyPr/>
          <a:lstStyle/>
          <a:p>
            <a:endParaRPr lang="en-US" dirty="0"/>
          </a:p>
        </p:txBody>
      </p:sp>
      <p:sp>
        <p:nvSpPr>
          <p:cNvPr id="21" name="Rectangle 2"/>
          <p:cNvSpPr>
            <a:spLocks noGrp="1" noChangeArrowheads="1"/>
          </p:cNvSpPr>
          <p:nvPr>
            <p:ph type="title"/>
          </p:nvPr>
        </p:nvSpPr>
        <p:spPr bwMode="auto">
          <a:xfrm>
            <a:off x="678065" y="534501"/>
            <a:ext cx="8229598" cy="43211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22" name="Text Placeholder 4"/>
          <p:cNvSpPr>
            <a:spLocks noGrp="1"/>
          </p:cNvSpPr>
          <p:nvPr>
            <p:ph type="body" sz="quarter" idx="25" hasCustomPrompt="1"/>
          </p:nvPr>
        </p:nvSpPr>
        <p:spPr>
          <a:xfrm>
            <a:off x="2720705" y="5219391"/>
            <a:ext cx="4873625" cy="155498"/>
          </a:xfrm>
        </p:spPr>
        <p:txBody>
          <a:bodyPr/>
          <a:lstStyle>
            <a:lvl1pPr algn="r">
              <a:defRPr sz="1000" cap="all" baseline="0">
                <a:solidFill>
                  <a:schemeClr val="tx1"/>
                </a:solidFill>
              </a:defRPr>
            </a:lvl1pPr>
          </a:lstStyle>
          <a:p>
            <a:pPr lvl="0"/>
            <a:r>
              <a:rPr lang="en-US" dirty="0"/>
              <a:t>Click to add sub brand name</a:t>
            </a:r>
          </a:p>
        </p:txBody>
      </p:sp>
    </p:spTree>
    <p:extLst>
      <p:ext uri="{BB962C8B-B14F-4D97-AF65-F5344CB8AC3E}">
        <p14:creationId xmlns:p14="http://schemas.microsoft.com/office/powerpoint/2010/main" val="4163964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red box placeholders">
    <p:spTree>
      <p:nvGrpSpPr>
        <p:cNvPr id="1" name=""/>
        <p:cNvGrpSpPr/>
        <p:nvPr/>
      </p:nvGrpSpPr>
      <p:grpSpPr>
        <a:xfrm>
          <a:off x="0" y="0"/>
          <a:ext cx="0" cy="0"/>
          <a:chOff x="0" y="0"/>
          <a:chExt cx="0" cy="0"/>
        </a:xfrm>
      </p:grpSpPr>
      <p:sp>
        <p:nvSpPr>
          <p:cNvPr id="43" name="Rectangle 42"/>
          <p:cNvSpPr/>
          <p:nvPr userDrawn="1"/>
        </p:nvSpPr>
        <p:spPr bwMode="auto">
          <a:xfrm>
            <a:off x="7059186" y="1333500"/>
            <a:ext cx="1996564" cy="3336313"/>
          </a:xfrm>
          <a:prstGeom prst="rect">
            <a:avLst/>
          </a:prstGeom>
          <a:solidFill>
            <a:schemeClr val="bg2"/>
          </a:solidFill>
          <a:ln w="50800" cap="flat" cmpd="sng" algn="ctr">
            <a:solidFill>
              <a:srgbClr val="FFFFFF"/>
            </a:solidFill>
            <a:prstDash val="solid"/>
            <a:round/>
            <a:headEnd type="none" w="med" len="med"/>
            <a:tailEnd type="none" w="med" len="med"/>
          </a:ln>
          <a:effectLst>
            <a:outerShdw blurRad="254000" dist="25400" dir="1560000">
              <a:srgbClr val="000000">
                <a:alpha val="40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4" name="Content Placeholder 2"/>
          <p:cNvSpPr>
            <a:spLocks noGrp="1"/>
          </p:cNvSpPr>
          <p:nvPr>
            <p:ph idx="28" hasCustomPrompt="1"/>
          </p:nvPr>
        </p:nvSpPr>
        <p:spPr>
          <a:xfrm>
            <a:off x="7088185" y="1356794"/>
            <a:ext cx="1932531" cy="3145137"/>
          </a:xfrm>
          <a:solidFill>
            <a:srgbClr val="E82034"/>
          </a:solidFill>
          <a:ln w="50800">
            <a:noFill/>
          </a:ln>
          <a:effectLst/>
        </p:spPr>
        <p:txBody>
          <a:bodyPr lIns="91440" tIns="91440" rIns="91440" bIns="91440"/>
          <a:lstStyle>
            <a:lvl1pPr>
              <a:defRPr sz="1400">
                <a:solidFill>
                  <a:srgbClr val="FFFFFF"/>
                </a:solidFill>
              </a:defRPr>
            </a:lvl1pPr>
            <a:lvl2pPr marL="150813" indent="-114300">
              <a:defRPr sz="1300">
                <a:solidFill>
                  <a:srgbClr val="FFFFFF"/>
                </a:solidFill>
              </a:defRPr>
            </a:lvl2pPr>
            <a:lvl3pPr marL="339725" indent="-152400">
              <a:defRPr sz="1200">
                <a:solidFill>
                  <a:srgbClr val="FFFFFF"/>
                </a:solidFill>
              </a:defRPr>
            </a:lvl3pPr>
            <a:lvl4pPr marL="484188" indent="-109538">
              <a:defRPr sz="1100">
                <a:solidFill>
                  <a:srgbClr val="FFFFFF"/>
                </a:solidFill>
              </a:defRPr>
            </a:lvl4pPr>
            <a:lvl5pPr marL="649288" indent="-130175">
              <a:defRPr sz="1000">
                <a:solidFill>
                  <a:srgbClr val="FFFFF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Text Placeholder 17"/>
          <p:cNvSpPr>
            <a:spLocks noGrp="1"/>
          </p:cNvSpPr>
          <p:nvPr>
            <p:ph type="body" sz="quarter" idx="29" hasCustomPrompt="1"/>
          </p:nvPr>
        </p:nvSpPr>
        <p:spPr>
          <a:xfrm>
            <a:off x="7092871" y="4208816"/>
            <a:ext cx="1932531" cy="429172"/>
          </a:xfrm>
          <a:solidFill>
            <a:srgbClr val="E82034"/>
          </a:solidFill>
          <a:ln w="25400" cap="flat" cmpd="sng" algn="ctr">
            <a:noFill/>
            <a:prstDash val="solid"/>
            <a:miter lim="800000"/>
            <a:headEnd type="none" w="med" len="med"/>
            <a:tailEnd type="none" w="med" len="med"/>
          </a:ln>
        </p:spPr>
        <p:txBody>
          <a:bodyPr lIns="91440" rIns="91440" anchor="ctr" anchorCtr="0"/>
          <a:lstStyle>
            <a:lvl1pPr>
              <a:defRPr sz="1100">
                <a:solidFill>
                  <a:srgbClr val="FFFFFF"/>
                </a:solidFill>
              </a:defRPr>
            </a:lvl1pPr>
          </a:lstStyle>
          <a:p>
            <a:pPr lvl="0"/>
            <a:r>
              <a:rPr lang="en-US" dirty="0"/>
              <a:t>Insert Picture description</a:t>
            </a:r>
          </a:p>
        </p:txBody>
      </p:sp>
      <p:cxnSp>
        <p:nvCxnSpPr>
          <p:cNvPr id="46" name="Straight Connector 45"/>
          <p:cNvCxnSpPr/>
          <p:nvPr userDrawn="1"/>
        </p:nvCxnSpPr>
        <p:spPr bwMode="auto">
          <a:xfrm>
            <a:off x="7070254" y="4207414"/>
            <a:ext cx="1990182" cy="10160"/>
          </a:xfrm>
          <a:prstGeom prst="line">
            <a:avLst/>
          </a:prstGeom>
          <a:solidFill>
            <a:schemeClr val="accent1"/>
          </a:solidFill>
          <a:ln w="25400" cap="flat" cmpd="sng" algn="ctr">
            <a:solidFill>
              <a:srgbClr val="FFFFFF"/>
            </a:solidFill>
            <a:prstDash val="solid"/>
            <a:round/>
            <a:headEnd type="none" w="med" len="med"/>
            <a:tailEnd type="none" w="med" len="med"/>
          </a:ln>
          <a:effectLst/>
        </p:spPr>
      </p:cxnSp>
      <p:sp>
        <p:nvSpPr>
          <p:cNvPr id="50" name="Rectangle 49"/>
          <p:cNvSpPr/>
          <p:nvPr userDrawn="1"/>
        </p:nvSpPr>
        <p:spPr bwMode="auto">
          <a:xfrm>
            <a:off x="4939978" y="1333500"/>
            <a:ext cx="1996564" cy="3336313"/>
          </a:xfrm>
          <a:prstGeom prst="rect">
            <a:avLst/>
          </a:prstGeom>
          <a:solidFill>
            <a:schemeClr val="bg2"/>
          </a:solidFill>
          <a:ln w="50800" cap="flat" cmpd="sng" algn="ctr">
            <a:solidFill>
              <a:srgbClr val="FFFFFF"/>
            </a:solidFill>
            <a:prstDash val="solid"/>
            <a:round/>
            <a:headEnd type="none" w="med" len="med"/>
            <a:tailEnd type="none" w="med" len="med"/>
          </a:ln>
          <a:effectLst>
            <a:outerShdw blurRad="254000" dist="25400" dir="1560000">
              <a:srgbClr val="000000">
                <a:alpha val="40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1" name="Content Placeholder 2"/>
          <p:cNvSpPr>
            <a:spLocks noGrp="1"/>
          </p:cNvSpPr>
          <p:nvPr>
            <p:ph idx="30" hasCustomPrompt="1"/>
          </p:nvPr>
        </p:nvSpPr>
        <p:spPr>
          <a:xfrm>
            <a:off x="4968977" y="1356794"/>
            <a:ext cx="1932531" cy="3145137"/>
          </a:xfrm>
          <a:solidFill>
            <a:srgbClr val="E82034"/>
          </a:solidFill>
          <a:ln w="50800">
            <a:noFill/>
          </a:ln>
          <a:effectLst/>
        </p:spPr>
        <p:txBody>
          <a:bodyPr lIns="91440" tIns="91440" rIns="91440" bIns="91440"/>
          <a:lstStyle>
            <a:lvl1pPr>
              <a:defRPr sz="1400">
                <a:solidFill>
                  <a:srgbClr val="FFFFFF"/>
                </a:solidFill>
              </a:defRPr>
            </a:lvl1pPr>
            <a:lvl2pPr marL="150813" indent="-114300">
              <a:defRPr sz="1300">
                <a:solidFill>
                  <a:srgbClr val="FFFFFF"/>
                </a:solidFill>
              </a:defRPr>
            </a:lvl2pPr>
            <a:lvl3pPr marL="339725" indent="-152400">
              <a:defRPr sz="1200">
                <a:solidFill>
                  <a:srgbClr val="FFFFFF"/>
                </a:solidFill>
              </a:defRPr>
            </a:lvl3pPr>
            <a:lvl4pPr marL="484188" indent="-109538">
              <a:defRPr sz="1100">
                <a:solidFill>
                  <a:srgbClr val="FFFFFF"/>
                </a:solidFill>
              </a:defRPr>
            </a:lvl4pPr>
            <a:lvl5pPr marL="649288" indent="-130175">
              <a:defRPr sz="1000">
                <a:solidFill>
                  <a:srgbClr val="FFFFF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Text Placeholder 17"/>
          <p:cNvSpPr>
            <a:spLocks noGrp="1"/>
          </p:cNvSpPr>
          <p:nvPr>
            <p:ph type="body" sz="quarter" idx="31" hasCustomPrompt="1"/>
          </p:nvPr>
        </p:nvSpPr>
        <p:spPr>
          <a:xfrm>
            <a:off x="4968977" y="4211378"/>
            <a:ext cx="1932531" cy="429172"/>
          </a:xfrm>
          <a:solidFill>
            <a:srgbClr val="E82034"/>
          </a:solidFill>
          <a:ln w="25400" cap="flat" cmpd="sng" algn="ctr">
            <a:noFill/>
            <a:prstDash val="solid"/>
            <a:miter lim="800000"/>
            <a:headEnd type="none" w="med" len="med"/>
            <a:tailEnd type="none" w="med" len="med"/>
          </a:ln>
        </p:spPr>
        <p:txBody>
          <a:bodyPr lIns="91440" rIns="91440" anchor="ctr" anchorCtr="0"/>
          <a:lstStyle>
            <a:lvl1pPr>
              <a:defRPr sz="1100">
                <a:solidFill>
                  <a:srgbClr val="FFFFFF"/>
                </a:solidFill>
              </a:defRPr>
            </a:lvl1pPr>
          </a:lstStyle>
          <a:p>
            <a:pPr lvl="0"/>
            <a:r>
              <a:rPr lang="en-US" dirty="0"/>
              <a:t>Insert Picture description</a:t>
            </a:r>
          </a:p>
        </p:txBody>
      </p:sp>
      <p:cxnSp>
        <p:nvCxnSpPr>
          <p:cNvPr id="53" name="Straight Connector 52"/>
          <p:cNvCxnSpPr/>
          <p:nvPr userDrawn="1"/>
        </p:nvCxnSpPr>
        <p:spPr bwMode="auto">
          <a:xfrm>
            <a:off x="4936987" y="4200603"/>
            <a:ext cx="1990182" cy="10160"/>
          </a:xfrm>
          <a:prstGeom prst="line">
            <a:avLst/>
          </a:prstGeom>
          <a:solidFill>
            <a:schemeClr val="accent1"/>
          </a:solidFill>
          <a:ln w="25400" cap="flat" cmpd="sng" algn="ctr">
            <a:solidFill>
              <a:srgbClr val="FFFFFF"/>
            </a:solidFill>
            <a:prstDash val="solid"/>
            <a:round/>
            <a:headEnd type="none" w="med" len="med"/>
            <a:tailEnd type="none" w="med" len="med"/>
          </a:ln>
          <a:effectLst/>
        </p:spPr>
      </p:cxnSp>
      <p:sp>
        <p:nvSpPr>
          <p:cNvPr id="54" name="Rectangle 53"/>
          <p:cNvSpPr/>
          <p:nvPr userDrawn="1"/>
        </p:nvSpPr>
        <p:spPr bwMode="auto">
          <a:xfrm>
            <a:off x="2823896" y="1333500"/>
            <a:ext cx="1996564" cy="3336313"/>
          </a:xfrm>
          <a:prstGeom prst="rect">
            <a:avLst/>
          </a:prstGeom>
          <a:solidFill>
            <a:schemeClr val="bg2"/>
          </a:solidFill>
          <a:ln w="50800" cap="flat" cmpd="sng" algn="ctr">
            <a:solidFill>
              <a:srgbClr val="FFFFFF"/>
            </a:solidFill>
            <a:prstDash val="solid"/>
            <a:round/>
            <a:headEnd type="none" w="med" len="med"/>
            <a:tailEnd type="none" w="med" len="med"/>
          </a:ln>
          <a:effectLst>
            <a:outerShdw blurRad="254000" dist="25400" dir="1560000">
              <a:srgbClr val="000000">
                <a:alpha val="40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5" name="Content Placeholder 2"/>
          <p:cNvSpPr>
            <a:spLocks noGrp="1"/>
          </p:cNvSpPr>
          <p:nvPr>
            <p:ph idx="32" hasCustomPrompt="1"/>
          </p:nvPr>
        </p:nvSpPr>
        <p:spPr>
          <a:xfrm>
            <a:off x="2852895" y="1356794"/>
            <a:ext cx="1932531" cy="3145137"/>
          </a:xfrm>
          <a:solidFill>
            <a:srgbClr val="E82034"/>
          </a:solidFill>
          <a:ln w="50800">
            <a:noFill/>
          </a:ln>
          <a:effectLst/>
        </p:spPr>
        <p:txBody>
          <a:bodyPr lIns="91440" tIns="91440" rIns="91440" bIns="91440"/>
          <a:lstStyle>
            <a:lvl1pPr>
              <a:defRPr sz="1400">
                <a:solidFill>
                  <a:srgbClr val="FFFFFF"/>
                </a:solidFill>
              </a:defRPr>
            </a:lvl1pPr>
            <a:lvl2pPr marL="150813" indent="-114300">
              <a:defRPr sz="1300">
                <a:solidFill>
                  <a:srgbClr val="FFFFFF"/>
                </a:solidFill>
              </a:defRPr>
            </a:lvl2pPr>
            <a:lvl3pPr marL="339725" indent="-152400">
              <a:defRPr sz="1200">
                <a:solidFill>
                  <a:srgbClr val="FFFFFF"/>
                </a:solidFill>
              </a:defRPr>
            </a:lvl3pPr>
            <a:lvl4pPr marL="484188" indent="-109538">
              <a:defRPr sz="1100">
                <a:solidFill>
                  <a:srgbClr val="FFFFFF"/>
                </a:solidFill>
              </a:defRPr>
            </a:lvl4pPr>
            <a:lvl5pPr marL="649288" indent="-130175">
              <a:defRPr sz="1000">
                <a:solidFill>
                  <a:srgbClr val="FFFFF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Text Placeholder 17"/>
          <p:cNvSpPr>
            <a:spLocks noGrp="1"/>
          </p:cNvSpPr>
          <p:nvPr>
            <p:ph type="body" sz="quarter" idx="33" hasCustomPrompt="1"/>
          </p:nvPr>
        </p:nvSpPr>
        <p:spPr>
          <a:xfrm>
            <a:off x="2857581" y="4220751"/>
            <a:ext cx="1932531" cy="429172"/>
          </a:xfrm>
          <a:solidFill>
            <a:srgbClr val="E82034"/>
          </a:solidFill>
          <a:ln w="25400" cap="flat" cmpd="sng" algn="ctr">
            <a:noFill/>
            <a:prstDash val="solid"/>
            <a:miter lim="800000"/>
            <a:headEnd type="none" w="med" len="med"/>
            <a:tailEnd type="none" w="med" len="med"/>
          </a:ln>
        </p:spPr>
        <p:txBody>
          <a:bodyPr lIns="91440" rIns="91440" anchor="ctr" anchorCtr="0"/>
          <a:lstStyle>
            <a:lvl1pPr>
              <a:defRPr sz="1100">
                <a:solidFill>
                  <a:srgbClr val="FFFFFF"/>
                </a:solidFill>
              </a:defRPr>
            </a:lvl1pPr>
          </a:lstStyle>
          <a:p>
            <a:pPr lvl="0"/>
            <a:r>
              <a:rPr lang="en-US" dirty="0"/>
              <a:t>Insert Picture description</a:t>
            </a:r>
          </a:p>
        </p:txBody>
      </p:sp>
      <p:cxnSp>
        <p:nvCxnSpPr>
          <p:cNvPr id="57" name="Straight Connector 56"/>
          <p:cNvCxnSpPr/>
          <p:nvPr userDrawn="1"/>
        </p:nvCxnSpPr>
        <p:spPr bwMode="auto">
          <a:xfrm>
            <a:off x="2830278" y="4195918"/>
            <a:ext cx="1990182" cy="10160"/>
          </a:xfrm>
          <a:prstGeom prst="line">
            <a:avLst/>
          </a:prstGeom>
          <a:solidFill>
            <a:schemeClr val="accent1"/>
          </a:solidFill>
          <a:ln w="25400" cap="flat" cmpd="sng" algn="ctr">
            <a:solidFill>
              <a:srgbClr val="FFFFFF"/>
            </a:solidFill>
            <a:prstDash val="solid"/>
            <a:round/>
            <a:headEnd type="none" w="med" len="med"/>
            <a:tailEnd type="none" w="med" len="med"/>
          </a:ln>
          <a:effectLst/>
        </p:spPr>
      </p:cxnSp>
      <p:sp>
        <p:nvSpPr>
          <p:cNvPr id="58" name="Rectangle 57"/>
          <p:cNvSpPr/>
          <p:nvPr userDrawn="1"/>
        </p:nvSpPr>
        <p:spPr bwMode="auto">
          <a:xfrm>
            <a:off x="705183" y="1333500"/>
            <a:ext cx="1996564" cy="3336313"/>
          </a:xfrm>
          <a:prstGeom prst="rect">
            <a:avLst/>
          </a:prstGeom>
          <a:solidFill>
            <a:schemeClr val="bg2"/>
          </a:solidFill>
          <a:ln w="50800" cap="flat" cmpd="sng" algn="ctr">
            <a:solidFill>
              <a:srgbClr val="FFFFFF"/>
            </a:solidFill>
            <a:prstDash val="solid"/>
            <a:round/>
            <a:headEnd type="none" w="med" len="med"/>
            <a:tailEnd type="none" w="med" len="med"/>
          </a:ln>
          <a:effectLst>
            <a:outerShdw blurRad="254000" dist="25400" dir="1560000">
              <a:srgbClr val="000000">
                <a:alpha val="40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9" name="Content Placeholder 2"/>
          <p:cNvSpPr>
            <a:spLocks noGrp="1"/>
          </p:cNvSpPr>
          <p:nvPr>
            <p:ph idx="34" hasCustomPrompt="1"/>
          </p:nvPr>
        </p:nvSpPr>
        <p:spPr>
          <a:xfrm>
            <a:off x="734182" y="1356794"/>
            <a:ext cx="1932531" cy="3145137"/>
          </a:xfrm>
          <a:solidFill>
            <a:srgbClr val="E82034"/>
          </a:solidFill>
          <a:ln w="50800">
            <a:noFill/>
          </a:ln>
          <a:effectLst/>
        </p:spPr>
        <p:txBody>
          <a:bodyPr lIns="91440" tIns="91440" rIns="91440" bIns="91440"/>
          <a:lstStyle>
            <a:lvl1pPr>
              <a:defRPr sz="1400">
                <a:solidFill>
                  <a:srgbClr val="FFFFFF"/>
                </a:solidFill>
              </a:defRPr>
            </a:lvl1pPr>
            <a:lvl2pPr marL="150813" indent="-114300">
              <a:defRPr sz="1300">
                <a:solidFill>
                  <a:srgbClr val="FFFFFF"/>
                </a:solidFill>
              </a:defRPr>
            </a:lvl2pPr>
            <a:lvl3pPr marL="339725" indent="-152400">
              <a:defRPr sz="1200">
                <a:solidFill>
                  <a:srgbClr val="FFFFFF"/>
                </a:solidFill>
              </a:defRPr>
            </a:lvl3pPr>
            <a:lvl4pPr marL="484188" indent="-109538">
              <a:defRPr sz="1100">
                <a:solidFill>
                  <a:srgbClr val="FFFFFF"/>
                </a:solidFill>
              </a:defRPr>
            </a:lvl4pPr>
            <a:lvl5pPr marL="649288" indent="-130175">
              <a:defRPr sz="1000">
                <a:solidFill>
                  <a:srgbClr val="FFFFF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0" name="Text Placeholder 17"/>
          <p:cNvSpPr>
            <a:spLocks noGrp="1"/>
          </p:cNvSpPr>
          <p:nvPr>
            <p:ph type="body" sz="quarter" idx="35" hasCustomPrompt="1"/>
          </p:nvPr>
        </p:nvSpPr>
        <p:spPr>
          <a:xfrm>
            <a:off x="734182" y="4206692"/>
            <a:ext cx="1932531" cy="429172"/>
          </a:xfrm>
          <a:solidFill>
            <a:srgbClr val="E82034"/>
          </a:solidFill>
          <a:ln w="25400" cap="flat" cmpd="sng" algn="ctr">
            <a:noFill/>
            <a:prstDash val="solid"/>
            <a:miter lim="800000"/>
            <a:headEnd type="none" w="med" len="med"/>
            <a:tailEnd type="none" w="med" len="med"/>
          </a:ln>
        </p:spPr>
        <p:txBody>
          <a:bodyPr lIns="91440" rIns="91440" anchor="ctr" anchorCtr="0"/>
          <a:lstStyle>
            <a:lvl1pPr>
              <a:defRPr sz="1100">
                <a:solidFill>
                  <a:srgbClr val="FFFFFF"/>
                </a:solidFill>
              </a:defRPr>
            </a:lvl1pPr>
          </a:lstStyle>
          <a:p>
            <a:pPr lvl="0"/>
            <a:r>
              <a:rPr lang="en-US" dirty="0"/>
              <a:t>Insert Picture description</a:t>
            </a:r>
          </a:p>
        </p:txBody>
      </p:sp>
      <p:cxnSp>
        <p:nvCxnSpPr>
          <p:cNvPr id="61" name="Straight Connector 60"/>
          <p:cNvCxnSpPr/>
          <p:nvPr userDrawn="1"/>
        </p:nvCxnSpPr>
        <p:spPr bwMode="auto">
          <a:xfrm>
            <a:off x="711565" y="4186545"/>
            <a:ext cx="1990182" cy="10160"/>
          </a:xfrm>
          <a:prstGeom prst="line">
            <a:avLst/>
          </a:prstGeom>
          <a:solidFill>
            <a:schemeClr val="accent1"/>
          </a:solidFill>
          <a:ln w="25400" cap="flat" cmpd="sng" algn="ctr">
            <a:solidFill>
              <a:srgbClr val="FFFFFF"/>
            </a:solidFill>
            <a:prstDash val="solid"/>
            <a:round/>
            <a:headEnd type="none" w="med" len="med"/>
            <a:tailEnd type="none" w="med" len="med"/>
          </a:ln>
          <a:effectLst/>
        </p:spPr>
      </p:cxnSp>
      <p:sp>
        <p:nvSpPr>
          <p:cNvPr id="2" name="Footer Placeholder 1"/>
          <p:cNvSpPr>
            <a:spLocks noGrp="1"/>
          </p:cNvSpPr>
          <p:nvPr>
            <p:ph type="ftr" sz="quarter" idx="36"/>
          </p:nvPr>
        </p:nvSpPr>
        <p:spPr/>
        <p:txBody>
          <a:bodyPr/>
          <a:lstStyle/>
          <a:p>
            <a:endParaRPr lang="en-US" dirty="0"/>
          </a:p>
        </p:txBody>
      </p:sp>
      <p:sp>
        <p:nvSpPr>
          <p:cNvPr id="3" name="Slide Number Placeholder 2"/>
          <p:cNvSpPr>
            <a:spLocks noGrp="1"/>
          </p:cNvSpPr>
          <p:nvPr>
            <p:ph type="sldNum" sz="quarter" idx="37"/>
          </p:nvPr>
        </p:nvSpPr>
        <p:spPr/>
        <p:txBody>
          <a:bodyPr/>
          <a:lstStyle/>
          <a:p>
            <a:fld id="{4A15B919-E3DF-8843-A034-99A3C3E2A01C}" type="slidenum">
              <a:rPr lang="en-US" smtClean="0"/>
              <a:pPr/>
              <a:t>‹#›</a:t>
            </a:fld>
            <a:endParaRPr lang="en-US" dirty="0"/>
          </a:p>
        </p:txBody>
      </p:sp>
      <p:sp>
        <p:nvSpPr>
          <p:cNvPr id="24" name="Rectangle 2"/>
          <p:cNvSpPr>
            <a:spLocks noGrp="1" noChangeArrowheads="1"/>
          </p:cNvSpPr>
          <p:nvPr>
            <p:ph type="title"/>
          </p:nvPr>
        </p:nvSpPr>
        <p:spPr bwMode="auto">
          <a:xfrm>
            <a:off x="678065" y="534501"/>
            <a:ext cx="8229598" cy="43211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23" name="Text Placeholder 4"/>
          <p:cNvSpPr>
            <a:spLocks noGrp="1"/>
          </p:cNvSpPr>
          <p:nvPr>
            <p:ph type="body" sz="quarter" idx="14" hasCustomPrompt="1"/>
          </p:nvPr>
        </p:nvSpPr>
        <p:spPr>
          <a:xfrm>
            <a:off x="2720705" y="5219391"/>
            <a:ext cx="4873625" cy="155498"/>
          </a:xfrm>
        </p:spPr>
        <p:txBody>
          <a:bodyPr/>
          <a:lstStyle>
            <a:lvl1pPr algn="r">
              <a:defRPr sz="1000" cap="all" baseline="0">
                <a:solidFill>
                  <a:schemeClr val="tx1"/>
                </a:solidFill>
              </a:defRPr>
            </a:lvl1pPr>
          </a:lstStyle>
          <a:p>
            <a:pPr lvl="0"/>
            <a:r>
              <a:rPr lang="en-US" dirty="0"/>
              <a:t>Click to add sub brand name</a:t>
            </a:r>
          </a:p>
        </p:txBody>
      </p:sp>
    </p:spTree>
    <p:extLst>
      <p:ext uri="{BB962C8B-B14F-4D97-AF65-F5344CB8AC3E}">
        <p14:creationId xmlns:p14="http://schemas.microsoft.com/office/powerpoint/2010/main" val="2868045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large box placeholder">
    <p:spTree>
      <p:nvGrpSpPr>
        <p:cNvPr id="1" name=""/>
        <p:cNvGrpSpPr/>
        <p:nvPr/>
      </p:nvGrpSpPr>
      <p:grpSpPr>
        <a:xfrm>
          <a:off x="0" y="0"/>
          <a:ext cx="0" cy="0"/>
          <a:chOff x="0" y="0"/>
          <a:chExt cx="0" cy="0"/>
        </a:xfrm>
      </p:grpSpPr>
      <p:sp>
        <p:nvSpPr>
          <p:cNvPr id="29" name="Rectangle 28"/>
          <p:cNvSpPr/>
          <p:nvPr userDrawn="1"/>
        </p:nvSpPr>
        <p:spPr bwMode="auto">
          <a:xfrm>
            <a:off x="694936" y="1333500"/>
            <a:ext cx="8064312" cy="3353803"/>
          </a:xfrm>
          <a:prstGeom prst="rect">
            <a:avLst/>
          </a:prstGeom>
          <a:solidFill>
            <a:srgbClr val="E82034"/>
          </a:solidFill>
          <a:ln w="50800" cap="flat" cmpd="sng" algn="ctr">
            <a:solidFill>
              <a:srgbClr val="FFFFFF"/>
            </a:solidFill>
            <a:prstDash val="solid"/>
            <a:round/>
            <a:headEnd type="none" w="med" len="med"/>
            <a:tailEnd type="none" w="med" len="med"/>
          </a:ln>
          <a:effectLst>
            <a:outerShdw blurRad="254000" dist="25400" dir="1560000">
              <a:srgbClr val="000000">
                <a:alpha val="40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8" name="Content Placeholder 2"/>
          <p:cNvSpPr>
            <a:spLocks noGrp="1"/>
          </p:cNvSpPr>
          <p:nvPr>
            <p:ph idx="23" hasCustomPrompt="1"/>
          </p:nvPr>
        </p:nvSpPr>
        <p:spPr>
          <a:xfrm>
            <a:off x="728358" y="1356795"/>
            <a:ext cx="7995855" cy="2887679"/>
          </a:xfrm>
          <a:solidFill>
            <a:srgbClr val="E82034"/>
          </a:solidFill>
          <a:ln w="50800">
            <a:noFill/>
          </a:ln>
          <a:effectLst/>
        </p:spPr>
        <p:txBody>
          <a:bodyPr lIns="91440" tIns="91440" rIns="91440" bIns="91440"/>
          <a:lstStyle>
            <a:lvl1pPr>
              <a:defRPr sz="1400">
                <a:solidFill>
                  <a:srgbClr val="FFFFFF"/>
                </a:solidFill>
              </a:defRPr>
            </a:lvl1pPr>
            <a:lvl2pPr marL="150813" indent="-114300">
              <a:defRPr sz="1300">
                <a:solidFill>
                  <a:srgbClr val="FFFFFF"/>
                </a:solidFill>
              </a:defRPr>
            </a:lvl2pPr>
            <a:lvl3pPr marL="339725" indent="-152400">
              <a:defRPr sz="1200">
                <a:solidFill>
                  <a:srgbClr val="FFFFFF"/>
                </a:solidFill>
              </a:defRPr>
            </a:lvl3pPr>
            <a:lvl4pPr marL="484188" indent="-109538">
              <a:defRPr sz="1100">
                <a:solidFill>
                  <a:srgbClr val="FFFFFF"/>
                </a:solidFill>
              </a:defRPr>
            </a:lvl4pPr>
            <a:lvl5pPr marL="649288" indent="-130175">
              <a:defRPr sz="1000">
                <a:solidFill>
                  <a:srgbClr val="FFFFF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7"/>
          <p:cNvSpPr>
            <a:spLocks noGrp="1"/>
          </p:cNvSpPr>
          <p:nvPr>
            <p:ph type="body" sz="quarter" idx="16" hasCustomPrompt="1"/>
          </p:nvPr>
        </p:nvSpPr>
        <p:spPr>
          <a:xfrm>
            <a:off x="720002" y="4245186"/>
            <a:ext cx="8004211" cy="405318"/>
          </a:xfrm>
          <a:solidFill>
            <a:srgbClr val="E82034"/>
          </a:solidFill>
          <a:ln w="25400" cap="flat" cmpd="sng" algn="ctr">
            <a:noFill/>
            <a:prstDash val="solid"/>
            <a:miter lim="800000"/>
            <a:headEnd type="none" w="med" len="med"/>
            <a:tailEnd type="none" w="med" len="med"/>
          </a:ln>
        </p:spPr>
        <p:txBody>
          <a:bodyPr lIns="91440" rIns="91440" anchor="ctr" anchorCtr="0"/>
          <a:lstStyle>
            <a:lvl1pPr>
              <a:defRPr sz="1100">
                <a:solidFill>
                  <a:srgbClr val="FFFFFF"/>
                </a:solidFill>
              </a:defRPr>
            </a:lvl1pPr>
          </a:lstStyle>
          <a:p>
            <a:pPr lvl="0"/>
            <a:r>
              <a:rPr lang="en-US" dirty="0"/>
              <a:t>Insert Picture description</a:t>
            </a:r>
          </a:p>
        </p:txBody>
      </p:sp>
      <p:sp>
        <p:nvSpPr>
          <p:cNvPr id="6" name="Slide Number Placeholder 5"/>
          <p:cNvSpPr>
            <a:spLocks noGrp="1"/>
          </p:cNvSpPr>
          <p:nvPr>
            <p:ph type="sldNum" sz="quarter" idx="12"/>
          </p:nvPr>
        </p:nvSpPr>
        <p:spPr/>
        <p:txBody>
          <a:bodyPr/>
          <a:lstStyle>
            <a:lvl1pPr>
              <a:defRPr smtClean="0"/>
            </a:lvl1pPr>
          </a:lstStyle>
          <a:p>
            <a:fld id="{5D7E0B00-4FDE-D040-8275-1F4B80113D68}" type="slidenum">
              <a:rPr lang="en-US"/>
              <a:pPr/>
              <a:t>‹#›</a:t>
            </a:fld>
            <a:endParaRPr lang="en-US" dirty="0"/>
          </a:p>
        </p:txBody>
      </p:sp>
      <p:cxnSp>
        <p:nvCxnSpPr>
          <p:cNvPr id="11" name="Straight Connector 10"/>
          <p:cNvCxnSpPr/>
          <p:nvPr userDrawn="1"/>
        </p:nvCxnSpPr>
        <p:spPr bwMode="auto">
          <a:xfrm>
            <a:off x="720002" y="4244474"/>
            <a:ext cx="8048002" cy="3505"/>
          </a:xfrm>
          <a:prstGeom prst="line">
            <a:avLst/>
          </a:prstGeom>
          <a:solidFill>
            <a:schemeClr val="accent1"/>
          </a:solidFill>
          <a:ln w="25400" cap="flat" cmpd="sng" algn="ctr">
            <a:solidFill>
              <a:schemeClr val="bg1"/>
            </a:solidFill>
            <a:prstDash val="solid"/>
            <a:round/>
            <a:headEnd type="none" w="med" len="med"/>
            <a:tailEnd type="none" w="med" len="med"/>
          </a:ln>
          <a:effectLst/>
        </p:spPr>
      </p:cxnSp>
      <p:sp>
        <p:nvSpPr>
          <p:cNvPr id="2" name="Footer Placeholder 1"/>
          <p:cNvSpPr>
            <a:spLocks noGrp="1"/>
          </p:cNvSpPr>
          <p:nvPr>
            <p:ph type="ftr" sz="quarter" idx="24"/>
          </p:nvPr>
        </p:nvSpPr>
        <p:spPr/>
        <p:txBody>
          <a:bodyPr/>
          <a:lstStyle/>
          <a:p>
            <a:endParaRPr lang="en-US" dirty="0"/>
          </a:p>
        </p:txBody>
      </p:sp>
      <p:sp>
        <p:nvSpPr>
          <p:cNvPr id="14" name="Rectangle 2"/>
          <p:cNvSpPr>
            <a:spLocks noGrp="1" noChangeArrowheads="1"/>
          </p:cNvSpPr>
          <p:nvPr>
            <p:ph type="title"/>
          </p:nvPr>
        </p:nvSpPr>
        <p:spPr bwMode="auto">
          <a:xfrm>
            <a:off x="678065" y="534501"/>
            <a:ext cx="8229598" cy="43211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12" name="Text Placeholder 4"/>
          <p:cNvSpPr>
            <a:spLocks noGrp="1"/>
          </p:cNvSpPr>
          <p:nvPr>
            <p:ph type="body" sz="quarter" idx="14" hasCustomPrompt="1"/>
          </p:nvPr>
        </p:nvSpPr>
        <p:spPr>
          <a:xfrm>
            <a:off x="2720705" y="5219391"/>
            <a:ext cx="4873625" cy="155498"/>
          </a:xfrm>
        </p:spPr>
        <p:txBody>
          <a:bodyPr/>
          <a:lstStyle>
            <a:lvl1pPr algn="r">
              <a:defRPr sz="1000" cap="all" baseline="0">
                <a:solidFill>
                  <a:schemeClr val="tx1"/>
                </a:solidFill>
              </a:defRPr>
            </a:lvl1pPr>
          </a:lstStyle>
          <a:p>
            <a:pPr lvl="0"/>
            <a:r>
              <a:rPr lang="en-US" dirty="0"/>
              <a:t>Click to add sub brand name</a:t>
            </a:r>
          </a:p>
        </p:txBody>
      </p:sp>
    </p:spTree>
    <p:extLst>
      <p:ext uri="{BB962C8B-B14F-4D97-AF65-F5344CB8AC3E}">
        <p14:creationId xmlns:p14="http://schemas.microsoft.com/office/powerpoint/2010/main" val="3216364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medium, 2 small boxes">
    <p:spTree>
      <p:nvGrpSpPr>
        <p:cNvPr id="1" name=""/>
        <p:cNvGrpSpPr/>
        <p:nvPr/>
      </p:nvGrpSpPr>
      <p:grpSpPr>
        <a:xfrm>
          <a:off x="0" y="0"/>
          <a:ext cx="0" cy="0"/>
          <a:chOff x="0" y="0"/>
          <a:chExt cx="0" cy="0"/>
        </a:xfrm>
      </p:grpSpPr>
      <p:sp>
        <p:nvSpPr>
          <p:cNvPr id="29" name="Rectangle 28"/>
          <p:cNvSpPr/>
          <p:nvPr userDrawn="1"/>
        </p:nvSpPr>
        <p:spPr bwMode="auto">
          <a:xfrm>
            <a:off x="705172" y="1345596"/>
            <a:ext cx="5192861" cy="3328416"/>
          </a:xfrm>
          <a:prstGeom prst="rect">
            <a:avLst/>
          </a:prstGeom>
          <a:solidFill>
            <a:srgbClr val="E82034"/>
          </a:solidFill>
          <a:ln w="50800" cap="flat" cmpd="sng" algn="ctr">
            <a:solidFill>
              <a:srgbClr val="FFFFFF"/>
            </a:solidFill>
            <a:prstDash val="solid"/>
            <a:round/>
            <a:headEnd type="none" w="med" len="med"/>
            <a:tailEnd type="none" w="med" len="med"/>
          </a:ln>
          <a:effectLst>
            <a:outerShdw blurRad="254000" dist="25400" dir="1560000">
              <a:srgbClr val="000000">
                <a:alpha val="40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8" name="Content Placeholder 2"/>
          <p:cNvSpPr>
            <a:spLocks noGrp="1"/>
          </p:cNvSpPr>
          <p:nvPr>
            <p:ph idx="23" hasCustomPrompt="1"/>
          </p:nvPr>
        </p:nvSpPr>
        <p:spPr>
          <a:xfrm>
            <a:off x="738294" y="1368891"/>
            <a:ext cx="5146246" cy="2855266"/>
          </a:xfrm>
          <a:solidFill>
            <a:srgbClr val="E82034"/>
          </a:solidFill>
          <a:ln w="50800">
            <a:noFill/>
          </a:ln>
          <a:effectLst/>
        </p:spPr>
        <p:txBody>
          <a:bodyPr lIns="91440" tIns="91440" rIns="91440" bIns="91440"/>
          <a:lstStyle>
            <a:lvl1pPr>
              <a:defRPr sz="1400">
                <a:solidFill>
                  <a:srgbClr val="FFFFFF"/>
                </a:solidFill>
              </a:defRPr>
            </a:lvl1pPr>
            <a:lvl2pPr marL="150813" indent="-114300">
              <a:defRPr sz="1300">
                <a:solidFill>
                  <a:srgbClr val="FFFFFF"/>
                </a:solidFill>
              </a:defRPr>
            </a:lvl2pPr>
            <a:lvl3pPr marL="339725" indent="-152400">
              <a:defRPr sz="1200">
                <a:solidFill>
                  <a:srgbClr val="FFFFFF"/>
                </a:solidFill>
              </a:defRPr>
            </a:lvl3pPr>
            <a:lvl4pPr marL="484188" indent="-109538">
              <a:defRPr sz="1100">
                <a:solidFill>
                  <a:srgbClr val="FFFFFF"/>
                </a:solidFill>
              </a:defRPr>
            </a:lvl4pPr>
            <a:lvl5pPr marL="649288" indent="-130175">
              <a:defRPr sz="1000">
                <a:solidFill>
                  <a:srgbClr val="FFFFF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smtClean="0"/>
            </a:lvl1pPr>
          </a:lstStyle>
          <a:p>
            <a:fld id="{5D7E0B00-4FDE-D040-8275-1F4B80113D68}" type="slidenum">
              <a:rPr lang="en-US"/>
              <a:pPr/>
              <a:t>‹#›</a:t>
            </a:fld>
            <a:endParaRPr lang="en-US"/>
          </a:p>
        </p:txBody>
      </p:sp>
      <p:cxnSp>
        <p:nvCxnSpPr>
          <p:cNvPr id="11" name="Straight Connector 10"/>
          <p:cNvCxnSpPr/>
          <p:nvPr userDrawn="1"/>
        </p:nvCxnSpPr>
        <p:spPr bwMode="auto">
          <a:xfrm flipV="1">
            <a:off x="724320" y="4227590"/>
            <a:ext cx="5174215" cy="2334"/>
          </a:xfrm>
          <a:prstGeom prst="line">
            <a:avLst/>
          </a:prstGeom>
          <a:solidFill>
            <a:schemeClr val="accent1"/>
          </a:solidFill>
          <a:ln w="25400" cap="flat" cmpd="sng" algn="ctr">
            <a:solidFill>
              <a:schemeClr val="bg1"/>
            </a:solidFill>
            <a:prstDash val="solid"/>
            <a:round/>
            <a:headEnd type="none" w="med" len="med"/>
            <a:tailEnd type="none" w="med" len="med"/>
          </a:ln>
          <a:effectLst/>
        </p:spPr>
      </p:cxnSp>
      <p:sp>
        <p:nvSpPr>
          <p:cNvPr id="10" name="Rectangle 9"/>
          <p:cNvSpPr/>
          <p:nvPr userDrawn="1"/>
        </p:nvSpPr>
        <p:spPr bwMode="auto">
          <a:xfrm>
            <a:off x="6151543" y="1345596"/>
            <a:ext cx="2286000" cy="1536192"/>
          </a:xfrm>
          <a:prstGeom prst="rect">
            <a:avLst/>
          </a:prstGeom>
          <a:solidFill>
            <a:srgbClr val="E82034"/>
          </a:solidFill>
          <a:ln w="50800" cap="flat" cmpd="sng" algn="ctr">
            <a:solidFill>
              <a:srgbClr val="FFFFFF"/>
            </a:solidFill>
            <a:prstDash val="solid"/>
            <a:round/>
            <a:headEnd type="none" w="med" len="med"/>
            <a:tailEnd type="none" w="med" len="med"/>
          </a:ln>
          <a:effectLst>
            <a:outerShdw blurRad="254000" dist="25400" dir="1560000">
              <a:srgbClr val="000000">
                <a:alpha val="40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 name="Content Placeholder 2"/>
          <p:cNvSpPr>
            <a:spLocks noGrp="1"/>
          </p:cNvSpPr>
          <p:nvPr>
            <p:ph idx="24" hasCustomPrompt="1"/>
          </p:nvPr>
        </p:nvSpPr>
        <p:spPr>
          <a:xfrm>
            <a:off x="6184666" y="1368891"/>
            <a:ext cx="2240280" cy="1106622"/>
          </a:xfrm>
          <a:solidFill>
            <a:srgbClr val="E82034"/>
          </a:solidFill>
          <a:ln w="50800">
            <a:noFill/>
          </a:ln>
          <a:effectLst/>
        </p:spPr>
        <p:txBody>
          <a:bodyPr lIns="91440" tIns="91440" rIns="91440" bIns="91440"/>
          <a:lstStyle>
            <a:lvl1pPr>
              <a:defRPr sz="1200">
                <a:solidFill>
                  <a:srgbClr val="FFFFFF"/>
                </a:solidFill>
              </a:defRPr>
            </a:lvl1pPr>
            <a:lvl2pPr marL="139700" indent="-103188">
              <a:defRPr sz="1100">
                <a:solidFill>
                  <a:srgbClr val="FFFFFF"/>
                </a:solidFill>
              </a:defRPr>
            </a:lvl2pPr>
            <a:lvl3pPr marL="300038" indent="-120650">
              <a:defRPr sz="1000">
                <a:solidFill>
                  <a:srgbClr val="FFFFFF"/>
                </a:solidFill>
              </a:defRPr>
            </a:lvl3pPr>
            <a:lvl4pPr marL="414338" indent="-95250">
              <a:defRPr sz="900">
                <a:solidFill>
                  <a:srgbClr val="FFFFFF"/>
                </a:solidFill>
              </a:defRPr>
            </a:lvl4pPr>
            <a:lvl5pPr marL="549275" indent="-109538">
              <a:defRPr sz="800">
                <a:solidFill>
                  <a:srgbClr val="FFFFF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7"/>
          <p:cNvSpPr>
            <a:spLocks noGrp="1"/>
          </p:cNvSpPr>
          <p:nvPr>
            <p:ph type="body" sz="quarter" idx="25" hasCustomPrompt="1"/>
          </p:nvPr>
        </p:nvSpPr>
        <p:spPr>
          <a:xfrm>
            <a:off x="6184665" y="2488277"/>
            <a:ext cx="2230795" cy="372784"/>
          </a:xfrm>
          <a:solidFill>
            <a:srgbClr val="E82034"/>
          </a:solidFill>
          <a:ln w="25400" cap="flat" cmpd="sng" algn="ctr">
            <a:noFill/>
            <a:prstDash val="solid"/>
            <a:miter lim="800000"/>
            <a:headEnd type="none" w="med" len="med"/>
            <a:tailEnd type="none" w="med" len="med"/>
          </a:ln>
        </p:spPr>
        <p:txBody>
          <a:bodyPr lIns="91440" rIns="91440" anchor="ctr" anchorCtr="0"/>
          <a:lstStyle>
            <a:lvl1pPr>
              <a:defRPr sz="1000">
                <a:solidFill>
                  <a:srgbClr val="FFFFFF"/>
                </a:solidFill>
              </a:defRPr>
            </a:lvl1pPr>
          </a:lstStyle>
          <a:p>
            <a:pPr lvl="0"/>
            <a:r>
              <a:rPr lang="en-US" dirty="0"/>
              <a:t>Insert Picture description</a:t>
            </a:r>
          </a:p>
        </p:txBody>
      </p:sp>
      <p:cxnSp>
        <p:nvCxnSpPr>
          <p:cNvPr id="14" name="Straight Connector 13"/>
          <p:cNvCxnSpPr/>
          <p:nvPr userDrawn="1"/>
        </p:nvCxnSpPr>
        <p:spPr bwMode="auto">
          <a:xfrm flipV="1">
            <a:off x="6170690" y="2476216"/>
            <a:ext cx="2258568" cy="1555"/>
          </a:xfrm>
          <a:prstGeom prst="line">
            <a:avLst/>
          </a:prstGeom>
          <a:solidFill>
            <a:schemeClr val="accent1"/>
          </a:solidFill>
          <a:ln w="25400" cap="flat" cmpd="sng" algn="ctr">
            <a:solidFill>
              <a:schemeClr val="bg1"/>
            </a:solidFill>
            <a:prstDash val="solid"/>
            <a:round/>
            <a:headEnd type="none" w="med" len="med"/>
            <a:tailEnd type="none" w="med" len="med"/>
          </a:ln>
          <a:effectLst/>
        </p:spPr>
      </p:cxnSp>
      <p:sp>
        <p:nvSpPr>
          <p:cNvPr id="15" name="Rectangle 14"/>
          <p:cNvSpPr/>
          <p:nvPr userDrawn="1"/>
        </p:nvSpPr>
        <p:spPr bwMode="auto">
          <a:xfrm>
            <a:off x="6151543" y="3140486"/>
            <a:ext cx="2286000" cy="1536192"/>
          </a:xfrm>
          <a:prstGeom prst="rect">
            <a:avLst/>
          </a:prstGeom>
          <a:solidFill>
            <a:srgbClr val="E82034"/>
          </a:solidFill>
          <a:ln w="50800" cap="flat" cmpd="sng" algn="ctr">
            <a:solidFill>
              <a:srgbClr val="FFFFFF"/>
            </a:solidFill>
            <a:prstDash val="solid"/>
            <a:round/>
            <a:headEnd type="none" w="med" len="med"/>
            <a:tailEnd type="none" w="med" len="med"/>
          </a:ln>
          <a:effectLst>
            <a:outerShdw blurRad="254000" dist="25400" dir="1560000">
              <a:srgbClr val="000000">
                <a:alpha val="40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6" name="Content Placeholder 2"/>
          <p:cNvSpPr>
            <a:spLocks noGrp="1"/>
          </p:cNvSpPr>
          <p:nvPr>
            <p:ph idx="26" hasCustomPrompt="1"/>
          </p:nvPr>
        </p:nvSpPr>
        <p:spPr>
          <a:xfrm>
            <a:off x="6184666" y="3163781"/>
            <a:ext cx="2240280" cy="1106622"/>
          </a:xfrm>
          <a:solidFill>
            <a:srgbClr val="E82034"/>
          </a:solidFill>
          <a:ln w="50800">
            <a:noFill/>
          </a:ln>
          <a:effectLst/>
        </p:spPr>
        <p:txBody>
          <a:bodyPr lIns="91440" tIns="91440" rIns="91440" bIns="91440"/>
          <a:lstStyle>
            <a:lvl1pPr>
              <a:defRPr sz="1200">
                <a:solidFill>
                  <a:srgbClr val="FFFFFF"/>
                </a:solidFill>
              </a:defRPr>
            </a:lvl1pPr>
            <a:lvl2pPr marL="139700" indent="-103188">
              <a:defRPr sz="1100">
                <a:solidFill>
                  <a:srgbClr val="FFFFFF"/>
                </a:solidFill>
              </a:defRPr>
            </a:lvl2pPr>
            <a:lvl3pPr marL="300038" indent="-120650">
              <a:defRPr sz="1000">
                <a:solidFill>
                  <a:srgbClr val="FFFFFF"/>
                </a:solidFill>
              </a:defRPr>
            </a:lvl3pPr>
            <a:lvl4pPr marL="414338" indent="-95250">
              <a:defRPr sz="900">
                <a:solidFill>
                  <a:srgbClr val="FFFFFF"/>
                </a:solidFill>
              </a:defRPr>
            </a:lvl4pPr>
            <a:lvl5pPr marL="549275" indent="-109538">
              <a:defRPr sz="800">
                <a:solidFill>
                  <a:srgbClr val="FFFFF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7"/>
          <p:cNvSpPr>
            <a:spLocks noGrp="1"/>
          </p:cNvSpPr>
          <p:nvPr>
            <p:ph type="body" sz="quarter" idx="27" hasCustomPrompt="1"/>
          </p:nvPr>
        </p:nvSpPr>
        <p:spPr>
          <a:xfrm>
            <a:off x="6184665" y="4283167"/>
            <a:ext cx="2230795" cy="372784"/>
          </a:xfrm>
          <a:solidFill>
            <a:srgbClr val="E82034"/>
          </a:solidFill>
          <a:ln w="25400" cap="flat" cmpd="sng" algn="ctr">
            <a:noFill/>
            <a:prstDash val="solid"/>
            <a:miter lim="800000"/>
            <a:headEnd type="none" w="med" len="med"/>
            <a:tailEnd type="none" w="med" len="med"/>
          </a:ln>
        </p:spPr>
        <p:txBody>
          <a:bodyPr lIns="91440" rIns="91440" anchor="ctr" anchorCtr="0"/>
          <a:lstStyle>
            <a:lvl1pPr>
              <a:defRPr sz="1000">
                <a:solidFill>
                  <a:srgbClr val="FFFFFF"/>
                </a:solidFill>
              </a:defRPr>
            </a:lvl1pPr>
          </a:lstStyle>
          <a:p>
            <a:pPr lvl="0"/>
            <a:r>
              <a:rPr lang="en-US" dirty="0"/>
              <a:t>Insert Picture description</a:t>
            </a:r>
          </a:p>
        </p:txBody>
      </p:sp>
      <p:cxnSp>
        <p:nvCxnSpPr>
          <p:cNvPr id="19" name="Straight Connector 18"/>
          <p:cNvCxnSpPr/>
          <p:nvPr userDrawn="1"/>
        </p:nvCxnSpPr>
        <p:spPr bwMode="auto">
          <a:xfrm flipV="1">
            <a:off x="6170690" y="4271106"/>
            <a:ext cx="2258568" cy="1555"/>
          </a:xfrm>
          <a:prstGeom prst="line">
            <a:avLst/>
          </a:prstGeom>
          <a:solidFill>
            <a:schemeClr val="accent1"/>
          </a:solidFill>
          <a:ln w="25400" cap="flat" cmpd="sng" algn="ctr">
            <a:solidFill>
              <a:schemeClr val="bg1"/>
            </a:solidFill>
            <a:prstDash val="solid"/>
            <a:round/>
            <a:headEnd type="none" w="med" len="med"/>
            <a:tailEnd type="none" w="med" len="med"/>
          </a:ln>
          <a:effectLst/>
        </p:spPr>
      </p:cxnSp>
      <p:sp>
        <p:nvSpPr>
          <p:cNvPr id="20" name="Text Placeholder 17"/>
          <p:cNvSpPr>
            <a:spLocks noGrp="1"/>
          </p:cNvSpPr>
          <p:nvPr>
            <p:ph type="body" sz="quarter" idx="16" hasCustomPrompt="1"/>
          </p:nvPr>
        </p:nvSpPr>
        <p:spPr>
          <a:xfrm>
            <a:off x="738294" y="4232793"/>
            <a:ext cx="5147539" cy="418712"/>
          </a:xfrm>
          <a:solidFill>
            <a:srgbClr val="E82034"/>
          </a:solidFill>
          <a:ln w="25400" cap="flat" cmpd="sng" algn="ctr">
            <a:noFill/>
            <a:prstDash val="solid"/>
            <a:miter lim="800000"/>
            <a:headEnd type="none" w="med" len="med"/>
            <a:tailEnd type="none" w="med" len="med"/>
          </a:ln>
        </p:spPr>
        <p:txBody>
          <a:bodyPr lIns="91440" rIns="91440" anchor="ctr" anchorCtr="0"/>
          <a:lstStyle>
            <a:lvl1pPr>
              <a:defRPr sz="1100">
                <a:solidFill>
                  <a:srgbClr val="FFFFFF"/>
                </a:solidFill>
              </a:defRPr>
            </a:lvl1pPr>
          </a:lstStyle>
          <a:p>
            <a:pPr lvl="0"/>
            <a:r>
              <a:rPr lang="en-US" dirty="0"/>
              <a:t>Insert Picture description</a:t>
            </a:r>
          </a:p>
        </p:txBody>
      </p:sp>
      <p:sp>
        <p:nvSpPr>
          <p:cNvPr id="2" name="Footer Placeholder 1"/>
          <p:cNvSpPr>
            <a:spLocks noGrp="1"/>
          </p:cNvSpPr>
          <p:nvPr>
            <p:ph type="ftr" sz="quarter" idx="28"/>
          </p:nvPr>
        </p:nvSpPr>
        <p:spPr/>
        <p:txBody>
          <a:bodyPr/>
          <a:lstStyle/>
          <a:p>
            <a:endParaRPr lang="en-US" dirty="0"/>
          </a:p>
        </p:txBody>
      </p:sp>
      <p:sp>
        <p:nvSpPr>
          <p:cNvPr id="22" name="Rectangle 2"/>
          <p:cNvSpPr>
            <a:spLocks noGrp="1" noChangeArrowheads="1"/>
          </p:cNvSpPr>
          <p:nvPr>
            <p:ph type="title"/>
          </p:nvPr>
        </p:nvSpPr>
        <p:spPr bwMode="auto">
          <a:xfrm>
            <a:off x="678065" y="534501"/>
            <a:ext cx="8229598" cy="43211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23" name="Text Placeholder 4"/>
          <p:cNvSpPr>
            <a:spLocks noGrp="1"/>
          </p:cNvSpPr>
          <p:nvPr>
            <p:ph type="body" sz="quarter" idx="14" hasCustomPrompt="1"/>
          </p:nvPr>
        </p:nvSpPr>
        <p:spPr>
          <a:xfrm>
            <a:off x="2720705" y="5219391"/>
            <a:ext cx="4873625" cy="155498"/>
          </a:xfrm>
        </p:spPr>
        <p:txBody>
          <a:bodyPr/>
          <a:lstStyle>
            <a:lvl1pPr algn="r">
              <a:defRPr sz="1000" cap="all" baseline="0">
                <a:solidFill>
                  <a:schemeClr val="tx1"/>
                </a:solidFill>
              </a:defRPr>
            </a:lvl1pPr>
          </a:lstStyle>
          <a:p>
            <a:pPr lvl="0"/>
            <a:r>
              <a:rPr lang="en-US" dirty="0"/>
              <a:t>Click to add sub brand name</a:t>
            </a:r>
          </a:p>
        </p:txBody>
      </p:sp>
    </p:spTree>
    <p:extLst>
      <p:ext uri="{BB962C8B-B14F-4D97-AF65-F5344CB8AC3E}">
        <p14:creationId xmlns:p14="http://schemas.microsoft.com/office/powerpoint/2010/main" val="786689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small box w/side text">
    <p:spTree>
      <p:nvGrpSpPr>
        <p:cNvPr id="1" name=""/>
        <p:cNvGrpSpPr/>
        <p:nvPr/>
      </p:nvGrpSpPr>
      <p:grpSpPr>
        <a:xfrm>
          <a:off x="0" y="0"/>
          <a:ext cx="0" cy="0"/>
          <a:chOff x="0" y="0"/>
          <a:chExt cx="0" cy="0"/>
        </a:xfrm>
      </p:grpSpPr>
      <p:sp>
        <p:nvSpPr>
          <p:cNvPr id="29" name="Rectangle 28"/>
          <p:cNvSpPr/>
          <p:nvPr userDrawn="1"/>
        </p:nvSpPr>
        <p:spPr bwMode="auto">
          <a:xfrm>
            <a:off x="695495" y="1333500"/>
            <a:ext cx="3548375" cy="3328416"/>
          </a:xfrm>
          <a:prstGeom prst="rect">
            <a:avLst/>
          </a:prstGeom>
          <a:solidFill>
            <a:srgbClr val="E82034"/>
          </a:solidFill>
          <a:ln w="50800" cap="flat" cmpd="sng" algn="ctr">
            <a:solidFill>
              <a:srgbClr val="FFFFFF"/>
            </a:solidFill>
            <a:prstDash val="solid"/>
            <a:round/>
            <a:headEnd type="none" w="med" len="med"/>
            <a:tailEnd type="none" w="med" len="med"/>
          </a:ln>
          <a:effectLst>
            <a:outerShdw blurRad="254000" dist="25400" dir="1560000">
              <a:srgbClr val="000000">
                <a:alpha val="40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8" name="Content Placeholder 2"/>
          <p:cNvSpPr>
            <a:spLocks noGrp="1"/>
          </p:cNvSpPr>
          <p:nvPr>
            <p:ph idx="23" hasCustomPrompt="1"/>
          </p:nvPr>
        </p:nvSpPr>
        <p:spPr>
          <a:xfrm>
            <a:off x="720561" y="1356795"/>
            <a:ext cx="3491948" cy="2855266"/>
          </a:xfrm>
          <a:solidFill>
            <a:srgbClr val="E82034"/>
          </a:solidFill>
          <a:ln w="50800">
            <a:noFill/>
          </a:ln>
          <a:effectLst/>
        </p:spPr>
        <p:txBody>
          <a:bodyPr lIns="91440" tIns="91440" rIns="91440" bIns="91440"/>
          <a:lstStyle>
            <a:lvl1pPr>
              <a:defRPr sz="1400">
                <a:solidFill>
                  <a:srgbClr val="FFFFFF"/>
                </a:solidFill>
              </a:defRPr>
            </a:lvl1pPr>
            <a:lvl2pPr marL="150813" indent="-114300">
              <a:defRPr sz="1300">
                <a:solidFill>
                  <a:srgbClr val="FFFFFF"/>
                </a:solidFill>
              </a:defRPr>
            </a:lvl2pPr>
            <a:lvl3pPr marL="339725" indent="-152400">
              <a:defRPr sz="1200">
                <a:solidFill>
                  <a:srgbClr val="FFFFFF"/>
                </a:solidFill>
              </a:defRPr>
            </a:lvl3pPr>
            <a:lvl4pPr marL="484188" indent="-109538">
              <a:defRPr sz="1100">
                <a:solidFill>
                  <a:srgbClr val="FFFFFF"/>
                </a:solidFill>
              </a:defRPr>
            </a:lvl4pPr>
            <a:lvl5pPr marL="649288" indent="-130175">
              <a:defRPr sz="1000">
                <a:solidFill>
                  <a:srgbClr val="FFFFF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7"/>
          <p:cNvSpPr>
            <a:spLocks noGrp="1"/>
          </p:cNvSpPr>
          <p:nvPr>
            <p:ph type="body" sz="quarter" idx="16" hasCustomPrompt="1"/>
          </p:nvPr>
        </p:nvSpPr>
        <p:spPr>
          <a:xfrm>
            <a:off x="728915" y="4229163"/>
            <a:ext cx="3483593" cy="402336"/>
          </a:xfrm>
          <a:solidFill>
            <a:srgbClr val="E82034"/>
          </a:solidFill>
          <a:ln w="25400" cap="flat" cmpd="sng" algn="ctr">
            <a:noFill/>
            <a:prstDash val="solid"/>
            <a:miter lim="800000"/>
            <a:headEnd type="none" w="med" len="med"/>
            <a:tailEnd type="none" w="med" len="med"/>
          </a:ln>
        </p:spPr>
        <p:txBody>
          <a:bodyPr lIns="91440" rIns="91440" anchor="ctr" anchorCtr="0"/>
          <a:lstStyle>
            <a:lvl1pPr>
              <a:defRPr sz="1100">
                <a:solidFill>
                  <a:srgbClr val="FFFFFF"/>
                </a:solidFill>
              </a:defRPr>
            </a:lvl1pPr>
          </a:lstStyle>
          <a:p>
            <a:pPr lvl="0"/>
            <a:r>
              <a:rPr lang="en-US" dirty="0"/>
              <a:t>Insert Picture description</a:t>
            </a:r>
          </a:p>
        </p:txBody>
      </p:sp>
      <p:sp>
        <p:nvSpPr>
          <p:cNvPr id="6" name="Slide Number Placeholder 5"/>
          <p:cNvSpPr>
            <a:spLocks noGrp="1"/>
          </p:cNvSpPr>
          <p:nvPr>
            <p:ph type="sldNum" sz="quarter" idx="12"/>
          </p:nvPr>
        </p:nvSpPr>
        <p:spPr/>
        <p:txBody>
          <a:bodyPr/>
          <a:lstStyle>
            <a:lvl1pPr>
              <a:defRPr smtClean="0"/>
            </a:lvl1pPr>
          </a:lstStyle>
          <a:p>
            <a:fld id="{5D7E0B00-4FDE-D040-8275-1F4B80113D68}" type="slidenum">
              <a:rPr lang="en-US"/>
              <a:pPr/>
              <a:t>‹#›</a:t>
            </a:fld>
            <a:endParaRPr lang="en-US"/>
          </a:p>
        </p:txBody>
      </p:sp>
      <p:cxnSp>
        <p:nvCxnSpPr>
          <p:cNvPr id="11" name="Straight Connector 10"/>
          <p:cNvCxnSpPr/>
          <p:nvPr userDrawn="1"/>
        </p:nvCxnSpPr>
        <p:spPr bwMode="auto">
          <a:xfrm>
            <a:off x="720561" y="4219408"/>
            <a:ext cx="3530919" cy="0"/>
          </a:xfrm>
          <a:prstGeom prst="line">
            <a:avLst/>
          </a:prstGeom>
          <a:solidFill>
            <a:schemeClr val="accent1"/>
          </a:solidFill>
          <a:ln w="25400" cap="flat" cmpd="sng" algn="ctr">
            <a:solidFill>
              <a:schemeClr val="bg1"/>
            </a:solidFill>
            <a:prstDash val="solid"/>
            <a:round/>
            <a:headEnd type="none" w="med" len="med"/>
            <a:tailEnd type="none" w="med" len="med"/>
          </a:ln>
          <a:effectLst/>
        </p:spPr>
      </p:cxnSp>
      <p:cxnSp>
        <p:nvCxnSpPr>
          <p:cNvPr id="20" name="Connecteur droit 21"/>
          <p:cNvCxnSpPr/>
          <p:nvPr userDrawn="1"/>
        </p:nvCxnSpPr>
        <p:spPr>
          <a:xfrm>
            <a:off x="4410198" y="1320864"/>
            <a:ext cx="0" cy="3384550"/>
          </a:xfrm>
          <a:prstGeom prst="line">
            <a:avLst/>
          </a:prstGeom>
          <a:ln w="3175">
            <a:solidFill>
              <a:schemeClr val="bg1">
                <a:lumMod val="75000"/>
              </a:schemeClr>
            </a:solidFill>
            <a:prstDash val="solid"/>
          </a:ln>
          <a:effectLst>
            <a:outerShdw dist="12700" algn="l"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21" name="Content Placeholder 2"/>
          <p:cNvSpPr>
            <a:spLocks noGrp="1"/>
          </p:cNvSpPr>
          <p:nvPr>
            <p:ph idx="24" hasCustomPrompt="1"/>
          </p:nvPr>
        </p:nvSpPr>
        <p:spPr>
          <a:xfrm>
            <a:off x="4632481" y="2285999"/>
            <a:ext cx="4118792" cy="2720975"/>
          </a:xfrm>
        </p:spPr>
        <p:txBody>
          <a:bodyPr/>
          <a:lstStyle>
            <a:lvl1pPr>
              <a:defRPr sz="1400"/>
            </a:lvl1pPr>
            <a:lvl2pPr marL="150813" indent="-114300">
              <a:defRPr sz="1300"/>
            </a:lvl2pPr>
            <a:lvl3pPr marL="339725" indent="-152400">
              <a:defRPr sz="1200"/>
            </a:lvl3pPr>
            <a:lvl4pPr marL="484188" indent="-109538">
              <a:defRPr sz="1100"/>
            </a:lvl4pPr>
            <a:lvl5pPr marL="649288" indent="-130175">
              <a:defRPr sz="1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2"/>
          <p:cNvSpPr>
            <a:spLocks noGrp="1"/>
          </p:cNvSpPr>
          <p:nvPr>
            <p:ph type="body" sz="quarter" idx="25" hasCustomPrompt="1"/>
          </p:nvPr>
        </p:nvSpPr>
        <p:spPr>
          <a:xfrm>
            <a:off x="4632237" y="1316295"/>
            <a:ext cx="4124567" cy="275952"/>
          </a:xfrm>
        </p:spPr>
        <p:txBody>
          <a:bodyPr anchor="t" anchorCtr="0"/>
          <a:lstStyle>
            <a:lvl1pPr>
              <a:defRPr sz="1400" b="1"/>
            </a:lvl1pPr>
          </a:lstStyle>
          <a:p>
            <a:pPr lvl="0"/>
            <a:r>
              <a:rPr lang="en-US" dirty="0"/>
              <a:t>Insert picture description</a:t>
            </a:r>
          </a:p>
        </p:txBody>
      </p:sp>
      <p:sp>
        <p:nvSpPr>
          <p:cNvPr id="25" name="Text Placeholder 24"/>
          <p:cNvSpPr>
            <a:spLocks noGrp="1"/>
          </p:cNvSpPr>
          <p:nvPr>
            <p:ph type="body" sz="quarter" idx="26" hasCustomPrompt="1"/>
          </p:nvPr>
        </p:nvSpPr>
        <p:spPr>
          <a:xfrm>
            <a:off x="4632237" y="1653624"/>
            <a:ext cx="4124568" cy="447155"/>
          </a:xfrm>
        </p:spPr>
        <p:txBody>
          <a:bodyPr/>
          <a:lstStyle>
            <a:lvl1pPr>
              <a:defRPr sz="1400">
                <a:solidFill>
                  <a:schemeClr val="bg2"/>
                </a:solidFill>
              </a:defRPr>
            </a:lvl1pPr>
          </a:lstStyle>
          <a:p>
            <a:pPr lvl="0"/>
            <a:r>
              <a:rPr lang="en-US" dirty="0"/>
              <a:t>Subhead</a:t>
            </a:r>
          </a:p>
        </p:txBody>
      </p:sp>
      <p:sp>
        <p:nvSpPr>
          <p:cNvPr id="2" name="Footer Placeholder 1"/>
          <p:cNvSpPr>
            <a:spLocks noGrp="1"/>
          </p:cNvSpPr>
          <p:nvPr>
            <p:ph type="ftr" sz="quarter" idx="27"/>
          </p:nvPr>
        </p:nvSpPr>
        <p:spPr/>
        <p:txBody>
          <a:bodyPr/>
          <a:lstStyle/>
          <a:p>
            <a:endParaRPr lang="en-US" dirty="0"/>
          </a:p>
        </p:txBody>
      </p:sp>
      <p:sp>
        <p:nvSpPr>
          <p:cNvPr id="17" name="Rectangle 2"/>
          <p:cNvSpPr>
            <a:spLocks noGrp="1" noChangeArrowheads="1"/>
          </p:cNvSpPr>
          <p:nvPr>
            <p:ph type="title"/>
          </p:nvPr>
        </p:nvSpPr>
        <p:spPr bwMode="auto">
          <a:xfrm>
            <a:off x="678065" y="534501"/>
            <a:ext cx="8229598" cy="43211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16" name="Text Placeholder 4"/>
          <p:cNvSpPr>
            <a:spLocks noGrp="1"/>
          </p:cNvSpPr>
          <p:nvPr>
            <p:ph type="body" sz="quarter" idx="14" hasCustomPrompt="1"/>
          </p:nvPr>
        </p:nvSpPr>
        <p:spPr>
          <a:xfrm>
            <a:off x="2720705" y="5219391"/>
            <a:ext cx="4873625" cy="155498"/>
          </a:xfrm>
        </p:spPr>
        <p:txBody>
          <a:bodyPr/>
          <a:lstStyle>
            <a:lvl1pPr algn="r">
              <a:defRPr sz="1000" cap="all" baseline="0">
                <a:solidFill>
                  <a:schemeClr val="tx1"/>
                </a:solidFill>
              </a:defRPr>
            </a:lvl1pPr>
          </a:lstStyle>
          <a:p>
            <a:pPr lvl="0"/>
            <a:r>
              <a:rPr lang="en-US" dirty="0"/>
              <a:t>Click to add sub brand name</a:t>
            </a:r>
          </a:p>
        </p:txBody>
      </p:sp>
    </p:spTree>
    <p:extLst>
      <p:ext uri="{BB962C8B-B14F-4D97-AF65-F5344CB8AC3E}">
        <p14:creationId xmlns:p14="http://schemas.microsoft.com/office/powerpoint/2010/main" val="46455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6.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ow_DSS_Slides-02-02.jpg"/>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0" y="-9923"/>
            <a:ext cx="9159876" cy="5724923"/>
          </a:xfrm>
          <a:prstGeom prst="rect">
            <a:avLst/>
          </a:prstGeom>
        </p:spPr>
      </p:pic>
      <p:sp>
        <p:nvSpPr>
          <p:cNvPr id="1026" name="Rectangle 2"/>
          <p:cNvSpPr>
            <a:spLocks noGrp="1" noChangeArrowheads="1"/>
          </p:cNvSpPr>
          <p:nvPr>
            <p:ph type="title"/>
          </p:nvPr>
        </p:nvSpPr>
        <p:spPr bwMode="auto">
          <a:xfrm>
            <a:off x="678065" y="534501"/>
            <a:ext cx="8229598" cy="43211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678065" y="1166329"/>
            <a:ext cx="8229598" cy="38406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0" name="Rectangle 6"/>
          <p:cNvSpPr>
            <a:spLocks noGrp="1" noChangeArrowheads="1"/>
          </p:cNvSpPr>
          <p:nvPr>
            <p:ph type="sldNum" sz="quarter" idx="4"/>
          </p:nvPr>
        </p:nvSpPr>
        <p:spPr bwMode="auto">
          <a:xfrm>
            <a:off x="8700238" y="5371919"/>
            <a:ext cx="286071" cy="10950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r">
              <a:defRPr sz="800">
                <a:solidFill>
                  <a:schemeClr val="bg1"/>
                </a:solidFill>
                <a:latin typeface="Arial"/>
                <a:cs typeface="Arial"/>
              </a:defRPr>
            </a:lvl1pPr>
          </a:lstStyle>
          <a:p>
            <a:fld id="{4A15B919-E3DF-8843-A034-99A3C3E2A01C}" type="slidenum">
              <a:rPr lang="en-US" smtClean="0"/>
              <a:pPr/>
              <a:t>‹#›</a:t>
            </a:fld>
            <a:endParaRPr lang="en-US" dirty="0"/>
          </a:p>
        </p:txBody>
      </p:sp>
      <p:sp>
        <p:nvSpPr>
          <p:cNvPr id="11" name="Footer Placeholder 4"/>
          <p:cNvSpPr>
            <a:spLocks noGrp="1"/>
          </p:cNvSpPr>
          <p:nvPr>
            <p:ph type="ftr" sz="quarter" idx="3"/>
          </p:nvPr>
        </p:nvSpPr>
        <p:spPr>
          <a:xfrm>
            <a:off x="1535393" y="5432239"/>
            <a:ext cx="6060887" cy="155794"/>
          </a:xfrm>
          <a:prstGeom prst="rect">
            <a:avLst/>
          </a:prstGeom>
        </p:spPr>
        <p:txBody>
          <a:bodyPr tIns="0" rIns="0" bIns="0"/>
          <a:lstStyle>
            <a:lvl1pPr algn="r">
              <a:defRPr sz="800"/>
            </a:lvl1pPr>
          </a:lstStyle>
          <a:p>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96" r:id="rId17"/>
    <p:sldLayoutId id="2147483697" r:id="rId18"/>
  </p:sldLayoutIdLst>
  <p:hf hdr="0" dt="0"/>
  <p:txStyles>
    <p:titleStyle>
      <a:lvl1pPr algn="l" rtl="0" eaLnBrk="1" fontAlgn="base" hangingPunct="1">
        <a:lnSpc>
          <a:spcPct val="95000"/>
        </a:lnSpc>
        <a:spcBef>
          <a:spcPct val="0"/>
        </a:spcBef>
        <a:spcAft>
          <a:spcPct val="0"/>
        </a:spcAft>
        <a:defRPr sz="2400" b="1">
          <a:solidFill>
            <a:schemeClr val="tx1"/>
          </a:solidFill>
          <a:latin typeface="Arial"/>
          <a:ea typeface="+mj-ea"/>
          <a:cs typeface="Arial"/>
        </a:defRPr>
      </a:lvl1pPr>
      <a:lvl2pPr algn="l" rtl="0" eaLnBrk="1" fontAlgn="base" hangingPunct="1">
        <a:spcBef>
          <a:spcPct val="0"/>
        </a:spcBef>
        <a:spcAft>
          <a:spcPct val="0"/>
        </a:spcAft>
        <a:defRPr sz="2600" b="1">
          <a:solidFill>
            <a:schemeClr val="tx2"/>
          </a:solidFill>
          <a:latin typeface="Tahoma" charset="0"/>
          <a:ea typeface="ＭＳ Ｐゴシック" charset="-128"/>
          <a:cs typeface="ＭＳ Ｐゴシック" charset="-128"/>
        </a:defRPr>
      </a:lvl2pPr>
      <a:lvl3pPr algn="l" rtl="0" eaLnBrk="1" fontAlgn="base" hangingPunct="1">
        <a:spcBef>
          <a:spcPct val="0"/>
        </a:spcBef>
        <a:spcAft>
          <a:spcPct val="0"/>
        </a:spcAft>
        <a:defRPr sz="2600" b="1">
          <a:solidFill>
            <a:schemeClr val="tx2"/>
          </a:solidFill>
          <a:latin typeface="Tahoma" charset="0"/>
          <a:ea typeface="ＭＳ Ｐゴシック" charset="-128"/>
          <a:cs typeface="ＭＳ Ｐゴシック" charset="-128"/>
        </a:defRPr>
      </a:lvl3pPr>
      <a:lvl4pPr algn="l" rtl="0" eaLnBrk="1" fontAlgn="base" hangingPunct="1">
        <a:spcBef>
          <a:spcPct val="0"/>
        </a:spcBef>
        <a:spcAft>
          <a:spcPct val="0"/>
        </a:spcAft>
        <a:defRPr sz="2600" b="1">
          <a:solidFill>
            <a:schemeClr val="tx2"/>
          </a:solidFill>
          <a:latin typeface="Tahoma" charset="0"/>
          <a:ea typeface="ＭＳ Ｐゴシック" charset="-128"/>
          <a:cs typeface="ＭＳ Ｐゴシック" charset="-128"/>
        </a:defRPr>
      </a:lvl4pPr>
      <a:lvl5pPr algn="l" rtl="0" eaLnBrk="1" fontAlgn="base" hangingPunct="1">
        <a:spcBef>
          <a:spcPct val="0"/>
        </a:spcBef>
        <a:spcAft>
          <a:spcPct val="0"/>
        </a:spcAft>
        <a:defRPr sz="2600" b="1">
          <a:solidFill>
            <a:schemeClr val="tx2"/>
          </a:solidFill>
          <a:latin typeface="Tahoma" charset="0"/>
          <a:ea typeface="ＭＳ Ｐゴシック" charset="-128"/>
          <a:cs typeface="ＭＳ Ｐゴシック" charset="-128"/>
        </a:defRPr>
      </a:lvl5pPr>
      <a:lvl6pPr marL="457200" algn="l" rtl="0" eaLnBrk="1" fontAlgn="base" hangingPunct="1">
        <a:spcBef>
          <a:spcPct val="0"/>
        </a:spcBef>
        <a:spcAft>
          <a:spcPct val="0"/>
        </a:spcAft>
        <a:defRPr sz="2600" b="1">
          <a:solidFill>
            <a:schemeClr val="tx2"/>
          </a:solidFill>
          <a:latin typeface="Tahoma" charset="0"/>
          <a:ea typeface="ＭＳ Ｐゴシック" charset="-128"/>
          <a:cs typeface="ＭＳ Ｐゴシック" charset="-128"/>
        </a:defRPr>
      </a:lvl6pPr>
      <a:lvl7pPr marL="914400" algn="l" rtl="0" eaLnBrk="1" fontAlgn="base" hangingPunct="1">
        <a:spcBef>
          <a:spcPct val="0"/>
        </a:spcBef>
        <a:spcAft>
          <a:spcPct val="0"/>
        </a:spcAft>
        <a:defRPr sz="2600" b="1">
          <a:solidFill>
            <a:schemeClr val="tx2"/>
          </a:solidFill>
          <a:latin typeface="Tahoma" charset="0"/>
          <a:ea typeface="ＭＳ Ｐゴシック" charset="-128"/>
          <a:cs typeface="ＭＳ Ｐゴシック" charset="-128"/>
        </a:defRPr>
      </a:lvl7pPr>
      <a:lvl8pPr marL="1371600" algn="l" rtl="0" eaLnBrk="1" fontAlgn="base" hangingPunct="1">
        <a:spcBef>
          <a:spcPct val="0"/>
        </a:spcBef>
        <a:spcAft>
          <a:spcPct val="0"/>
        </a:spcAft>
        <a:defRPr sz="2600" b="1">
          <a:solidFill>
            <a:schemeClr val="tx2"/>
          </a:solidFill>
          <a:latin typeface="Tahoma" charset="0"/>
          <a:ea typeface="ＭＳ Ｐゴシック" charset="-128"/>
          <a:cs typeface="ＭＳ Ｐゴシック" charset="-128"/>
        </a:defRPr>
      </a:lvl8pPr>
      <a:lvl9pPr marL="1828800" algn="l" rtl="0" eaLnBrk="1" fontAlgn="base" hangingPunct="1">
        <a:spcBef>
          <a:spcPct val="0"/>
        </a:spcBef>
        <a:spcAft>
          <a:spcPct val="0"/>
        </a:spcAft>
        <a:defRPr sz="2600" b="1">
          <a:solidFill>
            <a:schemeClr val="tx2"/>
          </a:solidFill>
          <a:latin typeface="Tahoma" charset="0"/>
          <a:ea typeface="ＭＳ Ｐゴシック" charset="-128"/>
          <a:cs typeface="ＭＳ Ｐゴシック" charset="-128"/>
        </a:defRPr>
      </a:lvl9pPr>
    </p:titleStyle>
    <p:bodyStyle>
      <a:lvl1pPr algn="l" rtl="0" eaLnBrk="1" fontAlgn="base" hangingPunct="1">
        <a:spcBef>
          <a:spcPct val="40000"/>
        </a:spcBef>
        <a:spcAft>
          <a:spcPct val="0"/>
        </a:spcAft>
        <a:defRPr sz="2000">
          <a:solidFill>
            <a:schemeClr val="tx1"/>
          </a:solidFill>
          <a:latin typeface="Arial"/>
          <a:ea typeface="+mn-ea"/>
          <a:cs typeface="Arial"/>
        </a:defRPr>
      </a:lvl1pPr>
      <a:lvl2pPr marL="225425" indent="-155575" algn="l" rtl="0" eaLnBrk="1" fontAlgn="base" hangingPunct="1">
        <a:spcBef>
          <a:spcPct val="15000"/>
        </a:spcBef>
        <a:spcAft>
          <a:spcPct val="0"/>
        </a:spcAft>
        <a:buChar char="•"/>
        <a:defRPr sz="1800">
          <a:solidFill>
            <a:schemeClr val="tx1"/>
          </a:solidFill>
          <a:latin typeface="Arial"/>
          <a:ea typeface="+mn-ea"/>
          <a:cs typeface="Arial"/>
        </a:defRPr>
      </a:lvl2pPr>
      <a:lvl3pPr marL="465138" indent="-190500" algn="l" rtl="0" eaLnBrk="1" fontAlgn="base" hangingPunct="1">
        <a:spcBef>
          <a:spcPct val="5000"/>
        </a:spcBef>
        <a:spcAft>
          <a:spcPct val="0"/>
        </a:spcAft>
        <a:buChar char="–"/>
        <a:tabLst/>
        <a:defRPr sz="1600">
          <a:solidFill>
            <a:schemeClr val="tx1"/>
          </a:solidFill>
          <a:latin typeface="Arial"/>
          <a:ea typeface="+mn-ea"/>
          <a:cs typeface="Arial"/>
        </a:defRPr>
      </a:lvl3pPr>
      <a:lvl4pPr marL="649288" indent="-134938" algn="l" rtl="0" eaLnBrk="1" fontAlgn="base" hangingPunct="1">
        <a:spcBef>
          <a:spcPct val="0"/>
        </a:spcBef>
        <a:spcAft>
          <a:spcPct val="0"/>
        </a:spcAft>
        <a:buChar char="•"/>
        <a:defRPr sz="1400">
          <a:solidFill>
            <a:schemeClr val="tx1"/>
          </a:solidFill>
          <a:latin typeface="Arial"/>
          <a:ea typeface="+mn-ea"/>
          <a:cs typeface="Arial"/>
        </a:defRPr>
      </a:lvl4pPr>
      <a:lvl5pPr marL="854075" indent="-149225" algn="l" rtl="0" eaLnBrk="1" fontAlgn="base" hangingPunct="1">
        <a:spcBef>
          <a:spcPct val="0"/>
        </a:spcBef>
        <a:spcAft>
          <a:spcPct val="0"/>
        </a:spcAft>
        <a:buChar char="–"/>
        <a:defRPr sz="1200">
          <a:solidFill>
            <a:schemeClr val="tx1"/>
          </a:solidFill>
          <a:latin typeface="Arial"/>
          <a:ea typeface="+mn-ea"/>
          <a:cs typeface="Arial"/>
        </a:defRPr>
      </a:lvl5pPr>
      <a:lvl6pPr marL="1603375" indent="-174625" algn="l" rtl="0" eaLnBrk="1" fontAlgn="base" hangingPunct="1">
        <a:spcBef>
          <a:spcPct val="0"/>
        </a:spcBef>
        <a:spcAft>
          <a:spcPct val="0"/>
        </a:spcAft>
        <a:buChar char="–"/>
        <a:defRPr sz="1400">
          <a:solidFill>
            <a:schemeClr val="tx1"/>
          </a:solidFill>
          <a:latin typeface="+mn-lt"/>
          <a:ea typeface="+mn-ea"/>
        </a:defRPr>
      </a:lvl6pPr>
      <a:lvl7pPr marL="2060575" indent="-174625" algn="l" rtl="0" eaLnBrk="1" fontAlgn="base" hangingPunct="1">
        <a:spcBef>
          <a:spcPct val="0"/>
        </a:spcBef>
        <a:spcAft>
          <a:spcPct val="0"/>
        </a:spcAft>
        <a:buChar char="–"/>
        <a:defRPr sz="1400">
          <a:solidFill>
            <a:schemeClr val="tx1"/>
          </a:solidFill>
          <a:latin typeface="+mn-lt"/>
          <a:ea typeface="+mn-ea"/>
        </a:defRPr>
      </a:lvl7pPr>
      <a:lvl8pPr marL="2517775" indent="-174625" algn="l" rtl="0" eaLnBrk="1" fontAlgn="base" hangingPunct="1">
        <a:spcBef>
          <a:spcPct val="0"/>
        </a:spcBef>
        <a:spcAft>
          <a:spcPct val="0"/>
        </a:spcAft>
        <a:buChar char="–"/>
        <a:defRPr sz="1400">
          <a:solidFill>
            <a:schemeClr val="tx1"/>
          </a:solidFill>
          <a:latin typeface="+mn-lt"/>
          <a:ea typeface="+mn-ea"/>
        </a:defRPr>
      </a:lvl8pPr>
      <a:lvl9pPr marL="2974975" indent="-174625" algn="l" rtl="0" eaLnBrk="1" fontAlgn="base" hangingPunct="1">
        <a:spcBef>
          <a:spcPct val="0"/>
        </a:spcBef>
        <a:spcAft>
          <a:spcPct val="0"/>
        </a:spcAft>
        <a:buChar char="–"/>
        <a:defRPr sz="14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41259"/>
            <a:ext cx="8741880" cy="749721"/>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990981"/>
            <a:ext cx="8740140"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6604533" y="2545043"/>
            <a:ext cx="5715519" cy="624914"/>
          </a:xfrm>
          <a:prstGeom prst="rect">
            <a:avLst/>
          </a:prstGeom>
        </p:spPr>
      </p:pic>
    </p:spTree>
    <p:extLst>
      <p:ext uri="{BB962C8B-B14F-4D97-AF65-F5344CB8AC3E}">
        <p14:creationId xmlns:p14="http://schemas.microsoft.com/office/powerpoint/2010/main" val="27841423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41259"/>
            <a:ext cx="8741880" cy="749721"/>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990982"/>
            <a:ext cx="8740140"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9278178" y="4898"/>
            <a:ext cx="724698" cy="4707102"/>
            <a:chOff x="12618967" y="5995"/>
            <a:chExt cx="985640" cy="5760970"/>
          </a:xfrm>
        </p:grpSpPr>
        <p:grpSp>
          <p:nvGrpSpPr>
            <p:cNvPr id="18" name="Group 17"/>
            <p:cNvGrpSpPr/>
            <p:nvPr userDrawn="1"/>
          </p:nvGrpSpPr>
          <p:grpSpPr>
            <a:xfrm>
              <a:off x="12618967" y="5995"/>
              <a:ext cx="985640" cy="5647866"/>
              <a:chOff x="12618967" y="5995"/>
              <a:chExt cx="985640" cy="564786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647" fontAlgn="base">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685647" fontAlgn="base">
                    <a:lnSpc>
                      <a:spcPct val="100000"/>
                    </a:lnSpc>
                    <a:spcBef>
                      <a:spcPct val="0"/>
                    </a:spcBef>
                    <a:spcAft>
                      <a:spcPct val="0"/>
                    </a:spcAft>
                  </a:pPr>
                  <a:r>
                    <a:rPr lang="en-US" sz="368" dirty="0">
                      <a:gradFill>
                        <a:gsLst>
                          <a:gs pos="0">
                            <a:srgbClr val="FFFFFF"/>
                          </a:gs>
                          <a:gs pos="100000">
                            <a:srgbClr val="FFFFFF"/>
                          </a:gs>
                        </a:gsLst>
                        <a:lin ang="5400000" scaled="0"/>
                      </a:gradFill>
                      <a:ea typeface="Segoe UI" pitchFamily="34" charset="0"/>
                      <a:cs typeface="Segoe UI" pitchFamily="34" charset="0"/>
                    </a:rPr>
                    <a:t>R:</a:t>
                  </a:r>
                  <a:r>
                    <a:rPr lang="en-US" sz="368" baseline="0" dirty="0">
                      <a:gradFill>
                        <a:gsLst>
                          <a:gs pos="0">
                            <a:srgbClr val="FFFFFF"/>
                          </a:gs>
                          <a:gs pos="100000">
                            <a:srgbClr val="FFFFFF"/>
                          </a:gs>
                        </a:gsLst>
                        <a:lin ang="5400000" scaled="0"/>
                      </a:gradFill>
                      <a:ea typeface="Segoe UI" pitchFamily="34" charset="0"/>
                      <a:cs typeface="Segoe UI" pitchFamily="34" charset="0"/>
                    </a:rPr>
                    <a:t>216 G:59 B:1</a:t>
                  </a:r>
                  <a:endParaRPr lang="en-US" sz="368"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647" fontAlgn="base">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685647" fontAlgn="base">
                    <a:lnSpc>
                      <a:spcPct val="100000"/>
                    </a:lnSpc>
                    <a:spcBef>
                      <a:spcPct val="0"/>
                    </a:spcBef>
                    <a:spcAft>
                      <a:spcPct val="0"/>
                    </a:spcAft>
                  </a:pPr>
                  <a:r>
                    <a:rPr lang="en-US" sz="368" dirty="0">
                      <a:gradFill>
                        <a:gsLst>
                          <a:gs pos="0">
                            <a:srgbClr val="FFFFFF"/>
                          </a:gs>
                          <a:gs pos="100000">
                            <a:srgbClr val="FFFFFF"/>
                          </a:gs>
                        </a:gsLst>
                        <a:lin ang="5400000" scaled="0"/>
                      </a:gradFill>
                      <a:ea typeface="Segoe UI" pitchFamily="34" charset="0"/>
                      <a:cs typeface="Segoe UI" pitchFamily="34" charset="0"/>
                    </a:rPr>
                    <a:t>R:</a:t>
                  </a:r>
                  <a:r>
                    <a:rPr lang="en-US" sz="368"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368"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685647" fontAlgn="base">
                    <a:lnSpc>
                      <a:spcPct val="100000"/>
                    </a:lnSpc>
                    <a:spcBef>
                      <a:spcPct val="0"/>
                    </a:spcBef>
                    <a:spcAft>
                      <a:spcPct val="0"/>
                    </a:spcAft>
                  </a:pPr>
                  <a:r>
                    <a:rPr lang="en-US" sz="368" dirty="0">
                      <a:gradFill>
                        <a:gsLst>
                          <a:gs pos="10042">
                            <a:schemeClr val="tx1"/>
                          </a:gs>
                          <a:gs pos="39000">
                            <a:schemeClr val="tx1"/>
                          </a:gs>
                        </a:gsLst>
                        <a:lin ang="5400000" scaled="0"/>
                      </a:gradFill>
                      <a:ea typeface="Segoe UI" pitchFamily="34" charset="0"/>
                      <a:cs typeface="Segoe UI" pitchFamily="34" charset="0"/>
                    </a:rPr>
                    <a:t>R:</a:t>
                  </a:r>
                  <a:r>
                    <a:rPr lang="en-US" sz="368"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368"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685647" rtl="0" eaLnBrk="1" fontAlgn="base" latinLnBrk="0" hangingPunct="1">
                    <a:lnSpc>
                      <a:spcPct val="100000"/>
                    </a:lnSpc>
                    <a:spcBef>
                      <a:spcPct val="0"/>
                    </a:spcBef>
                    <a:spcAft>
                      <a:spcPct val="0"/>
                    </a:spcAft>
                  </a:pPr>
                  <a:r>
                    <a:rPr lang="en-US" sz="368"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685647" rtl="0" eaLnBrk="1" fontAlgn="base" latinLnBrk="0" hangingPunct="1">
                    <a:lnSpc>
                      <a:spcPct val="100000"/>
                    </a:lnSpc>
                    <a:spcBef>
                      <a:spcPct val="0"/>
                    </a:spcBef>
                    <a:spcAft>
                      <a:spcPct val="0"/>
                    </a:spcAft>
                  </a:pPr>
                  <a:r>
                    <a:rPr lang="en-US" sz="368"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685647" rtl="0" eaLnBrk="1" fontAlgn="base" latinLnBrk="0" hangingPunct="1">
                    <a:lnSpc>
                      <a:spcPct val="100000"/>
                    </a:lnSpc>
                    <a:spcBef>
                      <a:spcPct val="0"/>
                    </a:spcBef>
                    <a:spcAft>
                      <a:spcPct val="0"/>
                    </a:spcAft>
                  </a:pPr>
                  <a:r>
                    <a:rPr lang="en-US" sz="368"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3001514" y="226928"/>
                <a:ext cx="816542" cy="389645"/>
              </a:xfrm>
              <a:prstGeom prst="rect">
                <a:avLst/>
              </a:prstGeom>
              <a:noFill/>
            </p:spPr>
            <p:txBody>
              <a:bodyPr wrap="none" lIns="0" tIns="91440" rIns="182880" bIns="91440" rtlCol="0">
                <a:spAutoFit/>
              </a:bodyPr>
              <a:lstStyle/>
              <a:p>
                <a:pPr>
                  <a:lnSpc>
                    <a:spcPct val="90000"/>
                  </a:lnSpc>
                  <a:spcAft>
                    <a:spcPts val="441"/>
                  </a:spcAft>
                </a:pPr>
                <a:r>
                  <a:rPr lang="en-US" sz="735"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808621" y="4197341"/>
                <a:ext cx="2523394" cy="389645"/>
              </a:xfrm>
              <a:prstGeom prst="rect">
                <a:avLst/>
              </a:prstGeom>
              <a:noFill/>
            </p:spPr>
            <p:txBody>
              <a:bodyPr wrap="none" lIns="0" tIns="91440" rIns="182880" bIns="91440" rtlCol="0">
                <a:spAutoFit/>
              </a:bodyPr>
              <a:lstStyle/>
              <a:p>
                <a:pPr>
                  <a:lnSpc>
                    <a:spcPct val="90000"/>
                  </a:lnSpc>
                  <a:spcAft>
                    <a:spcPts val="441"/>
                  </a:spcAft>
                </a:pPr>
                <a:r>
                  <a:rPr lang="en-US" sz="735" dirty="0">
                    <a:gradFill>
                      <a:gsLst>
                        <a:gs pos="2917">
                          <a:schemeClr val="tx1"/>
                        </a:gs>
                        <a:gs pos="30000">
                          <a:schemeClr val="tx1"/>
                        </a:gs>
                      </a:gsLst>
                      <a:lin ang="5400000" scaled="0"/>
                    </a:gradFill>
                  </a:rPr>
                  <a:t>Secondary colors (use only when</a:t>
                </a:r>
                <a:r>
                  <a:rPr lang="en-US" sz="735" baseline="0" dirty="0">
                    <a:gradFill>
                      <a:gsLst>
                        <a:gs pos="2917">
                          <a:schemeClr val="tx1"/>
                        </a:gs>
                        <a:gs pos="30000">
                          <a:schemeClr val="tx1"/>
                        </a:gs>
                      </a:gsLst>
                      <a:lin ang="5400000" scaled="0"/>
                    </a:gradFill>
                  </a:rPr>
                  <a:t> necessary)</a:t>
                </a:r>
                <a:endParaRPr lang="en-US" sz="735"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685647" rtl="0" eaLnBrk="1" fontAlgn="base" latinLnBrk="0" hangingPunct="1">
                <a:lnSpc>
                  <a:spcPct val="100000"/>
                </a:lnSpc>
                <a:spcBef>
                  <a:spcPct val="0"/>
                </a:spcBef>
                <a:spcAft>
                  <a:spcPct val="0"/>
                </a:spcAft>
              </a:pPr>
              <a:r>
                <a:rPr lang="en-US" sz="368"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77405771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4.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2.xml"/><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customXml" Target="../ink/ink4.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6.emf"/><Relationship Id="rId4" Type="http://schemas.openxmlformats.org/officeDocument/2006/relationships/image" Target="../media/image3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hyperlink" Target="https://docs.docker.com/swarm/" TargetMode="External"/><Relationship Id="rId2" Type="http://schemas.openxmlformats.org/officeDocument/2006/relationships/hyperlink" Target="http://kubernetes.i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55.png"/><Relationship Id="rId3" Type="http://schemas.openxmlformats.org/officeDocument/2006/relationships/hyperlink" Target="https://azure.microsoft.com/en-us/services/cosmos-db/" TargetMode="External"/><Relationship Id="rId7" Type="http://schemas.openxmlformats.org/officeDocument/2006/relationships/image" Target="../media/image52.png"/><Relationship Id="rId12" Type="http://schemas.openxmlformats.org/officeDocument/2006/relationships/hyperlink" Target="https://azure.microsoft.com/en-us/services/event-grid/" TargetMode="External"/><Relationship Id="rId17" Type="http://schemas.openxmlformats.org/officeDocument/2006/relationships/image" Target="../media/image58.png"/><Relationship Id="rId2" Type="http://schemas.openxmlformats.org/officeDocument/2006/relationships/notesSlide" Target="../notesSlides/notesSlide25.xml"/><Relationship Id="rId16"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hyperlink" Target="https://azure.microsoft.com/en-us/services/storage/?v=16.50" TargetMode="External"/><Relationship Id="rId11" Type="http://schemas.openxmlformats.org/officeDocument/2006/relationships/image" Target="../media/image54.png"/><Relationship Id="rId5" Type="http://schemas.microsoft.com/office/2007/relationships/hdphoto" Target="../media/hdphoto3.wdp"/><Relationship Id="rId15" Type="http://schemas.openxmlformats.org/officeDocument/2006/relationships/image" Target="../media/image56.png"/><Relationship Id="rId10" Type="http://schemas.openxmlformats.org/officeDocument/2006/relationships/hyperlink" Target="https://azure.microsoft.com/en-us/services/stream-analytics/" TargetMode="External"/><Relationship Id="rId4" Type="http://schemas.openxmlformats.org/officeDocument/2006/relationships/image" Target="../media/image51.png"/><Relationship Id="rId9" Type="http://schemas.openxmlformats.org/officeDocument/2006/relationships/image" Target="../media/image53.png"/><Relationship Id="rId14" Type="http://schemas.openxmlformats.org/officeDocument/2006/relationships/hyperlink" Target="https://azure.microsoft.com/en-us/services/active-directory/"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hyperlink" Target="https://en.wikipedia.org/wiki/Attack_surfac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tiff"/><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41.xml"/><Relationship Id="rId5" Type="http://schemas.openxmlformats.org/officeDocument/2006/relationships/image" Target="../media/image64.png"/><Relationship Id="rId4" Type="http://schemas.openxmlformats.org/officeDocument/2006/relationships/image" Target="../media/image63.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41.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notesSlide" Target="../notesSlides/notesSlide39.xml"/><Relationship Id="rId16" Type="http://schemas.openxmlformats.org/officeDocument/2006/relationships/image" Target="../media/image83.png"/><Relationship Id="rId20" Type="http://schemas.openxmlformats.org/officeDocument/2006/relationships/image" Target="../media/image87.png"/><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8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a:t>Microservices</a:t>
            </a:r>
          </a:p>
        </p:txBody>
      </p:sp>
      <p:sp>
        <p:nvSpPr>
          <p:cNvPr id="3" name="Subtitle 2"/>
          <p:cNvSpPr>
            <a:spLocks noGrp="1"/>
          </p:cNvSpPr>
          <p:nvPr>
            <p:ph type="subTitle" idx="1"/>
          </p:nvPr>
        </p:nvSpPr>
        <p:spPr/>
        <p:txBody>
          <a:bodyPr/>
          <a:lstStyle/>
          <a:p>
            <a:r>
              <a:rPr lang="en-US" dirty="0"/>
              <a:t>Overview</a:t>
            </a:r>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26839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5769" y="5069761"/>
            <a:ext cx="6458388" cy="409086"/>
          </a:xfrm>
          <a:prstGeom prst="rect">
            <a:avLst/>
          </a:prstGeom>
        </p:spPr>
        <p:txBody>
          <a:bodyPr wrap="square">
            <a:spAutoFit/>
          </a:bodyPr>
          <a:lstStyle/>
          <a:p>
            <a:pPr defTabSz="685845" eaLnBrk="1" fontAlgn="auto" hangingPunct="1">
              <a:spcBef>
                <a:spcPts val="0"/>
              </a:spcBef>
              <a:spcAft>
                <a:spcPts val="0"/>
              </a:spcAft>
              <a:defRPr/>
            </a:pPr>
            <a:r>
              <a:rPr lang="en-US" sz="1029" b="1" dirty="0">
                <a:solidFill>
                  <a:srgbClr val="FFFFFF"/>
                </a:solidFill>
                <a:latin typeface="Segoe UI Semilight"/>
                <a:ea typeface="+mn-ea"/>
                <a:cs typeface="+mn-cs"/>
              </a:rPr>
              <a:t>Gartner, Evolution of Server Computing: VMs to Containers to Serverless — Which to Use When? Arun Chandrasekaran, 26 June 2017</a:t>
            </a:r>
          </a:p>
        </p:txBody>
      </p:sp>
      <p:pic>
        <p:nvPicPr>
          <p:cNvPr id="4" name="Picture 3"/>
          <p:cNvPicPr>
            <a:picLocks noChangeAspect="1"/>
          </p:cNvPicPr>
          <p:nvPr/>
        </p:nvPicPr>
        <p:blipFill>
          <a:blip r:embed="rId3"/>
          <a:stretch>
            <a:fillRect/>
          </a:stretch>
        </p:blipFill>
        <p:spPr>
          <a:xfrm>
            <a:off x="1220197" y="1262542"/>
            <a:ext cx="6458388" cy="4216305"/>
          </a:xfrm>
          <a:prstGeom prst="rect">
            <a:avLst/>
          </a:prstGeom>
        </p:spPr>
      </p:pic>
      <p:sp>
        <p:nvSpPr>
          <p:cNvPr id="5" name="Title 4">
            <a:extLst>
              <a:ext uri="{FF2B5EF4-FFF2-40B4-BE49-F238E27FC236}">
                <a16:creationId xmlns:a16="http://schemas.microsoft.com/office/drawing/2014/main" id="{FA827FE2-3548-4B48-A0FA-FF495E237297}"/>
              </a:ext>
            </a:extLst>
          </p:cNvPr>
          <p:cNvSpPr>
            <a:spLocks noGrp="1"/>
          </p:cNvSpPr>
          <p:nvPr>
            <p:ph type="title"/>
          </p:nvPr>
        </p:nvSpPr>
        <p:spPr/>
        <p:txBody>
          <a:bodyPr/>
          <a:lstStyle/>
          <a:p>
            <a:r>
              <a:rPr lang="en-US" dirty="0"/>
              <a:t>Evolution of Application Architectures &amp; Computing Abstractions</a:t>
            </a:r>
          </a:p>
        </p:txBody>
      </p:sp>
      <p:sp>
        <p:nvSpPr>
          <p:cNvPr id="7" name="Text Placeholder 6">
            <a:extLst>
              <a:ext uri="{FF2B5EF4-FFF2-40B4-BE49-F238E27FC236}">
                <a16:creationId xmlns:a16="http://schemas.microsoft.com/office/drawing/2014/main" id="{23259791-8901-4617-8671-5E9055346385}"/>
              </a:ext>
            </a:extLst>
          </p:cNvPr>
          <p:cNvSpPr>
            <a:spLocks noGrp="1"/>
          </p:cNvSpPr>
          <p:nvPr>
            <p:ph type="body" sz="quarter" idx="14"/>
          </p:nvPr>
        </p:nvSpPr>
        <p:spPr/>
        <p:txBody>
          <a:bodyPr/>
          <a:lstStyle/>
          <a:p>
            <a:endParaRPr lang="en-US"/>
          </a:p>
        </p:txBody>
      </p:sp>
      <p:sp>
        <p:nvSpPr>
          <p:cNvPr id="8" name="Rectangle 7">
            <a:extLst>
              <a:ext uri="{FF2B5EF4-FFF2-40B4-BE49-F238E27FC236}">
                <a16:creationId xmlns:a16="http://schemas.microsoft.com/office/drawing/2014/main" id="{91C5B35C-007D-43E4-A8EA-AD5405280877}"/>
              </a:ext>
            </a:extLst>
          </p:cNvPr>
          <p:cNvSpPr/>
          <p:nvPr/>
        </p:nvSpPr>
        <p:spPr bwMode="auto">
          <a:xfrm>
            <a:off x="7024963" y="12743"/>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Introduction</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382437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D7E0B00-4FDE-D040-8275-1F4B80113D68}" type="slidenum">
              <a:rPr lang="en-US" smtClean="0"/>
              <a:pPr/>
              <a:t>11</a:t>
            </a:fld>
            <a:endParaRPr lang="en-US"/>
          </a:p>
        </p:txBody>
      </p:sp>
      <p:sp>
        <p:nvSpPr>
          <p:cNvPr id="4" name="Footer Placeholder 3"/>
          <p:cNvSpPr>
            <a:spLocks noGrp="1"/>
          </p:cNvSpPr>
          <p:nvPr>
            <p:ph type="ftr" sz="quarter" idx="13"/>
          </p:nvPr>
        </p:nvSpPr>
        <p:spPr/>
        <p:txBody>
          <a:bodyPr/>
          <a:lstStyle/>
          <a:p>
            <a:endParaRPr lang="en-US" dirty="0"/>
          </a:p>
        </p:txBody>
      </p:sp>
      <p:sp>
        <p:nvSpPr>
          <p:cNvPr id="5" name="Title 4"/>
          <p:cNvSpPr>
            <a:spLocks noGrp="1"/>
          </p:cNvSpPr>
          <p:nvPr>
            <p:ph type="title"/>
          </p:nvPr>
        </p:nvSpPr>
        <p:spPr/>
        <p:txBody>
          <a:bodyPr/>
          <a:lstStyle/>
          <a:p>
            <a:r>
              <a:rPr lang="en-US" sz="2000" dirty="0"/>
              <a:t>From Monoliths to Microservices – A Shift to a DevOps Culture</a:t>
            </a:r>
          </a:p>
        </p:txBody>
      </p:sp>
      <p:pic>
        <p:nvPicPr>
          <p:cNvPr id="8" name="Picture 7"/>
          <p:cNvPicPr>
            <a:picLocks noChangeAspect="1"/>
          </p:cNvPicPr>
          <p:nvPr/>
        </p:nvPicPr>
        <p:blipFill rotWithShape="1">
          <a:blip r:embed="rId2">
            <a:duotone>
              <a:srgbClr val="0078D7">
                <a:shade val="45000"/>
                <a:satMod val="135000"/>
              </a:srgbClr>
              <a:prstClr val="white"/>
            </a:duotone>
          </a:blip>
          <a:srcRect l="371" r="591"/>
          <a:stretch/>
        </p:blipFill>
        <p:spPr>
          <a:xfrm>
            <a:off x="336158" y="1392638"/>
            <a:ext cx="5916638" cy="3360427"/>
          </a:xfrm>
          <a:prstGeom prst="rect">
            <a:avLst/>
          </a:prstGeom>
        </p:spPr>
      </p:pic>
      <p:sp>
        <p:nvSpPr>
          <p:cNvPr id="9" name="Rectangle 8"/>
          <p:cNvSpPr/>
          <p:nvPr/>
        </p:nvSpPr>
        <p:spPr bwMode="auto">
          <a:xfrm>
            <a:off x="6364850" y="1391472"/>
            <a:ext cx="2578961" cy="3361593"/>
          </a:xfrm>
          <a:prstGeom prst="rect">
            <a:avLst/>
          </a:prstGeom>
          <a:solidFill>
            <a:srgbClr val="D2D2D2"/>
          </a:solidFill>
          <a:ln w="10795" cap="flat" cmpd="sng" algn="ctr">
            <a:noFill/>
            <a:prstDash val="solid"/>
            <a:headEnd type="none" w="med" len="med"/>
            <a:tailEnd type="none" w="med" len="med"/>
          </a:ln>
          <a:effectLst/>
        </p:spPr>
        <p:txBody>
          <a:bodyPr vert="horz" wrap="square" lIns="134464" tIns="107571" rIns="134464" bIns="107571" numCol="1" rtlCol="0" anchor="t" anchorCtr="0" compatLnSpc="1">
            <a:prstTxWarp prst="textNoShape">
              <a:avLst/>
            </a:prstTxWarp>
          </a:bodyPr>
          <a:lstStyle/>
          <a:p>
            <a:pPr marL="171450" marR="0" lvl="0" indent="-171450" defTabSz="685647" eaLnBrk="1" fontAlgn="auto" latinLnBrk="0" hangingPunct="1">
              <a:lnSpc>
                <a:spcPct val="90000"/>
              </a:lnSpc>
              <a:spcBef>
                <a:spcPts val="441"/>
              </a:spcBef>
              <a:spcAft>
                <a:spcPts val="0"/>
              </a:spcAft>
              <a:buClrTx/>
              <a:buSzTx/>
              <a:buFont typeface="Arial" panose="020B0604020202020204" pitchFamily="34" charset="0"/>
              <a:buChar char="•"/>
              <a:tabLst/>
              <a:defRPr/>
            </a:pPr>
            <a:r>
              <a:rPr lang="en-US" sz="1400" kern="0" dirty="0">
                <a:gradFill>
                  <a:gsLst>
                    <a:gs pos="0">
                      <a:srgbClr val="161616"/>
                    </a:gs>
                    <a:gs pos="100000">
                      <a:srgbClr val="161616"/>
                    </a:gs>
                  </a:gsLst>
                  <a:lin ang="5400000" scaled="0"/>
                </a:gradFill>
                <a:latin typeface="Arial" panose="020B0604020202020204" pitchFamily="34" charset="0"/>
                <a:ea typeface="+mn-ea"/>
                <a:cs typeface="Arial" panose="020B0604020202020204" pitchFamily="34" charset="0"/>
              </a:rPr>
              <a:t>During the client-server era, we tended to focus on building tiered applications by using specific technologies in each tier. </a:t>
            </a:r>
          </a:p>
          <a:p>
            <a:pPr marL="171450" marR="0" lvl="0" indent="-171450" defTabSz="685647" eaLnBrk="1" fontAlgn="auto" latinLnBrk="0" hangingPunct="1">
              <a:lnSpc>
                <a:spcPct val="90000"/>
              </a:lnSpc>
              <a:spcBef>
                <a:spcPts val="441"/>
              </a:spcBef>
              <a:spcAft>
                <a:spcPts val="0"/>
              </a:spcAft>
              <a:buClrTx/>
              <a:buSzTx/>
              <a:buFont typeface="Arial" panose="020B0604020202020204" pitchFamily="34" charset="0"/>
              <a:buChar char="•"/>
              <a:tabLst/>
              <a:defRPr/>
            </a:pPr>
            <a:r>
              <a:rPr lang="en-US" sz="1400" kern="0" dirty="0">
                <a:gradFill>
                  <a:gsLst>
                    <a:gs pos="0">
                      <a:srgbClr val="161616"/>
                    </a:gs>
                    <a:gs pos="100000">
                      <a:srgbClr val="161616"/>
                    </a:gs>
                  </a:gsLst>
                  <a:lin ang="5400000" scaled="0"/>
                </a:gradFill>
                <a:latin typeface="Arial" panose="020B0604020202020204" pitchFamily="34" charset="0"/>
                <a:ea typeface="+mn-ea"/>
                <a:cs typeface="Arial" panose="020B0604020202020204" pitchFamily="34" charset="0"/>
              </a:rPr>
              <a:t>The term monolithic application has emerged for these approaches. </a:t>
            </a:r>
          </a:p>
          <a:p>
            <a:pPr marL="171450" marR="0" lvl="0" indent="-171450" defTabSz="685647" eaLnBrk="1" fontAlgn="auto" latinLnBrk="0" hangingPunct="1">
              <a:lnSpc>
                <a:spcPct val="90000"/>
              </a:lnSpc>
              <a:spcBef>
                <a:spcPts val="441"/>
              </a:spcBef>
              <a:spcAft>
                <a:spcPts val="0"/>
              </a:spcAft>
              <a:buClrTx/>
              <a:buSzTx/>
              <a:buFont typeface="Arial" panose="020B0604020202020204" pitchFamily="34" charset="0"/>
              <a:buChar char="•"/>
              <a:tabLst/>
              <a:defRPr/>
            </a:pPr>
            <a:r>
              <a:rPr lang="en-US" sz="1400" kern="0" dirty="0">
                <a:gradFill>
                  <a:gsLst>
                    <a:gs pos="0">
                      <a:srgbClr val="161616"/>
                    </a:gs>
                    <a:gs pos="100000">
                      <a:srgbClr val="161616"/>
                    </a:gs>
                  </a:gsLst>
                  <a:lin ang="5400000" scaled="0"/>
                </a:gradFill>
                <a:latin typeface="Arial" panose="020B0604020202020204" pitchFamily="34" charset="0"/>
                <a:ea typeface="+mn-ea"/>
                <a:cs typeface="Arial" panose="020B0604020202020204" pitchFamily="34" charset="0"/>
              </a:rPr>
              <a:t>The interfaces tended to be between the tiers, and a more tightly coupled design was used between components within each tier. </a:t>
            </a:r>
          </a:p>
        </p:txBody>
      </p:sp>
      <p:sp>
        <p:nvSpPr>
          <p:cNvPr id="7" name="Rectangle 6">
            <a:extLst>
              <a:ext uri="{FF2B5EF4-FFF2-40B4-BE49-F238E27FC236}">
                <a16:creationId xmlns:a16="http://schemas.microsoft.com/office/drawing/2014/main" id="{798C1C9D-0BBD-4896-8FCF-3187A02D36C5}"/>
              </a:ext>
            </a:extLst>
          </p:cNvPr>
          <p:cNvSpPr/>
          <p:nvPr/>
        </p:nvSpPr>
        <p:spPr bwMode="auto">
          <a:xfrm>
            <a:off x="5932967" y="22085"/>
            <a:ext cx="3211034" cy="3713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bg1"/>
                </a:solidFill>
              </a:rPr>
              <a:t>Microservices Explained</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763712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bwMode="auto">
          <a:xfrm>
            <a:off x="1154381" y="2947474"/>
            <a:ext cx="1716315" cy="571338"/>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ounded Rectangle 68"/>
          <p:cNvSpPr/>
          <p:nvPr/>
        </p:nvSpPr>
        <p:spPr bwMode="auto">
          <a:xfrm>
            <a:off x="1154381" y="3579307"/>
            <a:ext cx="1716315" cy="571338"/>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ounded Rectangle 69"/>
          <p:cNvSpPr/>
          <p:nvPr/>
        </p:nvSpPr>
        <p:spPr bwMode="auto">
          <a:xfrm>
            <a:off x="1154381" y="4211138"/>
            <a:ext cx="1716315" cy="571338"/>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Oval 64"/>
          <p:cNvSpPr/>
          <p:nvPr/>
        </p:nvSpPr>
        <p:spPr bwMode="auto">
          <a:xfrm>
            <a:off x="5579775" y="2984464"/>
            <a:ext cx="2733863" cy="2124145"/>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eaLnBrk="1" hangingPunct="1">
              <a:lnSpc>
                <a:spcPct val="90000"/>
              </a:lnSpc>
              <a:defRPr/>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ounded Rectangle 58"/>
          <p:cNvSpPr/>
          <p:nvPr/>
        </p:nvSpPr>
        <p:spPr bwMode="auto">
          <a:xfrm>
            <a:off x="5061378" y="3397745"/>
            <a:ext cx="1333914" cy="532010"/>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ounded Rectangle 59"/>
          <p:cNvSpPr/>
          <p:nvPr/>
        </p:nvSpPr>
        <p:spPr bwMode="auto">
          <a:xfrm>
            <a:off x="6242516" y="2771623"/>
            <a:ext cx="1333914" cy="532010"/>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ounded Rectangle 60"/>
          <p:cNvSpPr/>
          <p:nvPr/>
        </p:nvSpPr>
        <p:spPr bwMode="auto">
          <a:xfrm>
            <a:off x="5061378" y="4184332"/>
            <a:ext cx="1333914" cy="532010"/>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Rounded Rectangle 61"/>
          <p:cNvSpPr/>
          <p:nvPr/>
        </p:nvSpPr>
        <p:spPr bwMode="auto">
          <a:xfrm>
            <a:off x="7429331" y="3394474"/>
            <a:ext cx="1333914" cy="532010"/>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ounded Rectangle 62"/>
          <p:cNvSpPr/>
          <p:nvPr/>
        </p:nvSpPr>
        <p:spPr bwMode="auto">
          <a:xfrm>
            <a:off x="7421305" y="4158577"/>
            <a:ext cx="1333914" cy="532010"/>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ounded Rectangle 63"/>
          <p:cNvSpPr/>
          <p:nvPr/>
        </p:nvSpPr>
        <p:spPr bwMode="auto">
          <a:xfrm>
            <a:off x="6242516" y="4798643"/>
            <a:ext cx="1333914" cy="532010"/>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a:xfrm>
            <a:off x="254611" y="430910"/>
            <a:ext cx="4488902" cy="415498"/>
          </a:xfrm>
          <a:prstGeom prst="rect">
            <a:avLst/>
          </a:prstGeom>
        </p:spPr>
        <p:txBody>
          <a:bodyPr wrap="square">
            <a:spAutoFit/>
          </a:bodyPr>
          <a:lstStyle/>
          <a:p>
            <a:pPr algn="ctr" defTabSz="685606" eaLnBrk="1" fontAlgn="auto" hangingPunct="1">
              <a:spcBef>
                <a:spcPts val="0"/>
              </a:spcBef>
              <a:spcAft>
                <a:spcPts val="0"/>
              </a:spcAft>
              <a:defRPr/>
            </a:pPr>
            <a:r>
              <a:rPr lang="en-US" sz="2000" b="1" dirty="0">
                <a:solidFill>
                  <a:srgbClr val="505050"/>
                </a:solidFill>
                <a:latin typeface="Arial" panose="020B0604020202020204" pitchFamily="34" charset="0"/>
                <a:ea typeface="+mn-ea"/>
                <a:cs typeface="Arial" panose="020B0604020202020204" pitchFamily="34" charset="0"/>
              </a:rPr>
              <a:t>Traditional application approach</a:t>
            </a:r>
          </a:p>
        </p:txBody>
      </p:sp>
      <p:sp>
        <p:nvSpPr>
          <p:cNvPr id="9" name="Rectangle 8"/>
          <p:cNvSpPr/>
          <p:nvPr/>
        </p:nvSpPr>
        <p:spPr>
          <a:xfrm>
            <a:off x="4489552" y="430910"/>
            <a:ext cx="4962792" cy="400110"/>
          </a:xfrm>
          <a:prstGeom prst="rect">
            <a:avLst/>
          </a:prstGeom>
        </p:spPr>
        <p:txBody>
          <a:bodyPr wrap="square">
            <a:spAutoFit/>
          </a:bodyPr>
          <a:lstStyle/>
          <a:p>
            <a:pPr algn="ctr" defTabSz="685606" eaLnBrk="1" fontAlgn="auto" hangingPunct="1">
              <a:spcBef>
                <a:spcPts val="0"/>
              </a:spcBef>
              <a:spcAft>
                <a:spcPts val="0"/>
              </a:spcAft>
              <a:defRPr/>
            </a:pPr>
            <a:r>
              <a:rPr lang="en-US" sz="2000" b="1" dirty="0">
                <a:solidFill>
                  <a:srgbClr val="505050"/>
                </a:solidFill>
                <a:latin typeface="Arial" panose="020B0604020202020204" pitchFamily="34" charset="0"/>
                <a:ea typeface="+mn-ea"/>
                <a:cs typeface="Arial" panose="020B0604020202020204" pitchFamily="34" charset="0"/>
              </a:rPr>
              <a:t>Microservices application approach</a:t>
            </a:r>
          </a:p>
        </p:txBody>
      </p:sp>
      <p:sp>
        <p:nvSpPr>
          <p:cNvPr id="10" name="Rectangle 9"/>
          <p:cNvSpPr/>
          <p:nvPr/>
        </p:nvSpPr>
        <p:spPr>
          <a:xfrm>
            <a:off x="4756101" y="998557"/>
            <a:ext cx="2543891" cy="1422569"/>
          </a:xfrm>
          <a:prstGeom prst="rect">
            <a:avLst/>
          </a:prstGeom>
        </p:spPr>
        <p:txBody>
          <a:bodyPr wrap="square">
            <a:spAutoFit/>
          </a:bodyPr>
          <a:lstStyle/>
          <a:p>
            <a:pPr marL="214293" indent="-214293" defTabSz="685606" eaLnBrk="1" fontAlgn="auto" hangingPunct="1">
              <a:spcBef>
                <a:spcPts val="0"/>
              </a:spcBef>
              <a:spcAft>
                <a:spcPts val="0"/>
              </a:spcAft>
              <a:buFont typeface="Arial" panose="020B0604020202020204" pitchFamily="34" charset="0"/>
              <a:buChar char="•"/>
              <a:defRPr/>
            </a:pPr>
            <a:r>
              <a:rPr lang="en-US" sz="1199" dirty="0">
                <a:solidFill>
                  <a:srgbClr val="505050"/>
                </a:solidFill>
                <a:latin typeface="Segoe UI"/>
                <a:ea typeface="+mn-ea"/>
                <a:cs typeface="+mn-cs"/>
              </a:rPr>
              <a:t>A microservice application segregates functionality into separate smaller services.</a:t>
            </a:r>
            <a:endParaRPr lang="en-US" sz="1199" dirty="0">
              <a:solidFill>
                <a:srgbClr val="505050"/>
              </a:solidFill>
              <a:latin typeface="Segoe UI Light"/>
              <a:ea typeface="+mn-ea"/>
              <a:cs typeface="+mn-cs"/>
            </a:endParaRPr>
          </a:p>
          <a:p>
            <a:pPr marL="214293" indent="-214293" defTabSz="685606" eaLnBrk="1" fontAlgn="auto" hangingPunct="1">
              <a:spcBef>
                <a:spcPts val="294"/>
              </a:spcBef>
              <a:spcAft>
                <a:spcPts val="0"/>
              </a:spcAft>
              <a:buFont typeface="Arial" panose="020B0604020202020204" pitchFamily="34" charset="0"/>
              <a:buChar char="•"/>
              <a:defRPr/>
            </a:pPr>
            <a:r>
              <a:rPr lang="en-US" sz="1199" dirty="0">
                <a:solidFill>
                  <a:srgbClr val="505050"/>
                </a:solidFill>
                <a:latin typeface="Segoe UI"/>
                <a:ea typeface="+mn-ea"/>
                <a:cs typeface="+mn-cs"/>
              </a:rPr>
              <a:t>Scales out by </a:t>
            </a:r>
            <a:r>
              <a:rPr lang="en-US" sz="1199" b="1" dirty="0">
                <a:solidFill>
                  <a:srgbClr val="505050"/>
                </a:solidFill>
                <a:latin typeface="Segoe UI"/>
                <a:ea typeface="+mn-ea"/>
                <a:cs typeface="+mn-cs"/>
              </a:rPr>
              <a:t>deploying each service independently </a:t>
            </a:r>
            <a:r>
              <a:rPr lang="en-US" sz="1199" dirty="0">
                <a:solidFill>
                  <a:srgbClr val="505050"/>
                </a:solidFill>
                <a:latin typeface="Segoe UI"/>
                <a:ea typeface="+mn-ea"/>
                <a:cs typeface="+mn-cs"/>
              </a:rPr>
              <a:t>with multiple instances across servers/VMs</a:t>
            </a:r>
          </a:p>
        </p:txBody>
      </p:sp>
      <p:sp>
        <p:nvSpPr>
          <p:cNvPr id="12" name="Hexagon 11"/>
          <p:cNvSpPr/>
          <p:nvPr/>
        </p:nvSpPr>
        <p:spPr bwMode="auto">
          <a:xfrm>
            <a:off x="7463222" y="1342672"/>
            <a:ext cx="204580" cy="183024"/>
          </a:xfrm>
          <a:prstGeom prst="hexagon">
            <a:avLst/>
          </a:prstGeom>
          <a:solidFill>
            <a:srgbClr val="FF000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13" name="Hexagon 12"/>
          <p:cNvSpPr/>
          <p:nvPr/>
        </p:nvSpPr>
        <p:spPr bwMode="auto">
          <a:xfrm>
            <a:off x="8347981" y="1738562"/>
            <a:ext cx="204580" cy="183024"/>
          </a:xfrm>
          <a:prstGeom prst="hexagon">
            <a:avLst/>
          </a:prstGeom>
          <a:solidFill>
            <a:srgbClr val="FF8C00">
              <a:lumMod val="75000"/>
            </a:srgbClr>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14" name="Hexagon 13"/>
          <p:cNvSpPr/>
          <p:nvPr/>
        </p:nvSpPr>
        <p:spPr bwMode="auto">
          <a:xfrm>
            <a:off x="8672595" y="1556841"/>
            <a:ext cx="204580" cy="183024"/>
          </a:xfrm>
          <a:prstGeom prst="hexagon">
            <a:avLst/>
          </a:prstGeom>
          <a:solidFill>
            <a:srgbClr val="7030A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15" name="Hexagon 14"/>
          <p:cNvSpPr/>
          <p:nvPr/>
        </p:nvSpPr>
        <p:spPr bwMode="auto">
          <a:xfrm>
            <a:off x="7447487" y="1359377"/>
            <a:ext cx="204580" cy="183024"/>
          </a:xfrm>
          <a:prstGeom prst="hexagon">
            <a:avLst/>
          </a:prstGeom>
          <a:solidFill>
            <a:srgbClr val="FF000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16" name="Hexagon 15"/>
          <p:cNvSpPr/>
          <p:nvPr/>
        </p:nvSpPr>
        <p:spPr bwMode="auto">
          <a:xfrm>
            <a:off x="7466266" y="1324190"/>
            <a:ext cx="204580" cy="183024"/>
          </a:xfrm>
          <a:prstGeom prst="hexagon">
            <a:avLst/>
          </a:prstGeom>
          <a:solidFill>
            <a:srgbClr val="FF000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17" name="Hexagon 16"/>
          <p:cNvSpPr/>
          <p:nvPr/>
        </p:nvSpPr>
        <p:spPr bwMode="auto">
          <a:xfrm>
            <a:off x="7462912" y="1759534"/>
            <a:ext cx="204580" cy="183024"/>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18" name="Hexagon 17"/>
          <p:cNvSpPr/>
          <p:nvPr/>
        </p:nvSpPr>
        <p:spPr bwMode="auto">
          <a:xfrm>
            <a:off x="7439975" y="1738562"/>
            <a:ext cx="204580" cy="183024"/>
          </a:xfrm>
          <a:prstGeom prst="hexagon">
            <a:avLst/>
          </a:prstGeom>
          <a:solidFill>
            <a:srgbClr val="FFC00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19" name="Hexagon 18"/>
          <p:cNvSpPr/>
          <p:nvPr/>
        </p:nvSpPr>
        <p:spPr bwMode="auto">
          <a:xfrm>
            <a:off x="7452891" y="1773302"/>
            <a:ext cx="204580" cy="183024"/>
          </a:xfrm>
          <a:prstGeom prst="hexagon">
            <a:avLst/>
          </a:prstGeom>
          <a:solidFill>
            <a:srgbClr val="FFC00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20" name="Hexagon 19"/>
          <p:cNvSpPr/>
          <p:nvPr/>
        </p:nvSpPr>
        <p:spPr bwMode="auto">
          <a:xfrm>
            <a:off x="7775012" y="1571923"/>
            <a:ext cx="204580" cy="183024"/>
          </a:xfrm>
          <a:prstGeom prst="hexagon">
            <a:avLst/>
          </a:prstGeom>
          <a:solidFill>
            <a:srgbClr val="92D05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21" name="Hexagon 20"/>
          <p:cNvSpPr/>
          <p:nvPr/>
        </p:nvSpPr>
        <p:spPr bwMode="auto">
          <a:xfrm>
            <a:off x="7793520" y="1544859"/>
            <a:ext cx="204580" cy="183024"/>
          </a:xfrm>
          <a:prstGeom prst="hexagon">
            <a:avLst/>
          </a:prstGeom>
          <a:solidFill>
            <a:srgbClr val="92D05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22" name="Hexagon 21"/>
          <p:cNvSpPr/>
          <p:nvPr/>
        </p:nvSpPr>
        <p:spPr bwMode="auto">
          <a:xfrm>
            <a:off x="7761133" y="1555804"/>
            <a:ext cx="204580" cy="183024"/>
          </a:xfrm>
          <a:prstGeom prst="hexagon">
            <a:avLst/>
          </a:prstGeom>
          <a:solidFill>
            <a:srgbClr val="92D05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27" name="Rectangle 26"/>
          <p:cNvSpPr/>
          <p:nvPr/>
        </p:nvSpPr>
        <p:spPr>
          <a:xfrm>
            <a:off x="372950" y="1017997"/>
            <a:ext cx="2591888" cy="1607107"/>
          </a:xfrm>
          <a:prstGeom prst="rect">
            <a:avLst/>
          </a:prstGeom>
        </p:spPr>
        <p:txBody>
          <a:bodyPr wrap="square">
            <a:spAutoFit/>
          </a:bodyPr>
          <a:lstStyle/>
          <a:p>
            <a:pPr marL="214293" indent="-214293" defTabSz="685606" eaLnBrk="1" fontAlgn="auto" hangingPunct="1">
              <a:spcBef>
                <a:spcPts val="0"/>
              </a:spcBef>
              <a:spcAft>
                <a:spcPts val="0"/>
              </a:spcAft>
              <a:buFont typeface="Arial" panose="020B0604020202020204" pitchFamily="34" charset="0"/>
              <a:buChar char="•"/>
              <a:defRPr/>
            </a:pPr>
            <a:r>
              <a:rPr lang="en-US" sz="1199" dirty="0">
                <a:solidFill>
                  <a:srgbClr val="505050"/>
                </a:solidFill>
                <a:latin typeface="Segoe UI"/>
                <a:ea typeface="+mn-ea"/>
                <a:cs typeface="+mn-cs"/>
              </a:rPr>
              <a:t>A traditional application has most of its functionality within a few processes that are componentized with layers and libraries. </a:t>
            </a:r>
            <a:endParaRPr lang="en-US" sz="1199" dirty="0">
              <a:solidFill>
                <a:srgbClr val="505050"/>
              </a:solidFill>
              <a:latin typeface="Segoe UI Light"/>
              <a:ea typeface="+mn-ea"/>
              <a:cs typeface="+mn-cs"/>
            </a:endParaRPr>
          </a:p>
          <a:p>
            <a:pPr marL="214293" indent="-214293" defTabSz="685606" eaLnBrk="1" fontAlgn="auto" hangingPunct="1">
              <a:spcBef>
                <a:spcPts val="294"/>
              </a:spcBef>
              <a:spcAft>
                <a:spcPts val="0"/>
              </a:spcAft>
              <a:buFont typeface="Arial" panose="020B0604020202020204" pitchFamily="34" charset="0"/>
              <a:buChar char="•"/>
              <a:defRPr/>
            </a:pPr>
            <a:r>
              <a:rPr lang="en-US" sz="1199" dirty="0">
                <a:solidFill>
                  <a:srgbClr val="505050"/>
                </a:solidFill>
                <a:latin typeface="Segoe UI"/>
                <a:ea typeface="+mn-ea"/>
                <a:cs typeface="+mn-cs"/>
              </a:rPr>
              <a:t>Scales by cloning the app on multiple servers/VMs</a:t>
            </a:r>
          </a:p>
          <a:p>
            <a:pPr marL="214293" indent="-214293" defTabSz="685606" eaLnBrk="1" fontAlgn="auto" hangingPunct="1">
              <a:spcBef>
                <a:spcPts val="0"/>
              </a:spcBef>
              <a:spcAft>
                <a:spcPts val="0"/>
              </a:spcAft>
              <a:buFont typeface="Arial" panose="020B0604020202020204" pitchFamily="34" charset="0"/>
              <a:buChar char="•"/>
              <a:defRPr/>
            </a:pPr>
            <a:endParaRPr lang="en-US" sz="1199" dirty="0">
              <a:solidFill>
                <a:srgbClr val="505050"/>
              </a:solidFill>
              <a:latin typeface="Segoe UI Light"/>
              <a:ea typeface="+mn-ea"/>
              <a:cs typeface="+mn-cs"/>
            </a:endParaRPr>
          </a:p>
        </p:txBody>
      </p:sp>
      <p:pic>
        <p:nvPicPr>
          <p:cNvPr id="28" name="Picture 27"/>
          <p:cNvPicPr>
            <a:picLocks noChangeAspect="1"/>
          </p:cNvPicPr>
          <p:nvPr/>
        </p:nvPicPr>
        <p:blipFill>
          <a:blip r:embed="rId3" cstate="email">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3063182" y="1311760"/>
            <a:ext cx="454398" cy="451725"/>
          </a:xfrm>
          <a:prstGeom prst="rect">
            <a:avLst/>
          </a:prstGeom>
        </p:spPr>
      </p:pic>
      <p:pic>
        <p:nvPicPr>
          <p:cNvPr id="29" name="Picture 28"/>
          <p:cNvPicPr>
            <a:picLocks noChangeAspect="1"/>
          </p:cNvPicPr>
          <p:nvPr/>
        </p:nvPicPr>
        <p:blipFill>
          <a:blip r:embed="rId3" cstate="email">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3286634" y="1353613"/>
            <a:ext cx="454398" cy="451725"/>
          </a:xfrm>
          <a:prstGeom prst="rect">
            <a:avLst/>
          </a:prstGeom>
        </p:spPr>
      </p:pic>
      <p:pic>
        <p:nvPicPr>
          <p:cNvPr id="30" name="Picture 29"/>
          <p:cNvPicPr>
            <a:picLocks noChangeAspect="1"/>
          </p:cNvPicPr>
          <p:nvPr/>
        </p:nvPicPr>
        <p:blipFill>
          <a:blip r:embed="rId3" cstate="email">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3233725" y="1529669"/>
            <a:ext cx="454398" cy="451725"/>
          </a:xfrm>
          <a:prstGeom prst="rect">
            <a:avLst/>
          </a:prstGeom>
        </p:spPr>
      </p:pic>
      <p:sp>
        <p:nvSpPr>
          <p:cNvPr id="36" name="Rectangle 35"/>
          <p:cNvSpPr/>
          <p:nvPr/>
        </p:nvSpPr>
        <p:spPr>
          <a:xfrm>
            <a:off x="7383431" y="995296"/>
            <a:ext cx="595035" cy="300082"/>
          </a:xfrm>
          <a:prstGeom prst="rect">
            <a:avLst/>
          </a:prstGeom>
          <a:ln>
            <a:noFill/>
          </a:ln>
        </p:spPr>
        <p:txBody>
          <a:bodyPr wrap="none">
            <a:spAutoFit/>
          </a:bodyPr>
          <a:lstStyle/>
          <a:p>
            <a:pPr defTabSz="685606" eaLnBrk="1" fontAlgn="auto" hangingPunct="1">
              <a:spcBef>
                <a:spcPts val="0"/>
              </a:spcBef>
              <a:spcAft>
                <a:spcPts val="0"/>
              </a:spcAft>
              <a:defRPr/>
            </a:pPr>
            <a:r>
              <a:rPr lang="en-US" sz="1350" dirty="0">
                <a:solidFill>
                  <a:srgbClr val="505050"/>
                </a:solidFill>
                <a:latin typeface="Segoe UI Light"/>
                <a:ea typeface="+mn-ea"/>
                <a:cs typeface="+mn-cs"/>
              </a:rPr>
              <a:t>App 1</a:t>
            </a:r>
          </a:p>
        </p:txBody>
      </p:sp>
      <p:sp>
        <p:nvSpPr>
          <p:cNvPr id="37" name="Rectangle 36"/>
          <p:cNvSpPr/>
          <p:nvPr/>
        </p:nvSpPr>
        <p:spPr>
          <a:xfrm>
            <a:off x="8298323" y="985400"/>
            <a:ext cx="623889" cy="300082"/>
          </a:xfrm>
          <a:prstGeom prst="rect">
            <a:avLst/>
          </a:prstGeom>
        </p:spPr>
        <p:txBody>
          <a:bodyPr wrap="none">
            <a:spAutoFit/>
          </a:bodyPr>
          <a:lstStyle/>
          <a:p>
            <a:pPr defTabSz="685606" eaLnBrk="1" fontAlgn="auto" hangingPunct="1">
              <a:spcBef>
                <a:spcPts val="0"/>
              </a:spcBef>
              <a:spcAft>
                <a:spcPts val="0"/>
              </a:spcAft>
              <a:defRPr/>
            </a:pPr>
            <a:r>
              <a:rPr lang="en-US" sz="1350" dirty="0">
                <a:solidFill>
                  <a:srgbClr val="505050"/>
                </a:solidFill>
                <a:latin typeface="Segoe UI Light"/>
                <a:ea typeface="+mn-ea"/>
                <a:cs typeface="+mn-cs"/>
              </a:rPr>
              <a:t>App 2</a:t>
            </a:r>
          </a:p>
        </p:txBody>
      </p:sp>
      <p:sp>
        <p:nvSpPr>
          <p:cNvPr id="38" name="Hexagon 37"/>
          <p:cNvSpPr/>
          <p:nvPr/>
        </p:nvSpPr>
        <p:spPr bwMode="auto">
          <a:xfrm>
            <a:off x="8343088" y="1349565"/>
            <a:ext cx="204580" cy="183024"/>
          </a:xfrm>
          <a:prstGeom prst="hexagon">
            <a:avLst/>
          </a:prstGeom>
          <a:solidFill>
            <a:srgbClr val="00206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39" name="Hexagon 38"/>
          <p:cNvSpPr/>
          <p:nvPr/>
        </p:nvSpPr>
        <p:spPr bwMode="auto">
          <a:xfrm>
            <a:off x="8343088" y="1342672"/>
            <a:ext cx="204580" cy="183024"/>
          </a:xfrm>
          <a:prstGeom prst="hexagon">
            <a:avLst/>
          </a:prstGeom>
          <a:solidFill>
            <a:srgbClr val="00206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40" name="Hexagon 39"/>
          <p:cNvSpPr/>
          <p:nvPr/>
        </p:nvSpPr>
        <p:spPr bwMode="auto">
          <a:xfrm>
            <a:off x="8354327" y="1310309"/>
            <a:ext cx="204580" cy="183024"/>
          </a:xfrm>
          <a:prstGeom prst="hexagon">
            <a:avLst/>
          </a:prstGeom>
          <a:solidFill>
            <a:srgbClr val="00206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41" name="Hexagon 40"/>
          <p:cNvSpPr/>
          <p:nvPr/>
        </p:nvSpPr>
        <p:spPr bwMode="auto">
          <a:xfrm>
            <a:off x="8345305" y="1748285"/>
            <a:ext cx="204580" cy="183024"/>
          </a:xfrm>
          <a:prstGeom prst="hexagon">
            <a:avLst/>
          </a:prstGeom>
          <a:solidFill>
            <a:srgbClr val="FF8C00">
              <a:lumMod val="75000"/>
            </a:srgbClr>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42" name="Hexagon 41"/>
          <p:cNvSpPr/>
          <p:nvPr/>
        </p:nvSpPr>
        <p:spPr bwMode="auto">
          <a:xfrm>
            <a:off x="8682523" y="1539845"/>
            <a:ext cx="204580" cy="183024"/>
          </a:xfrm>
          <a:prstGeom prst="hexagon">
            <a:avLst/>
          </a:prstGeom>
          <a:solidFill>
            <a:srgbClr val="7030A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43" name="Hexagon 42"/>
          <p:cNvSpPr/>
          <p:nvPr/>
        </p:nvSpPr>
        <p:spPr bwMode="auto">
          <a:xfrm>
            <a:off x="8654299" y="1537621"/>
            <a:ext cx="204580" cy="183024"/>
          </a:xfrm>
          <a:prstGeom prst="hexagon">
            <a:avLst/>
          </a:prstGeom>
          <a:solidFill>
            <a:srgbClr val="7030A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44" name="Hexagon 43"/>
          <p:cNvSpPr/>
          <p:nvPr/>
        </p:nvSpPr>
        <p:spPr bwMode="auto">
          <a:xfrm>
            <a:off x="8375739" y="1745603"/>
            <a:ext cx="204580" cy="183024"/>
          </a:xfrm>
          <a:prstGeom prst="hexagon">
            <a:avLst/>
          </a:prstGeom>
          <a:solidFill>
            <a:srgbClr val="FF8C00">
              <a:lumMod val="75000"/>
            </a:srgbClr>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cxnSp>
        <p:nvCxnSpPr>
          <p:cNvPr id="45" name="Straight Connector 44"/>
          <p:cNvCxnSpPr/>
          <p:nvPr/>
        </p:nvCxnSpPr>
        <p:spPr>
          <a:xfrm flipH="1">
            <a:off x="4489553" y="509071"/>
            <a:ext cx="2712" cy="4572808"/>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3037781" y="994506"/>
            <a:ext cx="767453" cy="1022290"/>
            <a:chOff x="4002004" y="946510"/>
            <a:chExt cx="1023560" cy="1363439"/>
          </a:xfrm>
        </p:grpSpPr>
        <p:sp>
          <p:nvSpPr>
            <p:cNvPr id="47" name="Rounded Rectangle 46"/>
            <p:cNvSpPr/>
            <p:nvPr/>
          </p:nvSpPr>
          <p:spPr bwMode="auto">
            <a:xfrm>
              <a:off x="4002004" y="1290510"/>
              <a:ext cx="1023560" cy="1019439"/>
            </a:xfrm>
            <a:prstGeom prst="roundRect">
              <a:avLst/>
            </a:prstGeom>
            <a:solidFill>
              <a:srgbClr val="DCDCDC"/>
            </a:solidFill>
            <a:ln w="1079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a:solidFill>
                  <a:srgbClr val="505050"/>
                </a:solidFill>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a:solidFill>
                  <a:srgbClr val="505050"/>
                </a:solidFill>
                <a:latin typeface="Segoe UI Ligh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a:solidFill>
                  <a:srgbClr val="505050"/>
                </a:solidFill>
                <a:latin typeface="Segoe UI Light"/>
                <a:ea typeface="Segoe UI" pitchFamily="34" charset="0"/>
                <a:cs typeface="Segoe UI" pitchFamily="34" charset="0"/>
              </a:endParaRPr>
            </a:p>
          </p:txBody>
        </p:sp>
        <p:sp>
          <p:nvSpPr>
            <p:cNvPr id="51" name="Rectangle 50"/>
            <p:cNvSpPr/>
            <p:nvPr/>
          </p:nvSpPr>
          <p:spPr>
            <a:xfrm>
              <a:off x="4160986" y="946510"/>
              <a:ext cx="793604" cy="400223"/>
            </a:xfrm>
            <a:prstGeom prst="rect">
              <a:avLst/>
            </a:prstGeom>
          </p:spPr>
          <p:txBody>
            <a:bodyPr wrap="none">
              <a:spAutoFit/>
            </a:bodyPr>
            <a:lstStyle/>
            <a:p>
              <a:pPr defTabSz="685606" eaLnBrk="1" fontAlgn="auto" hangingPunct="1">
                <a:spcBef>
                  <a:spcPts val="0"/>
                </a:spcBef>
                <a:spcAft>
                  <a:spcPts val="0"/>
                </a:spcAft>
                <a:defRPr/>
              </a:pPr>
              <a:r>
                <a:rPr lang="en-US" sz="1350" dirty="0">
                  <a:solidFill>
                    <a:srgbClr val="505050"/>
                  </a:solidFill>
                  <a:latin typeface="Segoe UI Light"/>
                  <a:ea typeface="+mn-ea"/>
                  <a:cs typeface="+mn-cs"/>
                </a:rPr>
                <a:t>App 1</a:t>
              </a:r>
            </a:p>
          </p:txBody>
        </p:sp>
      </p:grpSp>
      <p:sp>
        <p:nvSpPr>
          <p:cNvPr id="52" name="Hexagon 51"/>
          <p:cNvSpPr/>
          <p:nvPr/>
        </p:nvSpPr>
        <p:spPr bwMode="auto">
          <a:xfrm>
            <a:off x="7439538" y="1766574"/>
            <a:ext cx="204580" cy="183024"/>
          </a:xfrm>
          <a:prstGeom prst="hexagon">
            <a:avLst/>
          </a:prstGeom>
          <a:solidFill>
            <a:srgbClr val="FFC00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53" name="Hexagon 52"/>
          <p:cNvSpPr/>
          <p:nvPr/>
        </p:nvSpPr>
        <p:spPr bwMode="auto">
          <a:xfrm>
            <a:off x="7427060" y="1757712"/>
            <a:ext cx="204580" cy="183024"/>
          </a:xfrm>
          <a:prstGeom prst="hexagon">
            <a:avLst/>
          </a:prstGeom>
          <a:solidFill>
            <a:srgbClr val="FFC00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54" name="Hexagon 53"/>
          <p:cNvSpPr/>
          <p:nvPr/>
        </p:nvSpPr>
        <p:spPr bwMode="auto">
          <a:xfrm>
            <a:off x="8338808" y="1337045"/>
            <a:ext cx="204580" cy="183024"/>
          </a:xfrm>
          <a:prstGeom prst="hexagon">
            <a:avLst/>
          </a:prstGeom>
          <a:solidFill>
            <a:srgbClr val="00206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55" name="Hexagon 54"/>
          <p:cNvSpPr/>
          <p:nvPr/>
        </p:nvSpPr>
        <p:spPr bwMode="auto">
          <a:xfrm>
            <a:off x="8343123" y="1346670"/>
            <a:ext cx="204580" cy="183024"/>
          </a:xfrm>
          <a:prstGeom prst="hexagon">
            <a:avLst/>
          </a:prstGeom>
          <a:solidFill>
            <a:srgbClr val="00206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56" name="Hexagon 55"/>
          <p:cNvSpPr/>
          <p:nvPr/>
        </p:nvSpPr>
        <p:spPr bwMode="auto">
          <a:xfrm>
            <a:off x="8347699" y="1322759"/>
            <a:ext cx="204580" cy="183024"/>
          </a:xfrm>
          <a:prstGeom prst="hexagon">
            <a:avLst/>
          </a:prstGeom>
          <a:solidFill>
            <a:srgbClr val="00206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57" name="Hexagon 56"/>
          <p:cNvSpPr/>
          <p:nvPr/>
        </p:nvSpPr>
        <p:spPr bwMode="auto">
          <a:xfrm>
            <a:off x="7759073" y="1570977"/>
            <a:ext cx="204580" cy="183024"/>
          </a:xfrm>
          <a:prstGeom prst="hexagon">
            <a:avLst/>
          </a:prstGeom>
          <a:solidFill>
            <a:srgbClr val="92D05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58" name="Hexagon 57"/>
          <p:cNvSpPr/>
          <p:nvPr/>
        </p:nvSpPr>
        <p:spPr bwMode="auto">
          <a:xfrm>
            <a:off x="7785040" y="1568890"/>
            <a:ext cx="204580" cy="183024"/>
          </a:xfrm>
          <a:prstGeom prst="hexagon">
            <a:avLst/>
          </a:prstGeom>
          <a:solidFill>
            <a:srgbClr val="92D05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grpSp>
        <p:nvGrpSpPr>
          <p:cNvPr id="2" name="Group 1"/>
          <p:cNvGrpSpPr/>
          <p:nvPr/>
        </p:nvGrpSpPr>
        <p:grpSpPr>
          <a:xfrm>
            <a:off x="7276736" y="1252434"/>
            <a:ext cx="767453" cy="764362"/>
            <a:chOff x="9877783" y="1319770"/>
            <a:chExt cx="1043789" cy="1039586"/>
          </a:xfrm>
        </p:grpSpPr>
        <p:sp>
          <p:nvSpPr>
            <p:cNvPr id="32" name="Hexagon 31"/>
            <p:cNvSpPr/>
            <p:nvPr/>
          </p:nvSpPr>
          <p:spPr bwMode="auto">
            <a:xfrm>
              <a:off x="10083809" y="1398717"/>
              <a:ext cx="373863" cy="315996"/>
            </a:xfrm>
            <a:prstGeom prst="hexagon">
              <a:avLst/>
            </a:prstGeom>
            <a:solidFill>
              <a:srgbClr val="FF000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35" name="Rounded Rectangle 34"/>
            <p:cNvSpPr/>
            <p:nvPr/>
          </p:nvSpPr>
          <p:spPr bwMode="auto">
            <a:xfrm>
              <a:off x="9877783" y="1319770"/>
              <a:ext cx="1043789" cy="1039586"/>
            </a:xfrm>
            <a:prstGeom prst="roundRect">
              <a:avLst/>
            </a:prstGeom>
            <a:noFill/>
            <a:ln w="10795" cap="flat" cmpd="sng" algn="ctr">
              <a:solidFill>
                <a:schemeClr val="tx1"/>
              </a:solidFill>
              <a:prstDash val="lgDash"/>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33" name="Hexagon 32"/>
            <p:cNvSpPr/>
            <p:nvPr/>
          </p:nvSpPr>
          <p:spPr bwMode="auto">
            <a:xfrm>
              <a:off x="10083809" y="1974130"/>
              <a:ext cx="373863" cy="315996"/>
            </a:xfrm>
            <a:prstGeom prst="hexagon">
              <a:avLst/>
            </a:prstGeom>
            <a:solidFill>
              <a:srgbClr val="FFC00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34" name="Hexagon 33"/>
            <p:cNvSpPr/>
            <p:nvPr/>
          </p:nvSpPr>
          <p:spPr bwMode="auto">
            <a:xfrm>
              <a:off x="10509476" y="1693329"/>
              <a:ext cx="373863" cy="315996"/>
            </a:xfrm>
            <a:prstGeom prst="hexagon">
              <a:avLst/>
            </a:prstGeom>
            <a:solidFill>
              <a:srgbClr val="92D05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grpSp>
      <p:grpSp>
        <p:nvGrpSpPr>
          <p:cNvPr id="3" name="Group 2"/>
          <p:cNvGrpSpPr/>
          <p:nvPr/>
        </p:nvGrpSpPr>
        <p:grpSpPr>
          <a:xfrm>
            <a:off x="8196592" y="1256485"/>
            <a:ext cx="767453" cy="764362"/>
            <a:chOff x="11137270" y="1319771"/>
            <a:chExt cx="1043789" cy="1039586"/>
          </a:xfrm>
        </p:grpSpPr>
        <p:sp>
          <p:nvSpPr>
            <p:cNvPr id="26" name="Rounded Rectangle 25"/>
            <p:cNvSpPr/>
            <p:nvPr/>
          </p:nvSpPr>
          <p:spPr bwMode="auto">
            <a:xfrm>
              <a:off x="11137270" y="1319771"/>
              <a:ext cx="1043789" cy="1039586"/>
            </a:xfrm>
            <a:prstGeom prst="roundRect">
              <a:avLst/>
            </a:prstGeom>
            <a:noFill/>
            <a:ln w="10795" cap="flat" cmpd="sng" algn="ctr">
              <a:solidFill>
                <a:schemeClr val="tx1"/>
              </a:solidFill>
              <a:prstDash val="lgDash"/>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23" name="Hexagon 22"/>
            <p:cNvSpPr/>
            <p:nvPr/>
          </p:nvSpPr>
          <p:spPr bwMode="auto">
            <a:xfrm>
              <a:off x="11306023" y="1390866"/>
              <a:ext cx="373863" cy="315996"/>
            </a:xfrm>
            <a:prstGeom prst="hexagon">
              <a:avLst/>
            </a:prstGeom>
            <a:solidFill>
              <a:srgbClr val="00206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25" name="Hexagon 24"/>
            <p:cNvSpPr/>
            <p:nvPr/>
          </p:nvSpPr>
          <p:spPr bwMode="auto">
            <a:xfrm>
              <a:off x="11731690" y="1685479"/>
              <a:ext cx="373863" cy="315996"/>
            </a:xfrm>
            <a:prstGeom prst="hexagon">
              <a:avLst/>
            </a:prstGeom>
            <a:solidFill>
              <a:srgbClr val="7030A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sp>
          <p:nvSpPr>
            <p:cNvPr id="24" name="Hexagon 23"/>
            <p:cNvSpPr/>
            <p:nvPr/>
          </p:nvSpPr>
          <p:spPr bwMode="auto">
            <a:xfrm>
              <a:off x="11306023" y="1966280"/>
              <a:ext cx="373863" cy="315996"/>
            </a:xfrm>
            <a:prstGeom prst="hexagon">
              <a:avLst/>
            </a:prstGeom>
            <a:solidFill>
              <a:srgbClr val="FF8C00">
                <a:lumMod val="75000"/>
              </a:srgbClr>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505050"/>
                </a:solidFill>
                <a:latin typeface="Segoe UI Light"/>
                <a:ea typeface="Segoe UI" pitchFamily="34" charset="0"/>
                <a:cs typeface="Segoe UI" pitchFamily="34" charset="0"/>
              </a:endParaRPr>
            </a:p>
          </p:txBody>
        </p:sp>
      </p:grpSp>
      <p:grpSp>
        <p:nvGrpSpPr>
          <p:cNvPr id="66" name="Group 65"/>
          <p:cNvGrpSpPr/>
          <p:nvPr/>
        </p:nvGrpSpPr>
        <p:grpSpPr>
          <a:xfrm>
            <a:off x="6327138" y="3469982"/>
            <a:ext cx="946212" cy="678015"/>
            <a:chOff x="8625119" y="4346288"/>
            <a:chExt cx="1286914" cy="922148"/>
          </a:xfrm>
        </p:grpSpPr>
        <p:sp>
          <p:nvSpPr>
            <p:cNvPr id="68" name="Rounded Rectangular Callout 67"/>
            <p:cNvSpPr/>
            <p:nvPr/>
          </p:nvSpPr>
          <p:spPr bwMode="auto">
            <a:xfrm>
              <a:off x="8625119" y="4346288"/>
              <a:ext cx="1252776" cy="827373"/>
            </a:xfrm>
            <a:prstGeom prst="wedgeRoundRectCallout">
              <a:avLst>
                <a:gd name="adj1" fmla="val -36739"/>
                <a:gd name="adj2" fmla="val 73751"/>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1" hangingPunct="1">
                <a:lnSpc>
                  <a:spcPct val="90000"/>
                </a:lnSpc>
                <a:defRPr/>
              </a:pPr>
              <a:endParaRPr lang="en-US" sz="882"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p:cNvSpPr/>
            <p:nvPr/>
          </p:nvSpPr>
          <p:spPr>
            <a:xfrm>
              <a:off x="8625119" y="4478333"/>
              <a:ext cx="1286914" cy="790103"/>
            </a:xfrm>
            <a:prstGeom prst="rect">
              <a:avLst/>
            </a:prstGeom>
          </p:spPr>
          <p:txBody>
            <a:bodyPr wrap="square">
              <a:spAutoFit/>
            </a:bodyPr>
            <a:lstStyle/>
            <a:p>
              <a:pPr algn="ctr" defTabSz="685647" eaLnBrk="1" hangingPunct="1">
                <a:lnSpc>
                  <a:spcPct val="90000"/>
                </a:lnSpc>
                <a:defRPr/>
              </a:pPr>
              <a:r>
                <a:rPr lang="en-US" sz="882" b="1" dirty="0">
                  <a:gradFill>
                    <a:gsLst>
                      <a:gs pos="0">
                        <a:srgbClr val="FFFFFF"/>
                      </a:gs>
                      <a:gs pos="100000">
                        <a:srgbClr val="FFFFFF"/>
                      </a:gs>
                    </a:gsLst>
                    <a:lin ang="5400000" scaled="0"/>
                  </a:gradFill>
                  <a:latin typeface="Segoe UI"/>
                  <a:ea typeface="Segoe UI" pitchFamily="34" charset="0"/>
                  <a:cs typeface="Segoe UI" pitchFamily="34" charset="0"/>
                </a:rPr>
                <a:t>Fine-grained density of services</a:t>
              </a:r>
            </a:p>
            <a:p>
              <a:pPr algn="ctr" defTabSz="685647" eaLnBrk="1" hangingPunct="1">
                <a:lnSpc>
                  <a:spcPct val="90000"/>
                </a:lnSpc>
                <a:defRPr/>
              </a:pPr>
              <a:endParaRPr lang="en-US" sz="882"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2" name="Group 71"/>
          <p:cNvGrpSpPr/>
          <p:nvPr/>
        </p:nvGrpSpPr>
        <p:grpSpPr>
          <a:xfrm>
            <a:off x="3126955" y="2910506"/>
            <a:ext cx="985727" cy="947109"/>
            <a:chOff x="4217417" y="4008951"/>
            <a:chExt cx="1340657" cy="1028563"/>
          </a:xfrm>
        </p:grpSpPr>
        <p:sp>
          <p:nvSpPr>
            <p:cNvPr id="73" name="Rounded Rectangular Callout 72"/>
            <p:cNvSpPr/>
            <p:nvPr/>
          </p:nvSpPr>
          <p:spPr bwMode="auto">
            <a:xfrm>
              <a:off x="4217417" y="4008951"/>
              <a:ext cx="1310464" cy="754999"/>
            </a:xfrm>
            <a:prstGeom prst="wedgeRoundRectCallout">
              <a:avLst>
                <a:gd name="adj1" fmla="val -67622"/>
                <a:gd name="adj2" fmla="val 75223"/>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1" hangingPunct="1">
                <a:lnSpc>
                  <a:spcPct val="90000"/>
                </a:lnSpc>
                <a:defRPr/>
              </a:pPr>
              <a:endParaRPr lang="en-US" sz="882"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Rectangle 73"/>
            <p:cNvSpPr/>
            <p:nvPr/>
          </p:nvSpPr>
          <p:spPr>
            <a:xfrm>
              <a:off x="4226478" y="4081279"/>
              <a:ext cx="1331596" cy="956235"/>
            </a:xfrm>
            <a:prstGeom prst="rect">
              <a:avLst/>
            </a:prstGeom>
          </p:spPr>
          <p:txBody>
            <a:bodyPr wrap="square">
              <a:spAutoFit/>
            </a:bodyPr>
            <a:lstStyle/>
            <a:p>
              <a:pPr algn="ctr" defTabSz="685647" eaLnBrk="1" hangingPunct="1">
                <a:lnSpc>
                  <a:spcPct val="90000"/>
                </a:lnSpc>
                <a:defRPr/>
              </a:pPr>
              <a:r>
                <a:rPr lang="en-US" sz="882" b="1" dirty="0">
                  <a:gradFill>
                    <a:gsLst>
                      <a:gs pos="0">
                        <a:srgbClr val="FFFFFF"/>
                      </a:gs>
                      <a:gs pos="100000">
                        <a:srgbClr val="FFFFFF"/>
                      </a:gs>
                    </a:gsLst>
                    <a:lin ang="5400000" scaled="0"/>
                  </a:gradFill>
                  <a:latin typeface="Segoe UI"/>
                  <a:ea typeface="Segoe UI" pitchFamily="34" charset="0"/>
                  <a:cs typeface="Segoe UI" pitchFamily="34" charset="0"/>
                </a:rPr>
                <a:t>Coarse-grained density of apps/services</a:t>
              </a:r>
            </a:p>
            <a:p>
              <a:pPr algn="ctr" defTabSz="685647" eaLnBrk="1" hangingPunct="1">
                <a:lnSpc>
                  <a:spcPct val="90000"/>
                </a:lnSpc>
                <a:defRPr/>
              </a:pPr>
              <a:endParaRPr lang="en-US" sz="882"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5" name="Group 74"/>
          <p:cNvGrpSpPr/>
          <p:nvPr/>
        </p:nvGrpSpPr>
        <p:grpSpPr>
          <a:xfrm>
            <a:off x="3115993" y="4428751"/>
            <a:ext cx="979065" cy="614219"/>
            <a:chOff x="4237967" y="5402884"/>
            <a:chExt cx="1331596" cy="835380"/>
          </a:xfrm>
        </p:grpSpPr>
        <p:sp>
          <p:nvSpPr>
            <p:cNvPr id="76" name="Rounded Rectangular Callout 75"/>
            <p:cNvSpPr/>
            <p:nvPr/>
          </p:nvSpPr>
          <p:spPr bwMode="auto">
            <a:xfrm>
              <a:off x="4248533" y="5402884"/>
              <a:ext cx="1310464" cy="754999"/>
            </a:xfrm>
            <a:prstGeom prst="wedgeRoundRectCallout">
              <a:avLst>
                <a:gd name="adj1" fmla="val -147474"/>
                <a:gd name="adj2" fmla="val -73982"/>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1" hangingPunct="1">
                <a:lnSpc>
                  <a:spcPct val="90000"/>
                </a:lnSpc>
                <a:defRPr/>
              </a:pPr>
              <a:endParaRPr lang="en-US" sz="882"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Rectangle 76"/>
            <p:cNvSpPr/>
            <p:nvPr/>
          </p:nvSpPr>
          <p:spPr>
            <a:xfrm>
              <a:off x="4237967" y="5448162"/>
              <a:ext cx="1331596" cy="790102"/>
            </a:xfrm>
            <a:prstGeom prst="rect">
              <a:avLst/>
            </a:prstGeom>
          </p:spPr>
          <p:txBody>
            <a:bodyPr wrap="square">
              <a:spAutoFit/>
            </a:bodyPr>
            <a:lstStyle/>
            <a:p>
              <a:pPr algn="ctr" defTabSz="685647" eaLnBrk="1" hangingPunct="1">
                <a:lnSpc>
                  <a:spcPct val="90000"/>
                </a:lnSpc>
                <a:defRPr/>
              </a:pPr>
              <a:r>
                <a:rPr lang="en-US" sz="882" b="1" dirty="0">
                  <a:gradFill>
                    <a:gsLst>
                      <a:gs pos="0">
                        <a:srgbClr val="FFFFFF"/>
                      </a:gs>
                      <a:gs pos="100000">
                        <a:srgbClr val="FFFFFF"/>
                      </a:gs>
                    </a:gsLst>
                    <a:lin ang="5400000" scaled="0"/>
                  </a:gradFill>
                  <a:latin typeface="Segoe UI"/>
                  <a:ea typeface="Segoe UI" pitchFamily="34" charset="0"/>
                  <a:cs typeface="Segoe UI" pitchFamily="34" charset="0"/>
                </a:rPr>
                <a:t>Need to deploy the full application</a:t>
              </a:r>
            </a:p>
            <a:p>
              <a:pPr algn="ctr" defTabSz="685647" eaLnBrk="1" hangingPunct="1">
                <a:lnSpc>
                  <a:spcPct val="90000"/>
                </a:lnSpc>
                <a:defRPr/>
              </a:pPr>
              <a:endParaRPr lang="en-US" sz="882"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8" name="Group 77"/>
          <p:cNvGrpSpPr/>
          <p:nvPr/>
        </p:nvGrpSpPr>
        <p:grpSpPr>
          <a:xfrm>
            <a:off x="7810054" y="2530432"/>
            <a:ext cx="979065" cy="614219"/>
            <a:chOff x="10622216" y="3052425"/>
            <a:chExt cx="1331596" cy="835380"/>
          </a:xfrm>
        </p:grpSpPr>
        <p:sp>
          <p:nvSpPr>
            <p:cNvPr id="79" name="Rounded Rectangular Callout 78"/>
            <p:cNvSpPr/>
            <p:nvPr/>
          </p:nvSpPr>
          <p:spPr bwMode="auto">
            <a:xfrm>
              <a:off x="10632782" y="3052425"/>
              <a:ext cx="1310464" cy="754999"/>
            </a:xfrm>
            <a:prstGeom prst="wedgeRoundRectCallout">
              <a:avLst>
                <a:gd name="adj1" fmla="val -30182"/>
                <a:gd name="adj2" fmla="val 100408"/>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1" hangingPunct="1">
                <a:lnSpc>
                  <a:spcPct val="90000"/>
                </a:lnSpc>
                <a:defRPr/>
              </a:pPr>
              <a:endParaRPr lang="en-US" sz="882"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a:xfrm>
              <a:off x="10622216" y="3097703"/>
              <a:ext cx="1331596" cy="790102"/>
            </a:xfrm>
            <a:prstGeom prst="rect">
              <a:avLst/>
            </a:prstGeom>
          </p:spPr>
          <p:txBody>
            <a:bodyPr wrap="square">
              <a:spAutoFit/>
            </a:bodyPr>
            <a:lstStyle/>
            <a:p>
              <a:pPr algn="ctr" defTabSz="685647" eaLnBrk="1" hangingPunct="1">
                <a:lnSpc>
                  <a:spcPct val="90000"/>
                </a:lnSpc>
                <a:defRPr/>
              </a:pPr>
              <a:r>
                <a:rPr lang="en-US" sz="882" b="1" dirty="0">
                  <a:gradFill>
                    <a:gsLst>
                      <a:gs pos="0">
                        <a:srgbClr val="FFFFFF"/>
                      </a:gs>
                      <a:gs pos="100000">
                        <a:srgbClr val="FFFFFF"/>
                      </a:gs>
                    </a:gsLst>
                    <a:lin ang="5400000" scaled="0"/>
                  </a:gradFill>
                  <a:latin typeface="Segoe UI"/>
                  <a:ea typeface="Segoe UI" pitchFamily="34" charset="0"/>
                  <a:cs typeface="Segoe UI" pitchFamily="34" charset="0"/>
                </a:rPr>
                <a:t>Independent deployment of microservice</a:t>
              </a:r>
            </a:p>
            <a:p>
              <a:pPr algn="ctr" defTabSz="685647" eaLnBrk="1" hangingPunct="1">
                <a:lnSpc>
                  <a:spcPct val="90000"/>
                </a:lnSpc>
                <a:defRPr/>
              </a:pPr>
              <a:endParaRPr lang="en-US" sz="882"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1" name="Group 90"/>
          <p:cNvGrpSpPr/>
          <p:nvPr/>
        </p:nvGrpSpPr>
        <p:grpSpPr>
          <a:xfrm>
            <a:off x="1013532" y="3077294"/>
            <a:ext cx="316459" cy="316459"/>
            <a:chOff x="4209130" y="3789317"/>
            <a:chExt cx="430406" cy="430406"/>
          </a:xfrm>
        </p:grpSpPr>
        <p:sp>
          <p:nvSpPr>
            <p:cNvPr id="92" name="Rectangle 91"/>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pic>
          <p:nvPicPr>
            <p:cNvPr id="93" name="Picture 9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09130" y="3789317"/>
              <a:ext cx="430406" cy="430406"/>
            </a:xfrm>
            <a:prstGeom prst="rect">
              <a:avLst/>
            </a:prstGeom>
          </p:spPr>
        </p:pic>
      </p:grpSp>
      <p:grpSp>
        <p:nvGrpSpPr>
          <p:cNvPr id="94" name="Group 93"/>
          <p:cNvGrpSpPr/>
          <p:nvPr/>
        </p:nvGrpSpPr>
        <p:grpSpPr>
          <a:xfrm>
            <a:off x="1021453" y="3724276"/>
            <a:ext cx="316459" cy="316459"/>
            <a:chOff x="4209130" y="3789317"/>
            <a:chExt cx="430406" cy="430406"/>
          </a:xfrm>
        </p:grpSpPr>
        <p:sp>
          <p:nvSpPr>
            <p:cNvPr id="95" name="Rectangle 94"/>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pic>
          <p:nvPicPr>
            <p:cNvPr id="96" name="Picture 9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09130" y="3789317"/>
              <a:ext cx="430406" cy="430406"/>
            </a:xfrm>
            <a:prstGeom prst="rect">
              <a:avLst/>
            </a:prstGeom>
          </p:spPr>
        </p:pic>
      </p:grpSp>
      <p:grpSp>
        <p:nvGrpSpPr>
          <p:cNvPr id="97" name="Group 96"/>
          <p:cNvGrpSpPr/>
          <p:nvPr/>
        </p:nvGrpSpPr>
        <p:grpSpPr>
          <a:xfrm>
            <a:off x="1021453" y="4335710"/>
            <a:ext cx="316459" cy="316459"/>
            <a:chOff x="4209130" y="3789317"/>
            <a:chExt cx="430406" cy="430406"/>
          </a:xfrm>
        </p:grpSpPr>
        <p:sp>
          <p:nvSpPr>
            <p:cNvPr id="98" name="Rectangle 97"/>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pic>
          <p:nvPicPr>
            <p:cNvPr id="99" name="Picture 9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09130" y="3789317"/>
              <a:ext cx="430406" cy="430406"/>
            </a:xfrm>
            <a:prstGeom prst="rect">
              <a:avLst/>
            </a:prstGeom>
          </p:spPr>
        </p:pic>
      </p:grpSp>
      <p:grpSp>
        <p:nvGrpSpPr>
          <p:cNvPr id="100" name="Group 99"/>
          <p:cNvGrpSpPr/>
          <p:nvPr/>
        </p:nvGrpSpPr>
        <p:grpSpPr>
          <a:xfrm>
            <a:off x="4919119" y="3133253"/>
            <a:ext cx="316459" cy="316459"/>
            <a:chOff x="4209130" y="3789317"/>
            <a:chExt cx="430406" cy="430406"/>
          </a:xfrm>
        </p:grpSpPr>
        <p:sp>
          <p:nvSpPr>
            <p:cNvPr id="101" name="Rectangle 100"/>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pic>
          <p:nvPicPr>
            <p:cNvPr id="102" name="Picture 10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09130" y="3789317"/>
              <a:ext cx="430406" cy="430406"/>
            </a:xfrm>
            <a:prstGeom prst="rect">
              <a:avLst/>
            </a:prstGeom>
          </p:spPr>
        </p:pic>
      </p:grpSp>
      <p:grpSp>
        <p:nvGrpSpPr>
          <p:cNvPr id="103" name="Group 102"/>
          <p:cNvGrpSpPr/>
          <p:nvPr/>
        </p:nvGrpSpPr>
        <p:grpSpPr>
          <a:xfrm>
            <a:off x="4916138" y="4050208"/>
            <a:ext cx="316459" cy="316459"/>
            <a:chOff x="4209130" y="3789317"/>
            <a:chExt cx="430406" cy="430406"/>
          </a:xfrm>
        </p:grpSpPr>
        <p:sp>
          <p:nvSpPr>
            <p:cNvPr id="104" name="Rectangle 103"/>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b="1" dirty="0">
                <a:gradFill>
                  <a:gsLst>
                    <a:gs pos="5439">
                      <a:srgbClr val="F8F8F8"/>
                    </a:gs>
                    <a:gs pos="10000">
                      <a:srgbClr val="F8F8F8"/>
                    </a:gs>
                  </a:gsLst>
                  <a:lin ang="5400000" scaled="0"/>
                </a:gradFill>
                <a:latin typeface="Segoe UI"/>
              </a:endParaRPr>
            </a:p>
          </p:txBody>
        </p:sp>
        <p:pic>
          <p:nvPicPr>
            <p:cNvPr id="105" name="Picture 10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09130" y="3789317"/>
              <a:ext cx="430406" cy="430406"/>
            </a:xfrm>
            <a:prstGeom prst="rect">
              <a:avLst/>
            </a:prstGeom>
          </p:spPr>
        </p:pic>
      </p:grpSp>
      <p:grpSp>
        <p:nvGrpSpPr>
          <p:cNvPr id="106" name="Group 105"/>
          <p:cNvGrpSpPr/>
          <p:nvPr/>
        </p:nvGrpSpPr>
        <p:grpSpPr>
          <a:xfrm>
            <a:off x="6749887" y="2531974"/>
            <a:ext cx="316459" cy="316459"/>
            <a:chOff x="4209130" y="3789317"/>
            <a:chExt cx="430406" cy="430406"/>
          </a:xfrm>
        </p:grpSpPr>
        <p:sp>
          <p:nvSpPr>
            <p:cNvPr id="107" name="Rectangle 106"/>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pic>
          <p:nvPicPr>
            <p:cNvPr id="108" name="Picture 10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09130" y="3789317"/>
              <a:ext cx="430406" cy="430406"/>
            </a:xfrm>
            <a:prstGeom prst="rect">
              <a:avLst/>
            </a:prstGeom>
          </p:spPr>
        </p:pic>
      </p:grpSp>
      <p:grpSp>
        <p:nvGrpSpPr>
          <p:cNvPr id="109" name="Group 108"/>
          <p:cNvGrpSpPr/>
          <p:nvPr/>
        </p:nvGrpSpPr>
        <p:grpSpPr>
          <a:xfrm>
            <a:off x="6773027" y="4558112"/>
            <a:ext cx="316459" cy="316459"/>
            <a:chOff x="4209130" y="3789317"/>
            <a:chExt cx="430406" cy="430406"/>
          </a:xfrm>
        </p:grpSpPr>
        <p:sp>
          <p:nvSpPr>
            <p:cNvPr id="110" name="Rectangle 109"/>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pic>
          <p:nvPicPr>
            <p:cNvPr id="111" name="Picture 1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09130" y="3789317"/>
              <a:ext cx="430406" cy="430406"/>
            </a:xfrm>
            <a:prstGeom prst="rect">
              <a:avLst/>
            </a:prstGeom>
          </p:spPr>
        </p:pic>
      </p:grpSp>
      <p:grpSp>
        <p:nvGrpSpPr>
          <p:cNvPr id="112" name="Group 111"/>
          <p:cNvGrpSpPr/>
          <p:nvPr/>
        </p:nvGrpSpPr>
        <p:grpSpPr>
          <a:xfrm>
            <a:off x="8593300" y="4027707"/>
            <a:ext cx="465640" cy="363541"/>
            <a:chOff x="4209130" y="3789317"/>
            <a:chExt cx="430406" cy="430406"/>
          </a:xfrm>
        </p:grpSpPr>
        <p:sp>
          <p:nvSpPr>
            <p:cNvPr id="113" name="Rectangle 112"/>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pic>
          <p:nvPicPr>
            <p:cNvPr id="114" name="Picture 1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09130" y="3789317"/>
              <a:ext cx="430406" cy="430406"/>
            </a:xfrm>
            <a:prstGeom prst="rect">
              <a:avLst/>
            </a:prstGeom>
          </p:spPr>
        </p:pic>
      </p:grpSp>
      <p:grpSp>
        <p:nvGrpSpPr>
          <p:cNvPr id="115" name="Group 114"/>
          <p:cNvGrpSpPr/>
          <p:nvPr/>
        </p:nvGrpSpPr>
        <p:grpSpPr>
          <a:xfrm>
            <a:off x="8598358" y="3271482"/>
            <a:ext cx="316459" cy="316459"/>
            <a:chOff x="4209130" y="3789317"/>
            <a:chExt cx="430406" cy="430406"/>
          </a:xfrm>
        </p:grpSpPr>
        <p:sp>
          <p:nvSpPr>
            <p:cNvPr id="116" name="Rectangle 115"/>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09130" y="3789317"/>
              <a:ext cx="430406" cy="430406"/>
            </a:xfrm>
            <a:prstGeom prst="rect">
              <a:avLst/>
            </a:prstGeom>
          </p:spPr>
        </p:pic>
      </p:grpSp>
      <p:sp>
        <p:nvSpPr>
          <p:cNvPr id="119" name="Rectangle 118">
            <a:extLst>
              <a:ext uri="{FF2B5EF4-FFF2-40B4-BE49-F238E27FC236}">
                <a16:creationId xmlns:a16="http://schemas.microsoft.com/office/drawing/2014/main" id="{379E414F-2EB1-4D68-9F2C-BF981DD5F943}"/>
              </a:ext>
            </a:extLst>
          </p:cNvPr>
          <p:cNvSpPr/>
          <p:nvPr/>
        </p:nvSpPr>
        <p:spPr bwMode="auto">
          <a:xfrm>
            <a:off x="5932967" y="22085"/>
            <a:ext cx="3211034" cy="3713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bg1"/>
                </a:solidFill>
              </a:rPr>
              <a:t>Microservices Explained</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94931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587 -4.58466E-6 L -0.13875 0.29097 " pathEditMode="relative" rAng="0" ptsTypes="AA">
                                      <p:cBhvr>
                                        <p:cTn id="6" dur="2000" fill="hold"/>
                                        <p:tgtEl>
                                          <p:spTgt spid="28"/>
                                        </p:tgtEl>
                                        <p:attrNameLst>
                                          <p:attrName>ppt_x</p:attrName>
                                          <p:attrName>ppt_y</p:attrName>
                                        </p:attrNameLst>
                                      </p:cBhvr>
                                      <p:rCtr x="-7238" y="14548"/>
                                    </p:animMotion>
                                  </p:childTnLst>
                                </p:cTn>
                              </p:par>
                              <p:par>
                                <p:cTn id="7" presetID="42" presetClass="path" presetSubtype="0" accel="50000" decel="50000" fill="hold" nodeType="withEffect">
                                  <p:stCondLst>
                                    <p:cond delay="0"/>
                                  </p:stCondLst>
                                  <p:childTnLst>
                                    <p:animMotion origin="layout" path="M 0.0083 0.0009 L -0.16198 0.4049 " pathEditMode="relative" rAng="0" ptsTypes="AA">
                                      <p:cBhvr>
                                        <p:cTn id="8" dur="2000" fill="hold"/>
                                        <p:tgtEl>
                                          <p:spTgt spid="29"/>
                                        </p:tgtEl>
                                        <p:attrNameLst>
                                          <p:attrName>ppt_x</p:attrName>
                                          <p:attrName>ppt_y</p:attrName>
                                        </p:attrNameLst>
                                      </p:cBhvr>
                                      <p:rCtr x="-8514" y="20200"/>
                                    </p:animMotion>
                                  </p:childTnLst>
                                </p:cTn>
                              </p:par>
                              <p:par>
                                <p:cTn id="9" presetID="42" presetClass="path" presetSubtype="0" accel="50000" decel="50000" fill="hold" nodeType="withEffect">
                                  <p:stCondLst>
                                    <p:cond delay="0"/>
                                  </p:stCondLst>
                                  <p:childTnLst>
                                    <p:animMotion origin="layout" path="M 0.00561 2.54199E-7 L -0.15484 0.49342 " pathEditMode="relative" rAng="0" ptsTypes="AA">
                                      <p:cBhvr>
                                        <p:cTn id="10" dur="2000" fill="hold"/>
                                        <p:tgtEl>
                                          <p:spTgt spid="30"/>
                                        </p:tgtEl>
                                        <p:attrNameLst>
                                          <p:attrName>ppt_x</p:attrName>
                                          <p:attrName>ppt_y</p:attrName>
                                        </p:attrNameLst>
                                      </p:cBhvr>
                                      <p:rCtr x="-8029" y="24671"/>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3.50013E-6 3.38629E-6 L -0.00663 0.35474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3.71968E-6 1.93827E-6 L -0.02795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2.33852E-6 4.27599E-6 L 0.01711 0.53245 " pathEditMode="relative" rAng="0" ptsTypes="AA">
                                      <p:cBhvr>
                                        <p:cTn id="55" dur="2000" fill="hold"/>
                                        <p:tgtEl>
                                          <p:spTgt spid="58"/>
                                        </p:tgtEl>
                                        <p:attrNameLst>
                                          <p:attrName>ppt_x</p:attrName>
                                          <p:attrName>ppt_y</p:attrName>
                                        </p:attrNameLst>
                                      </p:cBhvr>
                                      <p:rCtr x="855" y="26623"/>
                                    </p:animMotion>
                                  </p:childTnLst>
                                </p:cTn>
                              </p:par>
                            </p:childTnLst>
                          </p:cTn>
                        </p:par>
                        <p:par>
                          <p:cTn id="56" fill="hold">
                            <p:stCondLst>
                              <p:cond delay="4000"/>
                            </p:stCondLst>
                            <p:childTnLst>
                              <p:par>
                                <p:cTn id="57" presetID="10" presetClass="entr" presetSubtype="0" fill="hold" nodeType="afterEffect">
                                  <p:stCondLst>
                                    <p:cond delay="100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childTnLst>
                          </p:cTn>
                        </p:par>
                        <p:par>
                          <p:cTn id="60" fill="hold">
                            <p:stCondLst>
                              <p:cond delay="5500"/>
                            </p:stCondLst>
                            <p:childTnLst>
                              <p:par>
                                <p:cTn id="61" presetID="10" presetClass="entr" presetSubtype="0" fill="hold" nodeType="after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Magnetic Disk 5"/>
          <p:cNvSpPr/>
          <p:nvPr/>
        </p:nvSpPr>
        <p:spPr>
          <a:xfrm>
            <a:off x="1235189" y="3941372"/>
            <a:ext cx="1594585" cy="1230111"/>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a:solidFill>
                <a:srgbClr val="000000"/>
              </a:solidFill>
              <a:latin typeface="Segoe UI"/>
              <a:ea typeface="Segoe UI" pitchFamily="34" charset="0"/>
              <a:cs typeface="Segoe UI" pitchFamily="34" charset="0"/>
            </a:endParaRPr>
          </a:p>
        </p:txBody>
      </p:sp>
      <p:grpSp>
        <p:nvGrpSpPr>
          <p:cNvPr id="7" name="Group 6"/>
          <p:cNvGrpSpPr/>
          <p:nvPr/>
        </p:nvGrpSpPr>
        <p:grpSpPr>
          <a:xfrm>
            <a:off x="1413503" y="4426243"/>
            <a:ext cx="201764" cy="247324"/>
            <a:chOff x="4818580" y="4212404"/>
            <a:chExt cx="441789" cy="544531"/>
          </a:xfrm>
        </p:grpSpPr>
        <p:sp>
          <p:nvSpPr>
            <p:cNvPr id="8" name="Rectangle 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9" name="Rectangle 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grpSp>
      <p:grpSp>
        <p:nvGrpSpPr>
          <p:cNvPr id="10" name="Group 9"/>
          <p:cNvGrpSpPr/>
          <p:nvPr/>
        </p:nvGrpSpPr>
        <p:grpSpPr>
          <a:xfrm>
            <a:off x="1745438" y="4426243"/>
            <a:ext cx="201764" cy="247324"/>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grpSp>
      <p:grpSp>
        <p:nvGrpSpPr>
          <p:cNvPr id="13" name="Group 12"/>
          <p:cNvGrpSpPr/>
          <p:nvPr/>
        </p:nvGrpSpPr>
        <p:grpSpPr>
          <a:xfrm>
            <a:off x="2077373" y="4426243"/>
            <a:ext cx="201764" cy="247324"/>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grpSp>
      <p:grpSp>
        <p:nvGrpSpPr>
          <p:cNvPr id="16" name="Group 15"/>
          <p:cNvGrpSpPr/>
          <p:nvPr/>
        </p:nvGrpSpPr>
        <p:grpSpPr>
          <a:xfrm>
            <a:off x="2409307" y="4426243"/>
            <a:ext cx="201764" cy="247324"/>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grpSp>
      <p:grpSp>
        <p:nvGrpSpPr>
          <p:cNvPr id="19" name="Group 18"/>
          <p:cNvGrpSpPr/>
          <p:nvPr/>
        </p:nvGrpSpPr>
        <p:grpSpPr>
          <a:xfrm>
            <a:off x="1413503" y="4757093"/>
            <a:ext cx="201764" cy="247324"/>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grpSp>
      <p:grpSp>
        <p:nvGrpSpPr>
          <p:cNvPr id="22" name="Group 21"/>
          <p:cNvGrpSpPr/>
          <p:nvPr/>
        </p:nvGrpSpPr>
        <p:grpSpPr>
          <a:xfrm>
            <a:off x="1745438" y="4757093"/>
            <a:ext cx="201764" cy="247324"/>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grpSp>
      <p:grpSp>
        <p:nvGrpSpPr>
          <p:cNvPr id="25" name="Group 24"/>
          <p:cNvGrpSpPr/>
          <p:nvPr/>
        </p:nvGrpSpPr>
        <p:grpSpPr>
          <a:xfrm>
            <a:off x="2077373" y="4757093"/>
            <a:ext cx="201764" cy="247324"/>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grpSp>
      <p:grpSp>
        <p:nvGrpSpPr>
          <p:cNvPr id="28" name="Group 27"/>
          <p:cNvGrpSpPr/>
          <p:nvPr/>
        </p:nvGrpSpPr>
        <p:grpSpPr>
          <a:xfrm>
            <a:off x="2409307" y="4757093"/>
            <a:ext cx="201764" cy="247324"/>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grpSp>
      <p:sp>
        <p:nvSpPr>
          <p:cNvPr id="31" name="Rectangle 30"/>
          <p:cNvSpPr/>
          <p:nvPr/>
        </p:nvSpPr>
        <p:spPr>
          <a:xfrm>
            <a:off x="730269" y="1069009"/>
            <a:ext cx="2513509" cy="516167"/>
          </a:xfrm>
          <a:prstGeom prst="rect">
            <a:avLst/>
          </a:prstGeom>
        </p:spPr>
        <p:txBody>
          <a:bodyPr wrap="none">
            <a:spAutoFit/>
          </a:bodyPr>
          <a:lstStyle/>
          <a:p>
            <a:pPr marL="214252" indent="-214252" defTabSz="685606" eaLnBrk="1" fontAlgn="auto" hangingPunct="1">
              <a:spcBef>
                <a:spcPts val="0"/>
              </a:spcBef>
              <a:spcAft>
                <a:spcPts val="0"/>
              </a:spcAft>
              <a:buFont typeface="Arial" panose="020B0604020202020204" pitchFamily="34" charset="0"/>
              <a:buChar char="•"/>
              <a:defRPr/>
            </a:pPr>
            <a:r>
              <a:rPr lang="en-US" sz="1377" kern="0" dirty="0">
                <a:solidFill>
                  <a:srgbClr val="000000"/>
                </a:solidFill>
                <a:latin typeface="Segoe UI Light"/>
                <a:ea typeface="+mn-ea"/>
                <a:cs typeface="+mn-cs"/>
              </a:rPr>
              <a:t>Single monolithic database</a:t>
            </a:r>
          </a:p>
          <a:p>
            <a:pPr marL="214252" indent="-214252" defTabSz="685606" eaLnBrk="1" fontAlgn="auto" hangingPunct="1">
              <a:spcBef>
                <a:spcPts val="0"/>
              </a:spcBef>
              <a:spcAft>
                <a:spcPts val="0"/>
              </a:spcAft>
              <a:buFont typeface="Arial" panose="020B0604020202020204" pitchFamily="34" charset="0"/>
              <a:buChar char="•"/>
              <a:defRPr/>
            </a:pPr>
            <a:r>
              <a:rPr lang="en-US" sz="1377" kern="0" dirty="0">
                <a:solidFill>
                  <a:srgbClr val="000000"/>
                </a:solidFill>
                <a:latin typeface="Segoe UI Light"/>
                <a:ea typeface="+mn-ea"/>
                <a:cs typeface="+mn-cs"/>
              </a:rPr>
              <a:t>Tiers of specific technologies</a:t>
            </a:r>
          </a:p>
        </p:txBody>
      </p:sp>
      <p:cxnSp>
        <p:nvCxnSpPr>
          <p:cNvPr id="32" name="Straight Arrow Connector 31"/>
          <p:cNvCxnSpPr>
            <a:stCxn id="35" idx="0"/>
            <a:endCxn id="89" idx="2"/>
          </p:cNvCxnSpPr>
          <p:nvPr/>
        </p:nvCxnSpPr>
        <p:spPr>
          <a:xfrm flipV="1">
            <a:off x="2032482" y="2206449"/>
            <a:ext cx="0" cy="222254"/>
          </a:xfrm>
          <a:prstGeom prst="straightConnector1">
            <a:avLst/>
          </a:prstGeom>
          <a:noFill/>
          <a:ln w="12700" cap="flat" cmpd="sng" algn="ctr">
            <a:solidFill>
              <a:srgbClr val="000000"/>
            </a:solidFill>
            <a:prstDash val="solid"/>
            <a:miter lim="800000"/>
            <a:tailEnd type="triangle"/>
          </a:ln>
          <a:effectLst/>
        </p:spPr>
      </p:cxnSp>
      <p:sp>
        <p:nvSpPr>
          <p:cNvPr id="33" name="Rectangle 32"/>
          <p:cNvSpPr/>
          <p:nvPr/>
        </p:nvSpPr>
        <p:spPr>
          <a:xfrm>
            <a:off x="634370" y="468702"/>
            <a:ext cx="3645550" cy="400110"/>
          </a:xfrm>
          <a:prstGeom prst="rect">
            <a:avLst/>
          </a:prstGeom>
        </p:spPr>
        <p:txBody>
          <a:bodyPr wrap="none">
            <a:spAutoFit/>
          </a:bodyPr>
          <a:lstStyle/>
          <a:p>
            <a:pPr defTabSz="685606" eaLnBrk="1" fontAlgn="auto" hangingPunct="1">
              <a:spcBef>
                <a:spcPts val="0"/>
              </a:spcBef>
              <a:spcAft>
                <a:spcPts val="0"/>
              </a:spcAft>
              <a:defRPr/>
            </a:pPr>
            <a:r>
              <a:rPr lang="en-US" sz="2000" b="1" kern="0" dirty="0">
                <a:solidFill>
                  <a:srgbClr val="000000"/>
                </a:solidFill>
                <a:latin typeface="Arial" panose="020B0604020202020204" pitchFamily="34" charset="0"/>
                <a:ea typeface="+mn-ea"/>
                <a:cs typeface="Arial" panose="020B0604020202020204" pitchFamily="34" charset="0"/>
              </a:rPr>
              <a:t>Data in Traditional approach</a:t>
            </a:r>
          </a:p>
        </p:txBody>
      </p:sp>
      <p:sp>
        <p:nvSpPr>
          <p:cNvPr id="34" name="Rectangle 33"/>
          <p:cNvSpPr/>
          <p:nvPr/>
        </p:nvSpPr>
        <p:spPr>
          <a:xfrm>
            <a:off x="5136286" y="495359"/>
            <a:ext cx="4044697" cy="400110"/>
          </a:xfrm>
          <a:prstGeom prst="rect">
            <a:avLst/>
          </a:prstGeom>
        </p:spPr>
        <p:txBody>
          <a:bodyPr wrap="none">
            <a:spAutoFit/>
          </a:bodyPr>
          <a:lstStyle/>
          <a:p>
            <a:pPr defTabSz="685606" eaLnBrk="1" fontAlgn="auto" hangingPunct="1">
              <a:spcBef>
                <a:spcPts val="0"/>
              </a:spcBef>
              <a:spcAft>
                <a:spcPts val="0"/>
              </a:spcAft>
              <a:defRPr/>
            </a:pPr>
            <a:r>
              <a:rPr lang="en-US" sz="2000" b="1" kern="0" dirty="0">
                <a:solidFill>
                  <a:srgbClr val="000000"/>
                </a:solidFill>
                <a:latin typeface="Arial" panose="020B0604020202020204" pitchFamily="34" charset="0"/>
                <a:ea typeface="+mn-ea"/>
                <a:cs typeface="Arial" panose="020B0604020202020204" pitchFamily="34" charset="0"/>
              </a:rPr>
              <a:t>Data in Microservices approach</a:t>
            </a:r>
          </a:p>
        </p:txBody>
      </p:sp>
      <p:sp>
        <p:nvSpPr>
          <p:cNvPr id="37" name="Rectangle 36"/>
          <p:cNvSpPr/>
          <p:nvPr/>
        </p:nvSpPr>
        <p:spPr>
          <a:xfrm>
            <a:off x="4809561" y="1120029"/>
            <a:ext cx="3444854" cy="728084"/>
          </a:xfrm>
          <a:prstGeom prst="rect">
            <a:avLst/>
          </a:prstGeom>
        </p:spPr>
        <p:txBody>
          <a:bodyPr wrap="none">
            <a:spAutoFit/>
          </a:bodyPr>
          <a:lstStyle/>
          <a:p>
            <a:pPr marL="214252" indent="-214252" defTabSz="685606" eaLnBrk="1" fontAlgn="auto" hangingPunct="1">
              <a:spcBef>
                <a:spcPts val="0"/>
              </a:spcBef>
              <a:spcAft>
                <a:spcPts val="0"/>
              </a:spcAft>
              <a:buFont typeface="Arial" panose="020B0604020202020204" pitchFamily="34" charset="0"/>
              <a:buChar char="•"/>
              <a:defRPr/>
            </a:pPr>
            <a:r>
              <a:rPr lang="en-US" sz="1377" kern="0" dirty="0">
                <a:solidFill>
                  <a:srgbClr val="000000"/>
                </a:solidFill>
                <a:latin typeface="Segoe UI Light"/>
                <a:ea typeface="+mn-ea"/>
                <a:cs typeface="+mn-cs"/>
              </a:rPr>
              <a:t>Graph of interconnected microservices</a:t>
            </a:r>
          </a:p>
          <a:p>
            <a:pPr marL="214252" indent="-214252" defTabSz="685606" eaLnBrk="1" fontAlgn="auto" hangingPunct="1">
              <a:spcBef>
                <a:spcPts val="0"/>
              </a:spcBef>
              <a:spcAft>
                <a:spcPts val="0"/>
              </a:spcAft>
              <a:buFont typeface="Arial" panose="020B0604020202020204" pitchFamily="34" charset="0"/>
              <a:buChar char="•"/>
              <a:defRPr/>
            </a:pPr>
            <a:r>
              <a:rPr lang="en-US" sz="1377" kern="0" dirty="0">
                <a:solidFill>
                  <a:srgbClr val="000000"/>
                </a:solidFill>
                <a:latin typeface="Segoe UI Light"/>
                <a:ea typeface="+mn-ea"/>
                <a:cs typeface="+mn-cs"/>
              </a:rPr>
              <a:t>State typically scoped to the microservice</a:t>
            </a:r>
          </a:p>
          <a:p>
            <a:pPr marL="214252" indent="-214252" defTabSz="685606" eaLnBrk="1" fontAlgn="auto" hangingPunct="1">
              <a:spcBef>
                <a:spcPts val="0"/>
              </a:spcBef>
              <a:spcAft>
                <a:spcPts val="0"/>
              </a:spcAft>
              <a:buFont typeface="Arial" panose="020B0604020202020204" pitchFamily="34" charset="0"/>
              <a:buChar char="•"/>
              <a:defRPr/>
            </a:pPr>
            <a:r>
              <a:rPr lang="en-US" sz="1377" kern="0" dirty="0">
                <a:solidFill>
                  <a:srgbClr val="000000"/>
                </a:solidFill>
                <a:latin typeface="Segoe UI Light"/>
                <a:ea typeface="+mn-ea"/>
                <a:cs typeface="+mn-cs"/>
              </a:rPr>
              <a:t>Remote Storage for cold data</a:t>
            </a:r>
          </a:p>
        </p:txBody>
      </p:sp>
      <p:sp>
        <p:nvSpPr>
          <p:cNvPr id="42" name="Rounded Rectangle 41"/>
          <p:cNvSpPr/>
          <p:nvPr/>
        </p:nvSpPr>
        <p:spPr bwMode="auto">
          <a:xfrm>
            <a:off x="5066451" y="3816402"/>
            <a:ext cx="958408" cy="1044897"/>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000000"/>
              </a:solidFill>
              <a:latin typeface="Segoe UI"/>
              <a:ea typeface="Segoe UI" pitchFamily="34" charset="0"/>
              <a:cs typeface="Segoe UI" pitchFamily="34" charset="0"/>
            </a:endParaRPr>
          </a:p>
        </p:txBody>
      </p:sp>
      <p:sp>
        <p:nvSpPr>
          <p:cNvPr id="43" name="Flowchart: Magnetic Disk 42"/>
          <p:cNvSpPr/>
          <p:nvPr/>
        </p:nvSpPr>
        <p:spPr>
          <a:xfrm>
            <a:off x="5334190" y="4387290"/>
            <a:ext cx="428476" cy="430266"/>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a:solidFill>
                <a:srgbClr val="000000"/>
              </a:solidFill>
              <a:latin typeface="Segoe UI"/>
              <a:ea typeface="Segoe UI" pitchFamily="34" charset="0"/>
              <a:cs typeface="Segoe UI" pitchFamily="34" charset="0"/>
            </a:endParaRPr>
          </a:p>
        </p:txBody>
      </p:sp>
      <p:grpSp>
        <p:nvGrpSpPr>
          <p:cNvPr id="44" name="Group 43"/>
          <p:cNvGrpSpPr/>
          <p:nvPr/>
        </p:nvGrpSpPr>
        <p:grpSpPr>
          <a:xfrm>
            <a:off x="5404013" y="4590609"/>
            <a:ext cx="115375" cy="151910"/>
            <a:chOff x="4818580" y="4212404"/>
            <a:chExt cx="441789" cy="544531"/>
          </a:xfrm>
        </p:grpSpPr>
        <p:sp>
          <p:nvSpPr>
            <p:cNvPr id="76" name="Rectangle 7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77" name="Rectangle 7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grpSp>
      <p:grpSp>
        <p:nvGrpSpPr>
          <p:cNvPr id="45" name="Group 44"/>
          <p:cNvGrpSpPr/>
          <p:nvPr/>
        </p:nvGrpSpPr>
        <p:grpSpPr>
          <a:xfrm>
            <a:off x="5581904" y="4590609"/>
            <a:ext cx="115375" cy="151910"/>
            <a:chOff x="4818580" y="4212404"/>
            <a:chExt cx="441789" cy="544531"/>
          </a:xfrm>
        </p:grpSpPr>
        <p:sp>
          <p:nvSpPr>
            <p:cNvPr id="74" name="Rectangle 7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75" name="Rectangle 7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grpSp>
      <p:cxnSp>
        <p:nvCxnSpPr>
          <p:cNvPr id="46" name="Straight Arrow Connector 45"/>
          <p:cNvCxnSpPr>
            <a:stCxn id="43" idx="1"/>
          </p:cNvCxnSpPr>
          <p:nvPr/>
        </p:nvCxnSpPr>
        <p:spPr>
          <a:xfrm flipV="1">
            <a:off x="5548427" y="4275495"/>
            <a:ext cx="0" cy="111796"/>
          </a:xfrm>
          <a:prstGeom prst="straightConnector1">
            <a:avLst/>
          </a:prstGeom>
          <a:noFill/>
          <a:ln w="12700" cap="flat" cmpd="sng" algn="ctr">
            <a:solidFill>
              <a:sysClr val="windowText" lastClr="000000"/>
            </a:solidFill>
            <a:prstDash val="solid"/>
            <a:miter lim="800000"/>
            <a:tailEnd type="triangle"/>
          </a:ln>
          <a:effectLst/>
        </p:spPr>
      </p:cxnSp>
      <p:sp>
        <p:nvSpPr>
          <p:cNvPr id="47" name="Hexagon 46"/>
          <p:cNvSpPr>
            <a:spLocks noChangeAspect="1"/>
          </p:cNvSpPr>
          <p:nvPr/>
        </p:nvSpPr>
        <p:spPr bwMode="auto">
          <a:xfrm>
            <a:off x="5331126" y="3870015"/>
            <a:ext cx="434605" cy="405480"/>
          </a:xfrm>
          <a:prstGeom prst="hexagon">
            <a:avLst/>
          </a:prstGeom>
          <a:solidFill>
            <a:srgbClr val="7030A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000000"/>
              </a:solidFill>
              <a:latin typeface="Segoe UI"/>
              <a:ea typeface="Segoe UI" pitchFamily="34" charset="0"/>
              <a:cs typeface="Segoe UI" pitchFamily="34" charset="0"/>
            </a:endParaRPr>
          </a:p>
        </p:txBody>
      </p:sp>
      <p:sp>
        <p:nvSpPr>
          <p:cNvPr id="48" name="Hexagon 47"/>
          <p:cNvSpPr>
            <a:spLocks noChangeAspect="1"/>
          </p:cNvSpPr>
          <p:nvPr/>
        </p:nvSpPr>
        <p:spPr bwMode="auto">
          <a:xfrm>
            <a:off x="6677900" y="3883381"/>
            <a:ext cx="434605" cy="405480"/>
          </a:xfrm>
          <a:prstGeom prst="hexagon">
            <a:avLst/>
          </a:prstGeom>
          <a:solidFill>
            <a:srgbClr val="7030A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000000"/>
              </a:solidFill>
              <a:latin typeface="Segoe UI"/>
              <a:ea typeface="Segoe UI" pitchFamily="34" charset="0"/>
              <a:cs typeface="Segoe UI" pitchFamily="34" charset="0"/>
            </a:endParaRPr>
          </a:p>
        </p:txBody>
      </p:sp>
      <p:sp>
        <p:nvSpPr>
          <p:cNvPr id="49" name="Hexagon 48"/>
          <p:cNvSpPr>
            <a:spLocks noChangeAspect="1"/>
          </p:cNvSpPr>
          <p:nvPr/>
        </p:nvSpPr>
        <p:spPr bwMode="auto">
          <a:xfrm>
            <a:off x="7525566" y="3888534"/>
            <a:ext cx="434605" cy="405480"/>
          </a:xfrm>
          <a:prstGeom prst="hexagon">
            <a:avLst/>
          </a:prstGeom>
          <a:solidFill>
            <a:srgbClr val="4D762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000000"/>
              </a:solidFill>
              <a:latin typeface="Segoe UI"/>
              <a:ea typeface="Segoe UI" pitchFamily="34" charset="0"/>
              <a:cs typeface="Segoe UI" pitchFamily="34" charset="0"/>
            </a:endParaRPr>
          </a:p>
        </p:txBody>
      </p:sp>
      <p:sp>
        <p:nvSpPr>
          <p:cNvPr id="50" name="Flowchart: Magnetic Disk 49"/>
          <p:cNvSpPr/>
          <p:nvPr/>
        </p:nvSpPr>
        <p:spPr>
          <a:xfrm>
            <a:off x="7684500" y="4156901"/>
            <a:ext cx="118446" cy="105642"/>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a:solidFill>
                <a:srgbClr val="000000"/>
              </a:solidFill>
              <a:latin typeface="Segoe UI"/>
              <a:ea typeface="Segoe UI" pitchFamily="34" charset="0"/>
              <a:cs typeface="Segoe UI" pitchFamily="34" charset="0"/>
            </a:endParaRPr>
          </a:p>
        </p:txBody>
      </p:sp>
      <p:sp>
        <p:nvSpPr>
          <p:cNvPr id="51" name="Hexagon 50"/>
          <p:cNvSpPr>
            <a:spLocks noChangeAspect="1"/>
          </p:cNvSpPr>
          <p:nvPr/>
        </p:nvSpPr>
        <p:spPr bwMode="auto">
          <a:xfrm>
            <a:off x="7525566" y="4662395"/>
            <a:ext cx="434605" cy="405480"/>
          </a:xfrm>
          <a:prstGeom prst="hexagon">
            <a:avLst/>
          </a:prstGeom>
          <a:solidFill>
            <a:srgbClr val="4D762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000000"/>
              </a:solidFill>
              <a:latin typeface="Segoe UI"/>
              <a:ea typeface="Segoe UI" pitchFamily="34" charset="0"/>
              <a:cs typeface="Segoe UI" pitchFamily="34" charset="0"/>
            </a:endParaRPr>
          </a:p>
        </p:txBody>
      </p:sp>
      <p:sp>
        <p:nvSpPr>
          <p:cNvPr id="52" name="Flowchart: Magnetic Disk 51"/>
          <p:cNvSpPr/>
          <p:nvPr/>
        </p:nvSpPr>
        <p:spPr>
          <a:xfrm>
            <a:off x="7691510" y="4920077"/>
            <a:ext cx="118446" cy="105642"/>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a:solidFill>
                <a:srgbClr val="000000"/>
              </a:solidFill>
              <a:latin typeface="Segoe UI"/>
              <a:ea typeface="Segoe UI" pitchFamily="34" charset="0"/>
              <a:cs typeface="Segoe UI" pitchFamily="34" charset="0"/>
            </a:endParaRPr>
          </a:p>
        </p:txBody>
      </p:sp>
      <p:cxnSp>
        <p:nvCxnSpPr>
          <p:cNvPr id="55" name="Straight Arrow Connector 54"/>
          <p:cNvCxnSpPr>
            <a:stCxn id="49" idx="3"/>
            <a:endCxn id="48" idx="0"/>
          </p:cNvCxnSpPr>
          <p:nvPr/>
        </p:nvCxnSpPr>
        <p:spPr>
          <a:xfrm flipH="1" flipV="1">
            <a:off x="7112505" y="4086121"/>
            <a:ext cx="413061" cy="5153"/>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57" name="Straight Arrow Connector 56"/>
          <p:cNvCxnSpPr>
            <a:stCxn id="51" idx="3"/>
            <a:endCxn id="48" idx="1"/>
          </p:cNvCxnSpPr>
          <p:nvPr/>
        </p:nvCxnSpPr>
        <p:spPr>
          <a:xfrm flipH="1" flipV="1">
            <a:off x="7011135" y="4288861"/>
            <a:ext cx="514432" cy="576274"/>
          </a:xfrm>
          <a:prstGeom prst="straightConnector1">
            <a:avLst/>
          </a:prstGeom>
          <a:noFill/>
          <a:ln w="12700" cap="flat" cmpd="sng" algn="ctr">
            <a:solidFill>
              <a:schemeClr val="bg1">
                <a:lumMod val="50000"/>
              </a:schemeClr>
            </a:solidFill>
            <a:prstDash val="solid"/>
            <a:miter lim="800000"/>
            <a:tailEnd type="triangle"/>
          </a:ln>
          <a:effectLst/>
        </p:spPr>
      </p:cxnSp>
      <p:sp>
        <p:nvSpPr>
          <p:cNvPr id="59" name="Rectangle 58"/>
          <p:cNvSpPr/>
          <p:nvPr/>
        </p:nvSpPr>
        <p:spPr>
          <a:xfrm>
            <a:off x="7454630" y="4280672"/>
            <a:ext cx="650737" cy="725840"/>
          </a:xfrm>
          <a:prstGeom prst="rect">
            <a:avLst/>
          </a:prstGeom>
        </p:spPr>
        <p:txBody>
          <a:bodyPr wrap="square">
            <a:spAutoFit/>
          </a:bodyPr>
          <a:lstStyle/>
          <a:p>
            <a:pPr defTabSz="685606" eaLnBrk="1" fontAlgn="auto" hangingPunct="1">
              <a:spcBef>
                <a:spcPts val="0"/>
              </a:spcBef>
              <a:spcAft>
                <a:spcPts val="0"/>
              </a:spcAft>
              <a:defRPr/>
            </a:pPr>
            <a:r>
              <a:rPr lang="en-US" sz="1029" b="1" kern="0" dirty="0">
                <a:solidFill>
                  <a:srgbClr val="000000"/>
                </a:solidFill>
                <a:latin typeface="Segoe UI" panose="020B0502040204020203" pitchFamily="34" charset="0"/>
                <a:ea typeface="+mn-ea"/>
                <a:cs typeface="Segoe UI" panose="020B0502040204020203" pitchFamily="34" charset="0"/>
              </a:rPr>
              <a:t>Stateful services</a:t>
            </a:r>
          </a:p>
        </p:txBody>
      </p:sp>
      <p:sp>
        <p:nvSpPr>
          <p:cNvPr id="61" name="Rectangle 60"/>
          <p:cNvSpPr/>
          <p:nvPr/>
        </p:nvSpPr>
        <p:spPr>
          <a:xfrm>
            <a:off x="7548741" y="3004521"/>
            <a:ext cx="1193642" cy="409086"/>
          </a:xfrm>
          <a:prstGeom prst="rect">
            <a:avLst/>
          </a:prstGeom>
        </p:spPr>
        <p:txBody>
          <a:bodyPr wrap="square">
            <a:spAutoFit/>
          </a:bodyPr>
          <a:lstStyle/>
          <a:p>
            <a:pPr defTabSz="685606" eaLnBrk="1" fontAlgn="auto" hangingPunct="1">
              <a:spcBef>
                <a:spcPts val="0"/>
              </a:spcBef>
              <a:spcAft>
                <a:spcPts val="0"/>
              </a:spcAft>
              <a:defRPr/>
            </a:pPr>
            <a:r>
              <a:rPr lang="en-US" sz="1029" kern="0" dirty="0">
                <a:solidFill>
                  <a:srgbClr val="000000"/>
                </a:solidFill>
                <a:latin typeface="Segoe UI Light"/>
                <a:ea typeface="+mn-ea"/>
                <a:cs typeface="+mn-cs"/>
              </a:rPr>
              <a:t>Web presentation services</a:t>
            </a:r>
          </a:p>
        </p:txBody>
      </p:sp>
      <p:pic>
        <p:nvPicPr>
          <p:cNvPr id="62" name="Picture 23"/>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5454632" y="3990705"/>
            <a:ext cx="199601" cy="16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3"/>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6796246" y="4008763"/>
            <a:ext cx="199601" cy="16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3"/>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7671399" y="3981121"/>
            <a:ext cx="149959" cy="12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3"/>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7680000" y="4740722"/>
            <a:ext cx="149959" cy="12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65"/>
          <p:cNvGrpSpPr>
            <a:grpSpLocks noChangeAspect="1"/>
          </p:cNvGrpSpPr>
          <p:nvPr/>
        </p:nvGrpSpPr>
        <p:grpSpPr>
          <a:xfrm>
            <a:off x="6928027" y="2347075"/>
            <a:ext cx="425724" cy="475373"/>
            <a:chOff x="5499394" y="1899253"/>
            <a:chExt cx="1132765" cy="1226322"/>
          </a:xfrm>
        </p:grpSpPr>
        <p:sp>
          <p:nvSpPr>
            <p:cNvPr id="70" name="Hexagon 69"/>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34967" rIns="0" bIns="34967" numCol="1" rtlCol="0" anchor="ctr" anchorCtr="0" compatLnSpc="1">
              <a:prstTxWarp prst="textNoShape">
                <a:avLst/>
              </a:prstTxWarp>
            </a:bodyPr>
            <a:lstStyle/>
            <a:p>
              <a:pPr algn="ctr" defTabSz="699157" eaLnBrk="1" hangingPunct="1">
                <a:defRPr/>
              </a:pPr>
              <a:endParaRPr lang="en-US" sz="1500" kern="0" dirty="0">
                <a:solidFill>
                  <a:srgbClr val="000000"/>
                </a:solidFill>
                <a:latin typeface="Segoe UI"/>
                <a:ea typeface="+mn-ea"/>
                <a:cs typeface="+mn-cs"/>
              </a:endParaRPr>
            </a:p>
          </p:txBody>
        </p:sp>
        <p:pic>
          <p:nvPicPr>
            <p:cNvPr id="71" name="Picture 21"/>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18" name="Straight Arrow Connector 117"/>
          <p:cNvCxnSpPr>
            <a:stCxn id="6" idx="1"/>
            <a:endCxn id="35" idx="2"/>
          </p:cNvCxnSpPr>
          <p:nvPr/>
        </p:nvCxnSpPr>
        <p:spPr>
          <a:xfrm flipV="1">
            <a:off x="2032482" y="2960714"/>
            <a:ext cx="0" cy="980659"/>
          </a:xfrm>
          <a:prstGeom prst="straightConnector1">
            <a:avLst/>
          </a:prstGeom>
          <a:noFill/>
          <a:ln w="12700" cap="flat" cmpd="sng" algn="ctr">
            <a:solidFill>
              <a:schemeClr val="bg1">
                <a:lumMod val="50000"/>
              </a:schemeClr>
            </a:solidFill>
            <a:prstDash val="solid"/>
            <a:miter lim="800000"/>
            <a:tailEnd type="triangle"/>
          </a:ln>
          <a:effectLst/>
        </p:spPr>
      </p:cxnSp>
      <p:sp>
        <p:nvSpPr>
          <p:cNvPr id="149" name="Rectangle 148"/>
          <p:cNvSpPr/>
          <p:nvPr/>
        </p:nvSpPr>
        <p:spPr>
          <a:xfrm>
            <a:off x="6007857" y="3878474"/>
            <a:ext cx="737253" cy="409086"/>
          </a:xfrm>
          <a:prstGeom prst="rect">
            <a:avLst/>
          </a:prstGeom>
        </p:spPr>
        <p:txBody>
          <a:bodyPr wrap="square">
            <a:spAutoFit/>
          </a:bodyPr>
          <a:lstStyle/>
          <a:p>
            <a:pPr defTabSz="685606" eaLnBrk="1" fontAlgn="auto" hangingPunct="1">
              <a:spcBef>
                <a:spcPts val="0"/>
              </a:spcBef>
              <a:spcAft>
                <a:spcPts val="0"/>
              </a:spcAft>
              <a:defRPr/>
            </a:pPr>
            <a:r>
              <a:rPr lang="en-US" sz="1029" b="1" kern="0" dirty="0">
                <a:solidFill>
                  <a:srgbClr val="000000"/>
                </a:solidFill>
                <a:latin typeface="Segoe UI" panose="020B0502040204020203" pitchFamily="34" charset="0"/>
                <a:ea typeface="+mn-ea"/>
                <a:cs typeface="Segoe UI" panose="020B0502040204020203" pitchFamily="34" charset="0"/>
              </a:rPr>
              <a:t>Stateless services</a:t>
            </a:r>
          </a:p>
        </p:txBody>
      </p:sp>
      <p:sp>
        <p:nvSpPr>
          <p:cNvPr id="2" name="Rectangle 1"/>
          <p:cNvSpPr/>
          <p:nvPr/>
        </p:nvSpPr>
        <p:spPr>
          <a:xfrm>
            <a:off x="2699203" y="4033890"/>
            <a:ext cx="778302" cy="567463"/>
          </a:xfrm>
          <a:prstGeom prst="rect">
            <a:avLst/>
          </a:prstGeom>
        </p:spPr>
        <p:txBody>
          <a:bodyPr wrap="square">
            <a:spAutoFit/>
          </a:bodyPr>
          <a:lstStyle/>
          <a:p>
            <a:pPr algn="ctr" defTabSz="672358" eaLnBrk="1" fontAlgn="auto" hangingPunct="1">
              <a:spcBef>
                <a:spcPts val="0"/>
              </a:spcBef>
              <a:spcAft>
                <a:spcPts val="0"/>
              </a:spcAft>
              <a:defRPr/>
            </a:pPr>
            <a:r>
              <a:rPr lang="en-US" sz="1029" kern="0" dirty="0">
                <a:solidFill>
                  <a:srgbClr val="000000"/>
                </a:solidFill>
                <a:latin typeface="Segoe UI Light"/>
                <a:ea typeface="+mn-ea"/>
                <a:cs typeface="+mn-cs"/>
              </a:rPr>
              <a:t>SQL DB</a:t>
            </a:r>
          </a:p>
          <a:p>
            <a:pPr algn="ctr" defTabSz="672358" eaLnBrk="1" fontAlgn="auto" hangingPunct="1">
              <a:spcBef>
                <a:spcPts val="0"/>
              </a:spcBef>
              <a:spcAft>
                <a:spcPts val="0"/>
              </a:spcAft>
              <a:defRPr/>
            </a:pPr>
            <a:r>
              <a:rPr lang="en-US" sz="1029" kern="0" dirty="0">
                <a:solidFill>
                  <a:srgbClr val="000000"/>
                </a:solidFill>
                <a:latin typeface="Segoe UI Light"/>
                <a:ea typeface="+mn-ea"/>
                <a:cs typeface="+mn-cs"/>
              </a:rPr>
              <a:t>or</a:t>
            </a:r>
          </a:p>
          <a:p>
            <a:pPr algn="ctr" defTabSz="672358" eaLnBrk="1" fontAlgn="auto" hangingPunct="1">
              <a:spcBef>
                <a:spcPts val="0"/>
              </a:spcBef>
              <a:spcAft>
                <a:spcPts val="0"/>
              </a:spcAft>
              <a:defRPr/>
            </a:pPr>
            <a:r>
              <a:rPr lang="en-US" sz="1029" kern="0" dirty="0">
                <a:solidFill>
                  <a:srgbClr val="000000"/>
                </a:solidFill>
                <a:latin typeface="Segoe UI Light"/>
                <a:ea typeface="+mn-ea"/>
                <a:cs typeface="+mn-cs"/>
              </a:rPr>
              <a:t>No-SQL</a:t>
            </a:r>
          </a:p>
        </p:txBody>
      </p:sp>
      <p:pic>
        <p:nvPicPr>
          <p:cNvPr id="80" name="Picture 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53751" y="2145231"/>
            <a:ext cx="1277574" cy="877171"/>
          </a:xfrm>
          <a:prstGeom prst="rect">
            <a:avLst/>
          </a:prstGeom>
        </p:spPr>
      </p:pic>
      <p:grpSp>
        <p:nvGrpSpPr>
          <p:cNvPr id="60" name="Group 59"/>
          <p:cNvGrpSpPr>
            <a:grpSpLocks noChangeAspect="1"/>
          </p:cNvGrpSpPr>
          <p:nvPr/>
        </p:nvGrpSpPr>
        <p:grpSpPr>
          <a:xfrm>
            <a:off x="7135307" y="2736113"/>
            <a:ext cx="425724" cy="475373"/>
            <a:chOff x="5499394" y="1899253"/>
            <a:chExt cx="1132765" cy="1226322"/>
          </a:xfrm>
        </p:grpSpPr>
        <p:sp>
          <p:nvSpPr>
            <p:cNvPr id="72" name="Hexagon 7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34967" rIns="0" bIns="34967" numCol="1" rtlCol="0" anchor="ctr" anchorCtr="0" compatLnSpc="1">
              <a:prstTxWarp prst="textNoShape">
                <a:avLst/>
              </a:prstTxWarp>
            </a:bodyPr>
            <a:lstStyle/>
            <a:p>
              <a:pPr algn="ctr" defTabSz="699157" eaLnBrk="1" hangingPunct="1">
                <a:defRPr/>
              </a:pPr>
              <a:endParaRPr lang="en-US" sz="1500" kern="0" dirty="0">
                <a:solidFill>
                  <a:srgbClr val="000000"/>
                </a:solidFill>
                <a:latin typeface="Segoe UI"/>
                <a:ea typeface="+mn-ea"/>
                <a:cs typeface="+mn-cs"/>
              </a:endParaRPr>
            </a:p>
          </p:txBody>
        </p:sp>
        <p:pic>
          <p:nvPicPr>
            <p:cNvPr id="73" name="Picture 21"/>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4" name="Rectangle 83"/>
          <p:cNvSpPr/>
          <p:nvPr/>
        </p:nvSpPr>
        <p:spPr bwMode="auto">
          <a:xfrm>
            <a:off x="3115310" y="5171484"/>
            <a:ext cx="2969407" cy="25740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kern="0" dirty="0">
              <a:solidFill>
                <a:srgbClr val="000000"/>
              </a:solidFill>
              <a:latin typeface="Segoe UI"/>
            </a:endParaRPr>
          </a:p>
        </p:txBody>
      </p:sp>
      <p:cxnSp>
        <p:nvCxnSpPr>
          <p:cNvPr id="5" name="Straight Connector 4"/>
          <p:cNvCxnSpPr/>
          <p:nvPr/>
        </p:nvCxnSpPr>
        <p:spPr>
          <a:xfrm flipH="1">
            <a:off x="4476327" y="1213997"/>
            <a:ext cx="23367" cy="3957487"/>
          </a:xfrm>
          <a:prstGeom prst="line">
            <a:avLst/>
          </a:prstGeom>
          <a:noFill/>
          <a:ln w="15875" cap="flat" cmpd="sng" algn="ctr">
            <a:solidFill>
              <a:sysClr val="windowText" lastClr="000000"/>
            </a:solidFill>
            <a:prstDash val="solid"/>
            <a:miter lim="800000"/>
          </a:ln>
          <a:effectLst/>
        </p:spPr>
      </p:cxnSp>
      <p:pic>
        <p:nvPicPr>
          <p:cNvPr id="158" name="Picture 15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61587" y="2152156"/>
            <a:ext cx="1102278" cy="989944"/>
          </a:xfrm>
          <a:prstGeom prst="rect">
            <a:avLst/>
          </a:prstGeom>
        </p:spPr>
      </p:pic>
      <p:sp>
        <p:nvSpPr>
          <p:cNvPr id="140" name="Rectangle 139"/>
          <p:cNvSpPr/>
          <p:nvPr/>
        </p:nvSpPr>
        <p:spPr>
          <a:xfrm>
            <a:off x="5101059" y="2991930"/>
            <a:ext cx="586374" cy="409086"/>
          </a:xfrm>
          <a:prstGeom prst="rect">
            <a:avLst/>
          </a:prstGeom>
        </p:spPr>
        <p:txBody>
          <a:bodyPr wrap="square">
            <a:spAutoFit/>
          </a:bodyPr>
          <a:lstStyle/>
          <a:p>
            <a:pPr defTabSz="685606" eaLnBrk="1" fontAlgn="auto" hangingPunct="1">
              <a:spcBef>
                <a:spcPts val="0"/>
              </a:spcBef>
              <a:spcAft>
                <a:spcPts val="0"/>
              </a:spcAft>
              <a:defRPr/>
            </a:pPr>
            <a:r>
              <a:rPr lang="en-US" sz="1029" kern="0" dirty="0">
                <a:solidFill>
                  <a:srgbClr val="000000"/>
                </a:solidFill>
                <a:latin typeface="Segoe UI Light"/>
                <a:ea typeface="+mn-ea"/>
                <a:cs typeface="+mn-cs"/>
              </a:rPr>
              <a:t>Mobile</a:t>
            </a:r>
          </a:p>
          <a:p>
            <a:pPr defTabSz="685606" eaLnBrk="1" fontAlgn="auto" hangingPunct="1">
              <a:spcBef>
                <a:spcPts val="0"/>
              </a:spcBef>
              <a:spcAft>
                <a:spcPts val="0"/>
              </a:spcAft>
              <a:defRPr/>
            </a:pPr>
            <a:r>
              <a:rPr lang="en-US" sz="1029" kern="0" dirty="0">
                <a:solidFill>
                  <a:srgbClr val="000000"/>
                </a:solidFill>
                <a:latin typeface="Segoe UI Light"/>
                <a:ea typeface="+mn-ea"/>
                <a:cs typeface="+mn-cs"/>
              </a:rPr>
              <a:t>apps</a:t>
            </a:r>
          </a:p>
        </p:txBody>
      </p:sp>
      <p:cxnSp>
        <p:nvCxnSpPr>
          <p:cNvPr id="159" name="Straight Arrow Connector 158"/>
          <p:cNvCxnSpPr>
            <a:stCxn id="48" idx="5"/>
            <a:endCxn id="72" idx="3"/>
          </p:cNvCxnSpPr>
          <p:nvPr/>
        </p:nvCxnSpPr>
        <p:spPr>
          <a:xfrm flipV="1">
            <a:off x="7011135" y="3211487"/>
            <a:ext cx="337034" cy="671894"/>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54" name="Straight Arrow Connector 53"/>
          <p:cNvCxnSpPr>
            <a:stCxn id="48" idx="4"/>
          </p:cNvCxnSpPr>
          <p:nvPr/>
        </p:nvCxnSpPr>
        <p:spPr>
          <a:xfrm flipH="1" flipV="1">
            <a:off x="6084717" y="3101688"/>
            <a:ext cx="694553" cy="781692"/>
          </a:xfrm>
          <a:prstGeom prst="straightConnector1">
            <a:avLst/>
          </a:prstGeom>
          <a:noFill/>
          <a:ln w="12700" cap="flat" cmpd="sng" algn="ctr">
            <a:solidFill>
              <a:schemeClr val="tx1"/>
            </a:solidFill>
            <a:prstDash val="solid"/>
            <a:miter lim="800000"/>
            <a:tailEnd type="triangle"/>
          </a:ln>
          <a:effectLst/>
        </p:spPr>
      </p:cxnSp>
      <p:cxnSp>
        <p:nvCxnSpPr>
          <p:cNvPr id="53" name="Straight Arrow Connector 52"/>
          <p:cNvCxnSpPr>
            <a:stCxn id="42" idx="0"/>
          </p:cNvCxnSpPr>
          <p:nvPr/>
        </p:nvCxnSpPr>
        <p:spPr>
          <a:xfrm flipV="1">
            <a:off x="5545655" y="3124608"/>
            <a:ext cx="284129" cy="691795"/>
          </a:xfrm>
          <a:prstGeom prst="straightConnector1">
            <a:avLst/>
          </a:prstGeom>
          <a:noFill/>
          <a:ln w="12700" cap="flat" cmpd="sng" algn="ctr">
            <a:solidFill>
              <a:schemeClr val="bg1">
                <a:lumMod val="50000"/>
              </a:schemeClr>
            </a:solidFill>
            <a:prstDash val="solid"/>
            <a:miter lim="800000"/>
            <a:tailEnd type="triangle"/>
          </a:ln>
          <a:effectLst/>
        </p:spPr>
      </p:cxnSp>
      <p:pic>
        <p:nvPicPr>
          <p:cNvPr id="199" name="Picture 19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21608" y="1572328"/>
            <a:ext cx="1102278" cy="989944"/>
          </a:xfrm>
          <a:prstGeom prst="rect">
            <a:avLst/>
          </a:prstGeom>
        </p:spPr>
      </p:pic>
      <p:cxnSp>
        <p:nvCxnSpPr>
          <p:cNvPr id="200" name="Straight Arrow Connector 199"/>
          <p:cNvCxnSpPr>
            <a:stCxn id="35" idx="0"/>
          </p:cNvCxnSpPr>
          <p:nvPr/>
        </p:nvCxnSpPr>
        <p:spPr>
          <a:xfrm flipV="1">
            <a:off x="2032482" y="2206449"/>
            <a:ext cx="1138854" cy="222254"/>
          </a:xfrm>
          <a:prstGeom prst="straightConnector1">
            <a:avLst/>
          </a:prstGeom>
          <a:noFill/>
          <a:ln w="12700" cap="flat" cmpd="sng" algn="ctr">
            <a:solidFill>
              <a:srgbClr val="000000"/>
            </a:solidFill>
            <a:prstDash val="solid"/>
            <a:miter lim="800000"/>
            <a:tailEnd type="triangle"/>
          </a:ln>
          <a:effectLst/>
        </p:spPr>
      </p:cxnSp>
      <p:grpSp>
        <p:nvGrpSpPr>
          <p:cNvPr id="38" name="Group 37"/>
          <p:cNvGrpSpPr/>
          <p:nvPr/>
        </p:nvGrpSpPr>
        <p:grpSpPr>
          <a:xfrm>
            <a:off x="451846" y="1674438"/>
            <a:ext cx="2247593" cy="532010"/>
            <a:chOff x="614542" y="1888215"/>
            <a:chExt cx="3056882" cy="723571"/>
          </a:xfrm>
        </p:grpSpPr>
        <p:sp>
          <p:nvSpPr>
            <p:cNvPr id="89" name="Rounded Rectangle 88"/>
            <p:cNvSpPr/>
            <p:nvPr/>
          </p:nvSpPr>
          <p:spPr bwMode="auto">
            <a:xfrm>
              <a:off x="1857208" y="1888215"/>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000000"/>
                </a:solidFill>
                <a:latin typeface="Segoe UI"/>
                <a:ea typeface="Segoe UI" pitchFamily="34" charset="0"/>
                <a:cs typeface="Segoe UI" pitchFamily="34" charset="0"/>
              </a:endParaRPr>
            </a:p>
          </p:txBody>
        </p:sp>
        <p:pic>
          <p:nvPicPr>
            <p:cNvPr id="90" name="Picture 21"/>
            <p:cNvPicPr>
              <a:picLocks noChangeAspect="1"/>
            </p:cNvPicPr>
            <p:nvPr/>
          </p:nvPicPr>
          <p:blipFill>
            <a:blip r:embed="rId4">
              <a:biLevel thresh="25000"/>
              <a:extLst>
                <a:ext uri="{28A0092B-C50C-407E-A947-70E740481C1C}">
                  <a14:useLocalDpi xmlns:a14="http://schemas.microsoft.com/office/drawing/2010/main"/>
                </a:ext>
              </a:extLst>
            </a:blip>
            <a:srcRect/>
            <a:stretch>
              <a:fillRect/>
            </a:stretch>
          </p:blipFill>
          <p:spPr bwMode="auto">
            <a:xfrm>
              <a:off x="1979949" y="2023877"/>
              <a:ext cx="518536" cy="43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95"/>
            <p:cNvGrpSpPr/>
            <p:nvPr/>
          </p:nvGrpSpPr>
          <p:grpSpPr>
            <a:xfrm>
              <a:off x="2599594" y="1982254"/>
              <a:ext cx="419794" cy="241736"/>
              <a:chOff x="3116191" y="1999422"/>
              <a:chExt cx="411600" cy="237018"/>
            </a:xfrm>
          </p:grpSpPr>
          <p:sp>
            <p:nvSpPr>
              <p:cNvPr id="97" name="Rectangle 96"/>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a:solidFill>
                    <a:srgbClr val="000000"/>
                  </a:solidFill>
                  <a:latin typeface="Segoe UI"/>
                  <a:ea typeface="Segoe UI" pitchFamily="34" charset="0"/>
                  <a:cs typeface="Segoe UI" pitchFamily="34" charset="0"/>
                </a:endParaRPr>
              </a:p>
            </p:txBody>
          </p:sp>
          <p:sp>
            <p:nvSpPr>
              <p:cNvPr id="98" name="Rectangle 97"/>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99" name="Rectangle 98"/>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100" name="Rectangle 99"/>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grpSp>
        <p:grpSp>
          <p:nvGrpSpPr>
            <p:cNvPr id="102" name="Group 101"/>
            <p:cNvGrpSpPr/>
            <p:nvPr/>
          </p:nvGrpSpPr>
          <p:grpSpPr>
            <a:xfrm>
              <a:off x="3113737" y="1991406"/>
              <a:ext cx="419794" cy="241736"/>
              <a:chOff x="3116191" y="1999422"/>
              <a:chExt cx="411600" cy="237018"/>
            </a:xfrm>
          </p:grpSpPr>
          <p:sp>
            <p:nvSpPr>
              <p:cNvPr id="103" name="Rectangle 10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a:solidFill>
                    <a:srgbClr val="000000"/>
                  </a:solidFill>
                  <a:latin typeface="Segoe UI"/>
                  <a:ea typeface="Segoe UI" pitchFamily="34" charset="0"/>
                  <a:cs typeface="Segoe UI" pitchFamily="34" charset="0"/>
                </a:endParaRPr>
              </a:p>
            </p:txBody>
          </p:sp>
          <p:sp>
            <p:nvSpPr>
              <p:cNvPr id="104" name="Rectangle 10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105" name="Rectangle 10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106" name="Rectangle 10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grpSp>
        <p:grpSp>
          <p:nvGrpSpPr>
            <p:cNvPr id="107" name="Group 106"/>
            <p:cNvGrpSpPr/>
            <p:nvPr/>
          </p:nvGrpSpPr>
          <p:grpSpPr>
            <a:xfrm>
              <a:off x="2606886" y="2283975"/>
              <a:ext cx="419794" cy="241736"/>
              <a:chOff x="3116191" y="1999422"/>
              <a:chExt cx="411600" cy="237018"/>
            </a:xfrm>
          </p:grpSpPr>
          <p:sp>
            <p:nvSpPr>
              <p:cNvPr id="108" name="Rectangle 107"/>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a:solidFill>
                    <a:srgbClr val="000000"/>
                  </a:solidFill>
                  <a:latin typeface="Segoe UI"/>
                  <a:ea typeface="Segoe UI" pitchFamily="34" charset="0"/>
                  <a:cs typeface="Segoe UI" pitchFamily="34" charset="0"/>
                </a:endParaRPr>
              </a:p>
            </p:txBody>
          </p:sp>
          <p:sp>
            <p:nvSpPr>
              <p:cNvPr id="109" name="Rectangle 108"/>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110" name="Rectangle 109"/>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111" name="Rectangle 110"/>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grpSp>
        <p:grpSp>
          <p:nvGrpSpPr>
            <p:cNvPr id="112" name="Group 111"/>
            <p:cNvGrpSpPr/>
            <p:nvPr/>
          </p:nvGrpSpPr>
          <p:grpSpPr>
            <a:xfrm>
              <a:off x="3113737" y="2296209"/>
              <a:ext cx="419794" cy="241736"/>
              <a:chOff x="3116191" y="1999422"/>
              <a:chExt cx="411600" cy="237018"/>
            </a:xfrm>
          </p:grpSpPr>
          <p:sp>
            <p:nvSpPr>
              <p:cNvPr id="113" name="Rectangle 11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a:solidFill>
                    <a:srgbClr val="000000"/>
                  </a:solidFill>
                  <a:latin typeface="Segoe UI"/>
                  <a:ea typeface="Segoe UI" pitchFamily="34" charset="0"/>
                  <a:cs typeface="Segoe UI" pitchFamily="34" charset="0"/>
                </a:endParaRPr>
              </a:p>
            </p:txBody>
          </p:sp>
          <p:sp>
            <p:nvSpPr>
              <p:cNvPr id="114" name="Rectangle 11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115" name="Rectangle 11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116" name="Rectangle 11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grpSp>
        <p:sp>
          <p:nvSpPr>
            <p:cNvPr id="204" name="Rectangle 203"/>
            <p:cNvSpPr/>
            <p:nvPr/>
          </p:nvSpPr>
          <p:spPr>
            <a:xfrm>
              <a:off x="614542" y="2080723"/>
              <a:ext cx="1209452" cy="371680"/>
            </a:xfrm>
            <a:prstGeom prst="rect">
              <a:avLst/>
            </a:prstGeom>
          </p:spPr>
          <p:txBody>
            <a:bodyPr wrap="square">
              <a:spAutoFit/>
            </a:bodyPr>
            <a:lstStyle/>
            <a:p>
              <a:pPr defTabSz="672358" eaLnBrk="1" fontAlgn="auto" hangingPunct="1">
                <a:spcBef>
                  <a:spcPts val="0"/>
                </a:spcBef>
                <a:spcAft>
                  <a:spcPts val="0"/>
                </a:spcAft>
                <a:defRPr/>
              </a:pPr>
              <a:r>
                <a:rPr lang="en-US" sz="1176" kern="0" dirty="0">
                  <a:solidFill>
                    <a:srgbClr val="000000"/>
                  </a:solidFill>
                  <a:latin typeface="Segoe UI Light"/>
                  <a:ea typeface="+mn-ea"/>
                  <a:cs typeface="+mn-cs"/>
                </a:rPr>
                <a:t>Web Tier</a:t>
              </a:r>
            </a:p>
          </p:txBody>
        </p:sp>
      </p:grpSp>
      <p:grpSp>
        <p:nvGrpSpPr>
          <p:cNvPr id="3" name="Group 2"/>
          <p:cNvGrpSpPr/>
          <p:nvPr/>
        </p:nvGrpSpPr>
        <p:grpSpPr>
          <a:xfrm>
            <a:off x="443536" y="2428703"/>
            <a:ext cx="2255903" cy="532010"/>
            <a:chOff x="603239" y="2914068"/>
            <a:chExt cx="3068185" cy="723571"/>
          </a:xfrm>
        </p:grpSpPr>
        <p:sp>
          <p:nvSpPr>
            <p:cNvPr id="35" name="Rounded Rectangle 34"/>
            <p:cNvSpPr/>
            <p:nvPr/>
          </p:nvSpPr>
          <p:spPr bwMode="auto">
            <a:xfrm>
              <a:off x="1857208" y="2914068"/>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000000"/>
                </a:solidFill>
                <a:latin typeface="Segoe UI"/>
                <a:ea typeface="Segoe UI" pitchFamily="34" charset="0"/>
                <a:cs typeface="Segoe UI" pitchFamily="34" charset="0"/>
              </a:endParaRPr>
            </a:p>
          </p:txBody>
        </p:sp>
        <p:pic>
          <p:nvPicPr>
            <p:cNvPr id="36" name="Picture 23"/>
            <p:cNvPicPr>
              <a:picLocks noChangeAspect="1"/>
            </p:cNvPicPr>
            <p:nvPr/>
          </p:nvPicPr>
          <p:blipFill>
            <a:blip r:embed="rId3">
              <a:biLevel thresh="25000"/>
              <a:extLst>
                <a:ext uri="{28A0092B-C50C-407E-A947-70E740481C1C}">
                  <a14:useLocalDpi xmlns:a14="http://schemas.microsoft.com/office/drawing/2010/main"/>
                </a:ext>
              </a:extLst>
            </a:blip>
            <a:srcRect/>
            <a:stretch>
              <a:fillRect/>
            </a:stretch>
          </p:blipFill>
          <p:spPr bwMode="auto">
            <a:xfrm>
              <a:off x="1975380" y="3060887"/>
              <a:ext cx="494851" cy="407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2512464" y="3027216"/>
              <a:ext cx="419794" cy="241736"/>
              <a:chOff x="2526540" y="1999422"/>
              <a:chExt cx="411600" cy="237018"/>
            </a:xfrm>
          </p:grpSpPr>
          <p:sp>
            <p:nvSpPr>
              <p:cNvPr id="92" name="Rectangle 91"/>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a:solidFill>
                    <a:srgbClr val="000000"/>
                  </a:solidFill>
                  <a:latin typeface="Segoe UI"/>
                  <a:ea typeface="Segoe UI" pitchFamily="34" charset="0"/>
                  <a:cs typeface="Segoe UI" pitchFamily="34" charset="0"/>
                </a:endParaRPr>
              </a:p>
            </p:txBody>
          </p:sp>
          <p:sp>
            <p:nvSpPr>
              <p:cNvPr id="93" name="Rectangle 92"/>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94" name="Rectangle 93"/>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95" name="Rectangle 94"/>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grpSp>
        <p:grpSp>
          <p:nvGrpSpPr>
            <p:cNvPr id="130" name="Group 129"/>
            <p:cNvGrpSpPr/>
            <p:nvPr/>
          </p:nvGrpSpPr>
          <p:grpSpPr>
            <a:xfrm>
              <a:off x="2748705" y="3328639"/>
              <a:ext cx="419794" cy="241736"/>
              <a:chOff x="2526540" y="1999422"/>
              <a:chExt cx="411600" cy="237018"/>
            </a:xfrm>
          </p:grpSpPr>
          <p:sp>
            <p:nvSpPr>
              <p:cNvPr id="131" name="Rectangle 130"/>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a:solidFill>
                    <a:srgbClr val="000000"/>
                  </a:solidFill>
                  <a:latin typeface="Segoe UI"/>
                  <a:ea typeface="Segoe UI" pitchFamily="34" charset="0"/>
                  <a:cs typeface="Segoe UI" pitchFamily="34" charset="0"/>
                </a:endParaRPr>
              </a:p>
            </p:txBody>
          </p:sp>
          <p:sp>
            <p:nvSpPr>
              <p:cNvPr id="132" name="Rectangle 131"/>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133" name="Rectangle 132"/>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134" name="Rectangle 133"/>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grpSp>
        <p:grpSp>
          <p:nvGrpSpPr>
            <p:cNvPr id="135" name="Group 134"/>
            <p:cNvGrpSpPr/>
            <p:nvPr/>
          </p:nvGrpSpPr>
          <p:grpSpPr>
            <a:xfrm>
              <a:off x="3132219" y="3020717"/>
              <a:ext cx="419794" cy="241736"/>
              <a:chOff x="2526540" y="1999422"/>
              <a:chExt cx="411600" cy="237018"/>
            </a:xfrm>
          </p:grpSpPr>
          <p:sp>
            <p:nvSpPr>
              <p:cNvPr id="136" name="Rectangle 135"/>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a:solidFill>
                    <a:srgbClr val="000000"/>
                  </a:solidFill>
                  <a:latin typeface="Segoe UI"/>
                  <a:ea typeface="Segoe UI" pitchFamily="34" charset="0"/>
                  <a:cs typeface="Segoe UI" pitchFamily="34" charset="0"/>
                </a:endParaRPr>
              </a:p>
            </p:txBody>
          </p:sp>
          <p:sp>
            <p:nvSpPr>
              <p:cNvPr id="137" name="Rectangle 136"/>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138" name="Rectangle 137"/>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139" name="Rectangle 138"/>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grpSp>
        <p:sp>
          <p:nvSpPr>
            <p:cNvPr id="205" name="Rectangle 204"/>
            <p:cNvSpPr/>
            <p:nvPr/>
          </p:nvSpPr>
          <p:spPr>
            <a:xfrm>
              <a:off x="603239" y="3093176"/>
              <a:ext cx="1311380" cy="371680"/>
            </a:xfrm>
            <a:prstGeom prst="rect">
              <a:avLst/>
            </a:prstGeom>
          </p:spPr>
          <p:txBody>
            <a:bodyPr wrap="square">
              <a:spAutoFit/>
            </a:bodyPr>
            <a:lstStyle/>
            <a:p>
              <a:pPr defTabSz="672358" eaLnBrk="1" fontAlgn="auto" hangingPunct="1">
                <a:spcBef>
                  <a:spcPts val="0"/>
                </a:spcBef>
                <a:spcAft>
                  <a:spcPts val="0"/>
                </a:spcAft>
                <a:defRPr/>
              </a:pPr>
              <a:r>
                <a:rPr lang="en-US" sz="1176" kern="0" dirty="0">
                  <a:solidFill>
                    <a:srgbClr val="000000"/>
                  </a:solidFill>
                  <a:latin typeface="Segoe UI Light"/>
                  <a:ea typeface="+mn-ea"/>
                  <a:cs typeface="+mn-cs"/>
                </a:rPr>
                <a:t>Services Tier</a:t>
              </a:r>
            </a:p>
          </p:txBody>
        </p:sp>
      </p:grpSp>
      <p:sp>
        <p:nvSpPr>
          <p:cNvPr id="207" name="Rectangle 206"/>
          <p:cNvSpPr/>
          <p:nvPr/>
        </p:nvSpPr>
        <p:spPr>
          <a:xfrm>
            <a:off x="446394" y="4426243"/>
            <a:ext cx="964201" cy="273280"/>
          </a:xfrm>
          <a:prstGeom prst="rect">
            <a:avLst/>
          </a:prstGeom>
        </p:spPr>
        <p:txBody>
          <a:bodyPr wrap="square">
            <a:spAutoFit/>
          </a:bodyPr>
          <a:lstStyle/>
          <a:p>
            <a:pPr defTabSz="672358" eaLnBrk="1" fontAlgn="auto" hangingPunct="1">
              <a:spcBef>
                <a:spcPts val="0"/>
              </a:spcBef>
              <a:spcAft>
                <a:spcPts val="0"/>
              </a:spcAft>
              <a:defRPr/>
            </a:pPr>
            <a:r>
              <a:rPr lang="en-US" sz="1176" kern="0" dirty="0">
                <a:solidFill>
                  <a:srgbClr val="000000"/>
                </a:solidFill>
                <a:latin typeface="Segoe UI Light"/>
                <a:ea typeface="+mn-ea"/>
                <a:cs typeface="+mn-cs"/>
              </a:rPr>
              <a:t>Data Tier</a:t>
            </a:r>
          </a:p>
        </p:txBody>
      </p:sp>
      <p:grpSp>
        <p:nvGrpSpPr>
          <p:cNvPr id="208" name="Group 207"/>
          <p:cNvGrpSpPr/>
          <p:nvPr/>
        </p:nvGrpSpPr>
        <p:grpSpPr>
          <a:xfrm>
            <a:off x="2878810" y="4792253"/>
            <a:ext cx="1534600" cy="789840"/>
            <a:chOff x="8625119" y="4346288"/>
            <a:chExt cx="1013503" cy="729948"/>
          </a:xfrm>
        </p:grpSpPr>
        <p:sp>
          <p:nvSpPr>
            <p:cNvPr id="209" name="Rounded Rectangular Callout 208"/>
            <p:cNvSpPr/>
            <p:nvPr/>
          </p:nvSpPr>
          <p:spPr bwMode="auto">
            <a:xfrm>
              <a:off x="8625119" y="4346288"/>
              <a:ext cx="1013503" cy="568383"/>
            </a:xfrm>
            <a:prstGeom prst="wedgeRoundRectCallout">
              <a:avLst>
                <a:gd name="adj1" fmla="val -53457"/>
                <a:gd name="adj2" fmla="val -77919"/>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1" hangingPunct="1">
                <a:lnSpc>
                  <a:spcPct val="90000"/>
                </a:lnSpc>
                <a:defRPr/>
              </a:pPr>
              <a:endParaRPr lang="en-US" sz="1029" kern="0" dirty="0" err="1">
                <a:solidFill>
                  <a:srgbClr val="FFFFFF"/>
                </a:solidFill>
                <a:latin typeface="Segoe UI"/>
                <a:ea typeface="Segoe UI" pitchFamily="34" charset="0"/>
                <a:cs typeface="Segoe UI" pitchFamily="34" charset="0"/>
              </a:endParaRPr>
            </a:p>
          </p:txBody>
        </p:sp>
        <p:sp>
          <p:nvSpPr>
            <p:cNvPr id="210" name="Rectangle 209"/>
            <p:cNvSpPr/>
            <p:nvPr/>
          </p:nvSpPr>
          <p:spPr>
            <a:xfrm>
              <a:off x="8625119" y="4420487"/>
              <a:ext cx="1000892" cy="655749"/>
            </a:xfrm>
            <a:prstGeom prst="rect">
              <a:avLst/>
            </a:prstGeom>
          </p:spPr>
          <p:txBody>
            <a:bodyPr wrap="square">
              <a:spAutoFit/>
            </a:bodyPr>
            <a:lstStyle/>
            <a:p>
              <a:pPr algn="ctr" defTabSz="685647" eaLnBrk="1" hangingPunct="1">
                <a:lnSpc>
                  <a:spcPct val="90000"/>
                </a:lnSpc>
                <a:defRPr/>
              </a:pPr>
              <a:r>
                <a:rPr lang="en-US" sz="956" kern="0" dirty="0">
                  <a:solidFill>
                    <a:srgbClr val="FFFFFF"/>
                  </a:solidFill>
                  <a:latin typeface="Segoe UI"/>
                  <a:ea typeface="Segoe UI" pitchFamily="34" charset="0"/>
                  <a:cs typeface="Segoe UI" pitchFamily="34" charset="0"/>
                </a:rPr>
                <a:t>Monolithic Databases are shared across services.</a:t>
              </a:r>
            </a:p>
          </p:txBody>
        </p:sp>
      </p:grpSp>
      <p:sp>
        <p:nvSpPr>
          <p:cNvPr id="58" name="Rectangle 57"/>
          <p:cNvSpPr/>
          <p:nvPr/>
        </p:nvSpPr>
        <p:spPr>
          <a:xfrm>
            <a:off x="4964187" y="4827548"/>
            <a:ext cx="1232583" cy="567463"/>
          </a:xfrm>
          <a:prstGeom prst="rect">
            <a:avLst/>
          </a:prstGeom>
        </p:spPr>
        <p:txBody>
          <a:bodyPr wrap="square">
            <a:spAutoFit/>
          </a:bodyPr>
          <a:lstStyle/>
          <a:p>
            <a:pPr defTabSz="685606" eaLnBrk="1" fontAlgn="auto" hangingPunct="1">
              <a:spcBef>
                <a:spcPts val="0"/>
              </a:spcBef>
              <a:spcAft>
                <a:spcPts val="0"/>
              </a:spcAft>
              <a:defRPr/>
            </a:pPr>
            <a:r>
              <a:rPr lang="en-US" sz="1029" kern="0" dirty="0">
                <a:solidFill>
                  <a:srgbClr val="000000"/>
                </a:solidFill>
                <a:latin typeface="Segoe UI Light"/>
                <a:ea typeface="+mn-ea"/>
                <a:cs typeface="+mn-cs"/>
              </a:rPr>
              <a:t>Stateless services </a:t>
            </a:r>
          </a:p>
          <a:p>
            <a:pPr defTabSz="685606" eaLnBrk="1" fontAlgn="auto" hangingPunct="1">
              <a:spcBef>
                <a:spcPts val="0"/>
              </a:spcBef>
              <a:spcAft>
                <a:spcPts val="0"/>
              </a:spcAft>
              <a:defRPr/>
            </a:pPr>
            <a:r>
              <a:rPr lang="en-US" sz="1029" kern="0" dirty="0">
                <a:solidFill>
                  <a:srgbClr val="000000"/>
                </a:solidFill>
                <a:latin typeface="Segoe UI Light"/>
                <a:ea typeface="+mn-ea"/>
                <a:cs typeface="+mn-cs"/>
              </a:rPr>
              <a:t>with </a:t>
            </a:r>
          </a:p>
          <a:p>
            <a:pPr defTabSz="685606" eaLnBrk="1" fontAlgn="auto" hangingPunct="1">
              <a:spcBef>
                <a:spcPts val="0"/>
              </a:spcBef>
              <a:spcAft>
                <a:spcPts val="0"/>
              </a:spcAft>
              <a:defRPr/>
            </a:pPr>
            <a:r>
              <a:rPr lang="en-US" sz="1029" kern="0" dirty="0">
                <a:solidFill>
                  <a:srgbClr val="000000"/>
                </a:solidFill>
                <a:latin typeface="Segoe UI Light"/>
                <a:ea typeface="+mn-ea"/>
                <a:cs typeface="+mn-cs"/>
              </a:rPr>
              <a:t>separate stores</a:t>
            </a:r>
          </a:p>
        </p:txBody>
      </p:sp>
      <p:grpSp>
        <p:nvGrpSpPr>
          <p:cNvPr id="215" name="Group 214"/>
          <p:cNvGrpSpPr/>
          <p:nvPr/>
        </p:nvGrpSpPr>
        <p:grpSpPr>
          <a:xfrm>
            <a:off x="6028691" y="4792255"/>
            <a:ext cx="1634039" cy="715016"/>
            <a:chOff x="8199437" y="6128658"/>
            <a:chExt cx="2222407" cy="741175"/>
          </a:xfrm>
        </p:grpSpPr>
        <p:grpSp>
          <p:nvGrpSpPr>
            <p:cNvPr id="211" name="Group 210"/>
            <p:cNvGrpSpPr/>
            <p:nvPr/>
          </p:nvGrpSpPr>
          <p:grpSpPr>
            <a:xfrm>
              <a:off x="8199437" y="6128658"/>
              <a:ext cx="1838720" cy="741175"/>
              <a:chOff x="8625119" y="4346287"/>
              <a:chExt cx="1013503" cy="729949"/>
            </a:xfrm>
          </p:grpSpPr>
          <p:sp>
            <p:nvSpPr>
              <p:cNvPr id="212" name="Rounded Rectangular Callout 211"/>
              <p:cNvSpPr/>
              <p:nvPr/>
            </p:nvSpPr>
            <p:spPr bwMode="auto">
              <a:xfrm>
                <a:off x="8625119" y="4346287"/>
                <a:ext cx="1013503" cy="568383"/>
              </a:xfrm>
              <a:prstGeom prst="wedgeRoundRectCallout">
                <a:avLst>
                  <a:gd name="adj1" fmla="val -73934"/>
                  <a:gd name="adj2" fmla="val -126590"/>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1" hangingPunct="1">
                  <a:lnSpc>
                    <a:spcPct val="90000"/>
                  </a:lnSpc>
                  <a:defRPr/>
                </a:pPr>
                <a:endParaRPr lang="en-US" sz="1029" kern="0" dirty="0" err="1">
                  <a:solidFill>
                    <a:srgbClr val="FFFFFF"/>
                  </a:solidFill>
                  <a:latin typeface="Segoe UI"/>
                  <a:ea typeface="Segoe UI" pitchFamily="34" charset="0"/>
                  <a:cs typeface="Segoe UI" pitchFamily="34" charset="0"/>
                </a:endParaRPr>
              </a:p>
            </p:txBody>
          </p:sp>
          <p:sp>
            <p:nvSpPr>
              <p:cNvPr id="213" name="Rectangle 212"/>
              <p:cNvSpPr/>
              <p:nvPr/>
            </p:nvSpPr>
            <p:spPr>
              <a:xfrm>
                <a:off x="8625119" y="4420487"/>
                <a:ext cx="1000892" cy="655749"/>
              </a:xfrm>
              <a:prstGeom prst="rect">
                <a:avLst/>
              </a:prstGeom>
            </p:spPr>
            <p:txBody>
              <a:bodyPr wrap="square">
                <a:spAutoFit/>
              </a:bodyPr>
              <a:lstStyle/>
              <a:p>
                <a:pPr algn="ctr" defTabSz="685647" eaLnBrk="1" hangingPunct="1">
                  <a:lnSpc>
                    <a:spcPct val="90000"/>
                  </a:lnSpc>
                  <a:defRPr/>
                </a:pPr>
                <a:r>
                  <a:rPr lang="en-US" sz="956" kern="0" dirty="0">
                    <a:solidFill>
                      <a:sysClr val="windowText" lastClr="000000"/>
                    </a:solidFill>
                    <a:latin typeface="Segoe UI"/>
                    <a:ea typeface="Segoe UI" pitchFamily="34" charset="0"/>
                    <a:cs typeface="Segoe UI" pitchFamily="34" charset="0"/>
                  </a:rPr>
                  <a:t>Each microservice </a:t>
                </a:r>
                <a:r>
                  <a:rPr lang="en-US" sz="956" b="1" kern="0" dirty="0">
                    <a:solidFill>
                      <a:sysClr val="windowText" lastClr="000000"/>
                    </a:solidFill>
                    <a:latin typeface="Segoe UI"/>
                    <a:ea typeface="Segoe UI" pitchFamily="34" charset="0"/>
                    <a:cs typeface="Segoe UI" pitchFamily="34" charset="0"/>
                  </a:rPr>
                  <a:t>owns</a:t>
                </a:r>
                <a:r>
                  <a:rPr lang="en-US" sz="956" kern="0" dirty="0">
                    <a:solidFill>
                      <a:sysClr val="windowText" lastClr="000000"/>
                    </a:solidFill>
                    <a:latin typeface="Segoe UI"/>
                    <a:ea typeface="Segoe UI" pitchFamily="34" charset="0"/>
                    <a:cs typeface="Segoe UI" pitchFamily="34" charset="0"/>
                  </a:rPr>
                  <a:t> its </a:t>
                </a:r>
                <a:r>
                  <a:rPr lang="en-US" sz="956" b="1" kern="0" dirty="0">
                    <a:solidFill>
                      <a:sysClr val="windowText" lastClr="000000"/>
                    </a:solidFill>
                    <a:latin typeface="Segoe UI"/>
                    <a:ea typeface="Segoe UI" pitchFamily="34" charset="0"/>
                    <a:cs typeface="Segoe UI" pitchFamily="34" charset="0"/>
                  </a:rPr>
                  <a:t>model/data</a:t>
                </a:r>
                <a:r>
                  <a:rPr lang="en-US" sz="956" kern="0" dirty="0">
                    <a:solidFill>
                      <a:sysClr val="windowText" lastClr="000000"/>
                    </a:solidFill>
                    <a:latin typeface="Segoe UI"/>
                    <a:ea typeface="Segoe UI" pitchFamily="34" charset="0"/>
                    <a:cs typeface="Segoe UI" pitchFamily="34" charset="0"/>
                  </a:rPr>
                  <a:t>!</a:t>
                </a:r>
              </a:p>
            </p:txBody>
          </p:sp>
        </p:grpSp>
        <p:sp>
          <p:nvSpPr>
            <p:cNvPr id="214" name="Right Triangle 213"/>
            <p:cNvSpPr/>
            <p:nvPr/>
          </p:nvSpPr>
          <p:spPr bwMode="auto">
            <a:xfrm rot="20306585">
              <a:off x="9954063" y="6257313"/>
              <a:ext cx="467781" cy="244156"/>
            </a:xfrm>
            <a:prstGeom prst="rtTriangle">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kern="0" dirty="0">
                <a:gradFill>
                  <a:gsLst>
                    <a:gs pos="5439">
                      <a:srgbClr val="F8F8F8"/>
                    </a:gs>
                    <a:gs pos="10000">
                      <a:srgbClr val="F8F8F8"/>
                    </a:gs>
                  </a:gsLst>
                  <a:lin ang="5400000" scaled="0"/>
                </a:gradFill>
                <a:latin typeface="Segoe UI"/>
              </a:endParaRPr>
            </a:p>
          </p:txBody>
        </p:sp>
      </p:grpSp>
      <p:sp>
        <p:nvSpPr>
          <p:cNvPr id="216" name="Rectangle 215"/>
          <p:cNvSpPr/>
          <p:nvPr/>
        </p:nvSpPr>
        <p:spPr>
          <a:xfrm>
            <a:off x="5036703" y="4433728"/>
            <a:ext cx="375696" cy="373820"/>
          </a:xfrm>
          <a:prstGeom prst="rect">
            <a:avLst/>
          </a:prstGeom>
        </p:spPr>
        <p:txBody>
          <a:bodyPr wrap="square">
            <a:spAutoFit/>
          </a:bodyPr>
          <a:lstStyle/>
          <a:p>
            <a:pPr algn="ctr" defTabSz="672358" eaLnBrk="1" fontAlgn="auto" hangingPunct="1">
              <a:spcBef>
                <a:spcPts val="0"/>
              </a:spcBef>
              <a:spcAft>
                <a:spcPts val="0"/>
              </a:spcAft>
              <a:defRPr/>
            </a:pPr>
            <a:r>
              <a:rPr lang="en-US" sz="800" kern="0" dirty="0">
                <a:solidFill>
                  <a:srgbClr val="000000"/>
                </a:solidFill>
                <a:latin typeface="Segoe UI Light"/>
                <a:ea typeface="+mn-ea"/>
                <a:cs typeface="+mn-cs"/>
              </a:rPr>
              <a:t>SQL</a:t>
            </a:r>
          </a:p>
          <a:p>
            <a:pPr algn="ctr" defTabSz="672358" eaLnBrk="1" fontAlgn="auto" hangingPunct="1">
              <a:spcBef>
                <a:spcPts val="0"/>
              </a:spcBef>
              <a:spcAft>
                <a:spcPts val="0"/>
              </a:spcAft>
              <a:defRPr/>
            </a:pPr>
            <a:r>
              <a:rPr lang="en-US" sz="1029" kern="0" dirty="0">
                <a:solidFill>
                  <a:srgbClr val="000000"/>
                </a:solidFill>
                <a:latin typeface="Segoe UI Light"/>
                <a:ea typeface="+mn-ea"/>
                <a:cs typeface="+mn-cs"/>
              </a:rPr>
              <a:t>[…]</a:t>
            </a:r>
          </a:p>
        </p:txBody>
      </p:sp>
      <p:grpSp>
        <p:nvGrpSpPr>
          <p:cNvPr id="141" name="Group 140"/>
          <p:cNvGrpSpPr/>
          <p:nvPr/>
        </p:nvGrpSpPr>
        <p:grpSpPr>
          <a:xfrm>
            <a:off x="2935388" y="3455727"/>
            <a:ext cx="1478022" cy="424334"/>
            <a:chOff x="8625119" y="4346288"/>
            <a:chExt cx="1013503" cy="568383"/>
          </a:xfrm>
        </p:grpSpPr>
        <p:sp>
          <p:nvSpPr>
            <p:cNvPr id="142" name="Rounded Rectangular Callout 141"/>
            <p:cNvSpPr/>
            <p:nvPr/>
          </p:nvSpPr>
          <p:spPr bwMode="auto">
            <a:xfrm>
              <a:off x="8625119" y="4346288"/>
              <a:ext cx="1013503" cy="568383"/>
            </a:xfrm>
            <a:prstGeom prst="wedgeRoundRectCallout">
              <a:avLst>
                <a:gd name="adj1" fmla="val -108220"/>
                <a:gd name="adj2" fmla="val 48114"/>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1" hangingPunct="1">
                <a:lnSpc>
                  <a:spcPct val="90000"/>
                </a:lnSpc>
                <a:defRPr/>
              </a:pPr>
              <a:endParaRPr lang="en-US" sz="1029" kern="0" dirty="0" err="1">
                <a:solidFill>
                  <a:srgbClr val="FFFFFF"/>
                </a:solidFill>
                <a:latin typeface="Segoe UI"/>
                <a:ea typeface="Segoe UI" pitchFamily="34" charset="0"/>
                <a:cs typeface="Segoe UI" pitchFamily="34" charset="0"/>
              </a:endParaRPr>
            </a:p>
          </p:txBody>
        </p:sp>
        <p:sp>
          <p:nvSpPr>
            <p:cNvPr id="143" name="Rectangle 142"/>
            <p:cNvSpPr/>
            <p:nvPr/>
          </p:nvSpPr>
          <p:spPr>
            <a:xfrm>
              <a:off x="8625119" y="4420487"/>
              <a:ext cx="1000892" cy="478391"/>
            </a:xfrm>
            <a:prstGeom prst="rect">
              <a:avLst/>
            </a:prstGeom>
          </p:spPr>
          <p:txBody>
            <a:bodyPr wrap="square">
              <a:spAutoFit/>
            </a:bodyPr>
            <a:lstStyle/>
            <a:p>
              <a:pPr algn="ctr" defTabSz="685647" eaLnBrk="1" hangingPunct="1">
                <a:lnSpc>
                  <a:spcPct val="90000"/>
                </a:lnSpc>
                <a:defRPr/>
              </a:pPr>
              <a:r>
                <a:rPr lang="en-US" sz="956" kern="0" dirty="0">
                  <a:solidFill>
                    <a:srgbClr val="FFFFFF"/>
                  </a:solidFill>
                  <a:latin typeface="Segoe UI"/>
                  <a:ea typeface="Segoe UI" pitchFamily="34" charset="0"/>
                  <a:cs typeface="Segoe UI" pitchFamily="34" charset="0"/>
                </a:rPr>
                <a:t>Database servers are usually the bottleneck</a:t>
              </a:r>
            </a:p>
          </p:txBody>
        </p:sp>
      </p:grpSp>
      <p:grpSp>
        <p:nvGrpSpPr>
          <p:cNvPr id="4" name="Group 3"/>
          <p:cNvGrpSpPr/>
          <p:nvPr/>
        </p:nvGrpSpPr>
        <p:grpSpPr>
          <a:xfrm>
            <a:off x="443536" y="3215290"/>
            <a:ext cx="2255903" cy="532010"/>
            <a:chOff x="603239" y="3983880"/>
            <a:chExt cx="3068185" cy="723571"/>
          </a:xfrm>
        </p:grpSpPr>
        <p:sp>
          <p:nvSpPr>
            <p:cNvPr id="144" name="Rounded Rectangle 143"/>
            <p:cNvSpPr/>
            <p:nvPr/>
          </p:nvSpPr>
          <p:spPr bwMode="auto">
            <a:xfrm>
              <a:off x="1857208" y="3983880"/>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dirty="0">
                <a:solidFill>
                  <a:srgbClr val="000000"/>
                </a:solidFill>
                <a:latin typeface="Segoe UI"/>
                <a:ea typeface="Segoe UI" pitchFamily="34" charset="0"/>
                <a:cs typeface="Segoe UI" pitchFamily="34" charset="0"/>
              </a:endParaRPr>
            </a:p>
          </p:txBody>
        </p:sp>
        <p:grpSp>
          <p:nvGrpSpPr>
            <p:cNvPr id="145" name="Group 144"/>
            <p:cNvGrpSpPr/>
            <p:nvPr/>
          </p:nvGrpSpPr>
          <p:grpSpPr>
            <a:xfrm>
              <a:off x="3079205" y="4361210"/>
              <a:ext cx="419794" cy="241736"/>
              <a:chOff x="2821368" y="2314683"/>
              <a:chExt cx="411600" cy="237018"/>
            </a:xfrm>
          </p:grpSpPr>
          <p:sp>
            <p:nvSpPr>
              <p:cNvPr id="146" name="Rectangle 145"/>
              <p:cNvSpPr/>
              <p:nvPr/>
            </p:nvSpPr>
            <p:spPr>
              <a:xfrm>
                <a:off x="2821368" y="2314683"/>
                <a:ext cx="411600" cy="237018"/>
              </a:xfrm>
              <a:prstGeom prst="rect">
                <a:avLst/>
              </a:prstGeom>
              <a:solidFill>
                <a:srgbClr val="4D762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a:solidFill>
                    <a:srgbClr val="000000"/>
                  </a:solidFill>
                  <a:latin typeface="Segoe UI"/>
                  <a:ea typeface="Segoe UI" pitchFamily="34" charset="0"/>
                  <a:cs typeface="Segoe UI" pitchFamily="34" charset="0"/>
                </a:endParaRPr>
              </a:p>
            </p:txBody>
          </p:sp>
          <p:sp>
            <p:nvSpPr>
              <p:cNvPr id="147" name="Rectangle 146"/>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148" name="Rectangle 147"/>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150" name="Rectangle 149"/>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grpSp>
        <p:grpSp>
          <p:nvGrpSpPr>
            <p:cNvPr id="151" name="Group 150"/>
            <p:cNvGrpSpPr/>
            <p:nvPr/>
          </p:nvGrpSpPr>
          <p:grpSpPr>
            <a:xfrm>
              <a:off x="2538808" y="4164623"/>
              <a:ext cx="419794" cy="241736"/>
              <a:chOff x="2821368" y="2314683"/>
              <a:chExt cx="411600" cy="237018"/>
            </a:xfrm>
          </p:grpSpPr>
          <p:sp>
            <p:nvSpPr>
              <p:cNvPr id="152" name="Rectangle 151"/>
              <p:cNvSpPr/>
              <p:nvPr/>
            </p:nvSpPr>
            <p:spPr>
              <a:xfrm>
                <a:off x="2821368" y="2314683"/>
                <a:ext cx="411600" cy="237018"/>
              </a:xfrm>
              <a:prstGeom prst="rect">
                <a:avLst/>
              </a:prstGeom>
              <a:solidFill>
                <a:srgbClr val="4D7620"/>
              </a:solidFill>
              <a:ln w="9525" cap="flat" cmpd="sng" algn="ctr">
                <a:noFill/>
                <a:prstDash val="solid"/>
                <a:headEnd type="none" w="med" len="med"/>
                <a:tailEnd type="none" w="med" len="med"/>
              </a:ln>
              <a:effectLst/>
            </p:spPr>
            <p:txBody>
              <a:bodyPr lIns="68551" tIns="68551" rIns="25710" bIns="25710" rtlCol="0" anchor="b" anchorCtr="0"/>
              <a:lstStyle/>
              <a:p>
                <a:pPr algn="ctr" defTabSz="698973" eaLnBrk="1" fontAlgn="auto" hangingPunct="1">
                  <a:spcBef>
                    <a:spcPts val="0"/>
                  </a:spcBef>
                  <a:spcAft>
                    <a:spcPts val="0"/>
                  </a:spcAft>
                  <a:defRPr/>
                </a:pPr>
                <a:endParaRPr lang="en-US" sz="600" kern="0">
                  <a:solidFill>
                    <a:srgbClr val="000000"/>
                  </a:solidFill>
                  <a:latin typeface="Segoe UI"/>
                  <a:ea typeface="Segoe UI" pitchFamily="34" charset="0"/>
                  <a:cs typeface="Segoe UI" pitchFamily="34" charset="0"/>
                </a:endParaRPr>
              </a:p>
            </p:txBody>
          </p:sp>
          <p:sp>
            <p:nvSpPr>
              <p:cNvPr id="153" name="Rectangle 152"/>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154" name="Rectangle 153"/>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sp>
            <p:nvSpPr>
              <p:cNvPr id="155" name="Rectangle 154"/>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85606" eaLnBrk="1" fontAlgn="auto" hangingPunct="1">
                  <a:spcBef>
                    <a:spcPts val="0"/>
                  </a:spcBef>
                  <a:spcAft>
                    <a:spcPts val="0"/>
                  </a:spcAft>
                  <a:defRPr/>
                </a:pPr>
                <a:endParaRPr lang="en-US" sz="1350" kern="0">
                  <a:solidFill>
                    <a:srgbClr val="000000"/>
                  </a:solidFill>
                  <a:latin typeface="Calibri" panose="020F0502020204030204"/>
                  <a:ea typeface="+mn-ea"/>
                  <a:cs typeface="+mn-cs"/>
                </a:endParaRPr>
              </a:p>
            </p:txBody>
          </p:sp>
        </p:grpSp>
        <p:pic>
          <p:nvPicPr>
            <p:cNvPr id="156" name="Picture 155"/>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2031028" y="4126711"/>
              <a:ext cx="415013" cy="415013"/>
            </a:xfrm>
            <a:prstGeom prst="rect">
              <a:avLst/>
            </a:prstGeom>
          </p:spPr>
        </p:pic>
        <p:sp>
          <p:nvSpPr>
            <p:cNvPr id="157" name="Rectangle 156"/>
            <p:cNvSpPr/>
            <p:nvPr/>
          </p:nvSpPr>
          <p:spPr>
            <a:xfrm>
              <a:off x="603239" y="4116213"/>
              <a:ext cx="1311380" cy="371680"/>
            </a:xfrm>
            <a:prstGeom prst="rect">
              <a:avLst/>
            </a:prstGeom>
          </p:spPr>
          <p:txBody>
            <a:bodyPr wrap="square">
              <a:spAutoFit/>
            </a:bodyPr>
            <a:lstStyle/>
            <a:p>
              <a:pPr defTabSz="672358" eaLnBrk="1" fontAlgn="auto" hangingPunct="1">
                <a:spcBef>
                  <a:spcPts val="0"/>
                </a:spcBef>
                <a:spcAft>
                  <a:spcPts val="0"/>
                </a:spcAft>
                <a:defRPr/>
              </a:pPr>
              <a:r>
                <a:rPr lang="en-US" sz="1176" kern="0" dirty="0">
                  <a:solidFill>
                    <a:srgbClr val="000000"/>
                  </a:solidFill>
                  <a:latin typeface="Segoe UI Light"/>
                  <a:ea typeface="+mn-ea"/>
                  <a:cs typeface="+mn-cs"/>
                </a:rPr>
                <a:t>Cache Tier</a:t>
              </a:r>
            </a:p>
          </p:txBody>
        </p:sp>
      </p:grpSp>
      <p:grpSp>
        <p:nvGrpSpPr>
          <p:cNvPr id="160" name="Group 159"/>
          <p:cNvGrpSpPr/>
          <p:nvPr/>
        </p:nvGrpSpPr>
        <p:grpSpPr>
          <a:xfrm>
            <a:off x="2939759" y="2746195"/>
            <a:ext cx="1478022" cy="630587"/>
            <a:chOff x="8625119" y="4346288"/>
            <a:chExt cx="1013503" cy="716288"/>
          </a:xfrm>
        </p:grpSpPr>
        <p:sp>
          <p:nvSpPr>
            <p:cNvPr id="161" name="Rounded Rectangular Callout 160"/>
            <p:cNvSpPr/>
            <p:nvPr/>
          </p:nvSpPr>
          <p:spPr bwMode="auto">
            <a:xfrm>
              <a:off x="8625119" y="4346288"/>
              <a:ext cx="1013503" cy="568383"/>
            </a:xfrm>
            <a:prstGeom prst="wedgeRoundRectCallout">
              <a:avLst>
                <a:gd name="adj1" fmla="val -65834"/>
                <a:gd name="adj2" fmla="val 56516"/>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eaLnBrk="1" hangingPunct="1">
                <a:lnSpc>
                  <a:spcPct val="90000"/>
                </a:lnSpc>
                <a:defRPr/>
              </a:pPr>
              <a:endParaRPr lang="en-US" sz="1029" kern="0" dirty="0" err="1">
                <a:solidFill>
                  <a:srgbClr val="FFFFFF"/>
                </a:solidFill>
                <a:latin typeface="Segoe UI"/>
                <a:ea typeface="Segoe UI" pitchFamily="34" charset="0"/>
                <a:cs typeface="Segoe UI" pitchFamily="34" charset="0"/>
              </a:endParaRPr>
            </a:p>
          </p:txBody>
        </p:sp>
        <p:sp>
          <p:nvSpPr>
            <p:cNvPr id="162" name="Rectangle 161"/>
            <p:cNvSpPr/>
            <p:nvPr/>
          </p:nvSpPr>
          <p:spPr>
            <a:xfrm>
              <a:off x="8625119" y="4356081"/>
              <a:ext cx="1000892" cy="706495"/>
            </a:xfrm>
            <a:prstGeom prst="rect">
              <a:avLst/>
            </a:prstGeom>
          </p:spPr>
          <p:txBody>
            <a:bodyPr wrap="square">
              <a:spAutoFit/>
            </a:bodyPr>
            <a:lstStyle/>
            <a:p>
              <a:pPr algn="ctr" defTabSz="685647" eaLnBrk="1" hangingPunct="1">
                <a:lnSpc>
                  <a:spcPct val="90000"/>
                </a:lnSpc>
                <a:defRPr/>
              </a:pPr>
              <a:r>
                <a:rPr lang="en-US" sz="956" kern="0" dirty="0">
                  <a:solidFill>
                    <a:srgbClr val="FFFFFF"/>
                  </a:solidFill>
                  <a:latin typeface="Segoe UI"/>
                  <a:ea typeface="Segoe UI" pitchFamily="34" charset="0"/>
                  <a:cs typeface="Segoe UI" pitchFamily="34" charset="0"/>
                </a:rPr>
                <a:t>Cache doesn’t help much for massive data ingress (Events, IoT, etc.)</a:t>
              </a:r>
            </a:p>
          </p:txBody>
        </p:sp>
      </p:grpSp>
      <p:pic>
        <p:nvPicPr>
          <p:cNvPr id="163" name="Picture 16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33395" y="2176370"/>
            <a:ext cx="311588" cy="616547"/>
          </a:xfrm>
          <a:prstGeom prst="rect">
            <a:avLst/>
          </a:prstGeom>
        </p:spPr>
      </p:pic>
      <p:cxnSp>
        <p:nvCxnSpPr>
          <p:cNvPr id="164" name="Straight Arrow Connector 163"/>
          <p:cNvCxnSpPr>
            <a:stCxn id="48" idx="4"/>
            <a:endCxn id="158" idx="2"/>
          </p:cNvCxnSpPr>
          <p:nvPr/>
        </p:nvCxnSpPr>
        <p:spPr>
          <a:xfrm flipH="1" flipV="1">
            <a:off x="5912727" y="3142100"/>
            <a:ext cx="866543" cy="741281"/>
          </a:xfrm>
          <a:prstGeom prst="straightConnector1">
            <a:avLst/>
          </a:prstGeom>
          <a:noFill/>
          <a:ln w="12700" cap="flat" cmpd="sng" algn="ctr">
            <a:solidFill>
              <a:schemeClr val="bg1">
                <a:lumMod val="50000"/>
              </a:schemeClr>
            </a:solidFill>
            <a:prstDash val="solid"/>
            <a:miter lim="800000"/>
            <a:tailEnd type="triangle"/>
          </a:ln>
          <a:effectLst/>
        </p:spPr>
      </p:cxnSp>
      <p:sp>
        <p:nvSpPr>
          <p:cNvPr id="165" name="Rectangle 164">
            <a:extLst>
              <a:ext uri="{FF2B5EF4-FFF2-40B4-BE49-F238E27FC236}">
                <a16:creationId xmlns:a16="http://schemas.microsoft.com/office/drawing/2014/main" id="{61F5AB17-54D7-45D4-A61A-EAF9779168FB}"/>
              </a:ext>
            </a:extLst>
          </p:cNvPr>
          <p:cNvSpPr/>
          <p:nvPr/>
        </p:nvSpPr>
        <p:spPr bwMode="auto">
          <a:xfrm>
            <a:off x="5932967" y="22085"/>
            <a:ext cx="3211034" cy="3713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t>Microservices Explained</a:t>
            </a:r>
            <a:endParaRPr kumimoji="0" lang="en-US" sz="2400" b="0" i="0" u="none" strike="noStrike" cap="none" normalizeH="0" baseline="0" dirty="0">
              <a:ln>
                <a:noFill/>
              </a:ln>
              <a:effectLst/>
            </a:endParaRPr>
          </a:p>
        </p:txBody>
      </p:sp>
    </p:spTree>
    <p:extLst>
      <p:ext uri="{BB962C8B-B14F-4D97-AF65-F5344CB8AC3E}">
        <p14:creationId xmlns:p14="http://schemas.microsoft.com/office/powerpoint/2010/main" val="579044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anim calcmode="lin" valueType="num">
                                      <p:cBhvr>
                                        <p:cTn id="8" dur="1000" fill="hold"/>
                                        <p:tgtEl>
                                          <p:spTgt spid="208"/>
                                        </p:tgtEl>
                                        <p:attrNameLst>
                                          <p:attrName>ppt_x</p:attrName>
                                        </p:attrNameLst>
                                      </p:cBhvr>
                                      <p:tavLst>
                                        <p:tav tm="0">
                                          <p:val>
                                            <p:strVal val="#ppt_x"/>
                                          </p:val>
                                        </p:tav>
                                        <p:tav tm="100000">
                                          <p:val>
                                            <p:strVal val="#ppt_x"/>
                                          </p:val>
                                        </p:tav>
                                      </p:tavLst>
                                    </p:anim>
                                    <p:anim calcmode="lin" valueType="num">
                                      <p:cBhvr>
                                        <p:cTn id="9" dur="1000" fill="hold"/>
                                        <p:tgtEl>
                                          <p:spTgt spid="20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fade">
                                      <p:cBhvr>
                                        <p:cTn id="13" dur="1000"/>
                                        <p:tgtEl>
                                          <p:spTgt spid="215"/>
                                        </p:tgtEl>
                                      </p:cBhvr>
                                    </p:animEffect>
                                    <p:anim calcmode="lin" valueType="num">
                                      <p:cBhvr>
                                        <p:cTn id="14" dur="1000" fill="hold"/>
                                        <p:tgtEl>
                                          <p:spTgt spid="215"/>
                                        </p:tgtEl>
                                        <p:attrNameLst>
                                          <p:attrName>ppt_x</p:attrName>
                                        </p:attrNameLst>
                                      </p:cBhvr>
                                      <p:tavLst>
                                        <p:tav tm="0">
                                          <p:val>
                                            <p:strVal val="#ppt_x"/>
                                          </p:val>
                                        </p:tav>
                                        <p:tav tm="100000">
                                          <p:val>
                                            <p:strVal val="#ppt_x"/>
                                          </p:val>
                                        </p:tav>
                                      </p:tavLst>
                                    </p:anim>
                                    <p:anim calcmode="lin" valueType="num">
                                      <p:cBhvr>
                                        <p:cTn id="15"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677863" y="1166813"/>
          <a:ext cx="8229600" cy="4404075"/>
        </p:xfrm>
        <a:graphic>
          <a:graphicData uri="http://schemas.openxmlformats.org/drawingml/2006/table">
            <a:tbl>
              <a:tblPr firstRow="1" bandRow="1">
                <a:tableStyleId>{5C22544A-7EE6-4342-B048-85BDC9FD1C3A}</a:tableStyleId>
              </a:tblPr>
              <a:tblGrid>
                <a:gridCol w="2076032">
                  <a:extLst>
                    <a:ext uri="{9D8B030D-6E8A-4147-A177-3AD203B41FA5}">
                      <a16:colId xmlns:a16="http://schemas.microsoft.com/office/drawing/2014/main" val="735449902"/>
                    </a:ext>
                  </a:extLst>
                </a:gridCol>
                <a:gridCol w="2705768">
                  <a:extLst>
                    <a:ext uri="{9D8B030D-6E8A-4147-A177-3AD203B41FA5}">
                      <a16:colId xmlns:a16="http://schemas.microsoft.com/office/drawing/2014/main" val="1680292683"/>
                    </a:ext>
                  </a:extLst>
                </a:gridCol>
                <a:gridCol w="3447800">
                  <a:extLst>
                    <a:ext uri="{9D8B030D-6E8A-4147-A177-3AD203B41FA5}">
                      <a16:colId xmlns:a16="http://schemas.microsoft.com/office/drawing/2014/main" val="867099526"/>
                    </a:ext>
                  </a:extLst>
                </a:gridCol>
              </a:tblGrid>
              <a:tr h="319755">
                <a:tc>
                  <a:txBody>
                    <a:bodyPr/>
                    <a:lstStyle/>
                    <a:p>
                      <a:endParaRPr lang="en-US" sz="1400" dirty="0"/>
                    </a:p>
                  </a:txBody>
                  <a:tcPr/>
                </a:tc>
                <a:tc>
                  <a:txBody>
                    <a:bodyPr/>
                    <a:lstStyle/>
                    <a:p>
                      <a:r>
                        <a:rPr lang="en-US" sz="1400" dirty="0"/>
                        <a:t>Monolithic</a:t>
                      </a:r>
                    </a:p>
                  </a:txBody>
                  <a:tcPr/>
                </a:tc>
                <a:tc>
                  <a:txBody>
                    <a:bodyPr/>
                    <a:lstStyle/>
                    <a:p>
                      <a:r>
                        <a:rPr lang="en-US" sz="1400" dirty="0"/>
                        <a:t>Microservice</a:t>
                      </a:r>
                    </a:p>
                  </a:txBody>
                  <a:tcPr/>
                </a:tc>
                <a:extLst>
                  <a:ext uri="{0D108BD9-81ED-4DB2-BD59-A6C34878D82A}">
                    <a16:rowId xmlns:a16="http://schemas.microsoft.com/office/drawing/2014/main" val="1783666935"/>
                  </a:ext>
                </a:extLst>
              </a:tr>
              <a:tr h="370840">
                <a:tc>
                  <a:txBody>
                    <a:bodyPr/>
                    <a:lstStyle/>
                    <a:p>
                      <a:r>
                        <a:rPr lang="en-US" sz="1400" dirty="0"/>
                        <a:t>Architecture</a:t>
                      </a:r>
                    </a:p>
                  </a:txBody>
                  <a:tcPr/>
                </a:tc>
                <a:tc>
                  <a:txBody>
                    <a:bodyPr/>
                    <a:lstStyle/>
                    <a:p>
                      <a:r>
                        <a:rPr lang="en-US" sz="1400" dirty="0"/>
                        <a:t>Represents a single logical program</a:t>
                      </a:r>
                      <a:r>
                        <a:rPr lang="en-US" sz="1400" baseline="0" dirty="0"/>
                        <a:t> unit. All functions, libraries and dependencies are located within one application block</a:t>
                      </a:r>
                      <a:endParaRPr lang="en-US" sz="1400" dirty="0"/>
                    </a:p>
                  </a:txBody>
                  <a:tcPr/>
                </a:tc>
                <a:tc>
                  <a:txBody>
                    <a:bodyPr/>
                    <a:lstStyle/>
                    <a:p>
                      <a:r>
                        <a:rPr lang="en-US" sz="1400" dirty="0"/>
                        <a:t>Consists</a:t>
                      </a:r>
                      <a:r>
                        <a:rPr lang="en-US" sz="1400" baseline="0" dirty="0"/>
                        <a:t> of a series of small services that work independently and communicate with each other. Each service can be used in more than one application.</a:t>
                      </a:r>
                      <a:endParaRPr lang="en-US" sz="1400" dirty="0"/>
                    </a:p>
                  </a:txBody>
                  <a:tcPr/>
                </a:tc>
                <a:extLst>
                  <a:ext uri="{0D108BD9-81ED-4DB2-BD59-A6C34878D82A}">
                    <a16:rowId xmlns:a16="http://schemas.microsoft.com/office/drawing/2014/main" val="4217919429"/>
                  </a:ext>
                </a:extLst>
              </a:tr>
              <a:tr h="370840">
                <a:tc>
                  <a:txBody>
                    <a:bodyPr/>
                    <a:lstStyle/>
                    <a:p>
                      <a:r>
                        <a:rPr lang="en-US" sz="1400" dirty="0"/>
                        <a:t>Scalability</a:t>
                      </a:r>
                    </a:p>
                  </a:txBody>
                  <a:tcPr/>
                </a:tc>
                <a:tc>
                  <a:txBody>
                    <a:bodyPr/>
                    <a:lstStyle/>
                    <a:p>
                      <a:r>
                        <a:rPr lang="en-US" sz="1400" dirty="0"/>
                        <a:t>The entire application scales horizontally behind a load balancer</a:t>
                      </a:r>
                    </a:p>
                  </a:txBody>
                  <a:tcPr/>
                </a:tc>
                <a:tc>
                  <a:txBody>
                    <a:bodyPr/>
                    <a:lstStyle/>
                    <a:p>
                      <a:r>
                        <a:rPr lang="en-US" sz="1400" dirty="0"/>
                        <a:t>Each service scales independently and on demand</a:t>
                      </a:r>
                    </a:p>
                  </a:txBody>
                  <a:tcPr/>
                </a:tc>
                <a:extLst>
                  <a:ext uri="{0D108BD9-81ED-4DB2-BD59-A6C34878D82A}">
                    <a16:rowId xmlns:a16="http://schemas.microsoft.com/office/drawing/2014/main" val="1063173676"/>
                  </a:ext>
                </a:extLst>
              </a:tr>
              <a:tr h="370840">
                <a:tc>
                  <a:txBody>
                    <a:bodyPr/>
                    <a:lstStyle/>
                    <a:p>
                      <a:r>
                        <a:rPr lang="en-US" sz="1400" dirty="0"/>
                        <a:t>Agility</a:t>
                      </a:r>
                    </a:p>
                  </a:txBody>
                  <a:tcPr/>
                </a:tc>
                <a:tc>
                  <a:txBody>
                    <a:bodyPr/>
                    <a:lstStyle/>
                    <a:p>
                      <a:r>
                        <a:rPr lang="en-US" sz="1400" dirty="0"/>
                        <a:t>Changes to the system</a:t>
                      </a:r>
                      <a:r>
                        <a:rPr lang="en-US" sz="1400" baseline="0" dirty="0"/>
                        <a:t> lead to the compilation, testing and deployment of the entire application </a:t>
                      </a:r>
                      <a:endParaRPr lang="en-US" sz="1400" dirty="0"/>
                    </a:p>
                  </a:txBody>
                  <a:tcPr/>
                </a:tc>
                <a:tc>
                  <a:txBody>
                    <a:bodyPr/>
                    <a:lstStyle/>
                    <a:p>
                      <a:r>
                        <a:rPr lang="en-US" sz="1400" dirty="0"/>
                        <a:t>Each service</a:t>
                      </a:r>
                      <a:r>
                        <a:rPr lang="en-US" sz="1400" baseline="0" dirty="0"/>
                        <a:t> can be changed independently</a:t>
                      </a:r>
                      <a:endParaRPr lang="en-US" sz="1400" dirty="0"/>
                    </a:p>
                  </a:txBody>
                  <a:tcPr/>
                </a:tc>
                <a:extLst>
                  <a:ext uri="{0D108BD9-81ED-4DB2-BD59-A6C34878D82A}">
                    <a16:rowId xmlns:a16="http://schemas.microsoft.com/office/drawing/2014/main" val="2804029245"/>
                  </a:ext>
                </a:extLst>
              </a:tr>
              <a:tr h="370840">
                <a:tc>
                  <a:txBody>
                    <a:bodyPr/>
                    <a:lstStyle/>
                    <a:p>
                      <a:r>
                        <a:rPr lang="en-US" sz="1400" dirty="0"/>
                        <a:t>Development</a:t>
                      </a:r>
                    </a:p>
                  </a:txBody>
                  <a:tcPr/>
                </a:tc>
                <a:tc>
                  <a:txBody>
                    <a:bodyPr/>
                    <a:lstStyle/>
                    <a:p>
                      <a:r>
                        <a:rPr lang="en-US" sz="1400" dirty="0"/>
                        <a:t>Development based</a:t>
                      </a:r>
                      <a:r>
                        <a:rPr lang="en-US" sz="1400" baseline="0" dirty="0"/>
                        <a:t> on a single programming language</a:t>
                      </a:r>
                      <a:endParaRPr lang="en-US" sz="1400" dirty="0"/>
                    </a:p>
                  </a:txBody>
                  <a:tcPr/>
                </a:tc>
                <a:tc>
                  <a:txBody>
                    <a:bodyPr/>
                    <a:lstStyle/>
                    <a:p>
                      <a:r>
                        <a:rPr lang="en-US" sz="1400" dirty="0"/>
                        <a:t>Each service can be developed</a:t>
                      </a:r>
                      <a:r>
                        <a:rPr lang="en-US" sz="1400" baseline="0" dirty="0"/>
                        <a:t> in a different programming language. Integration via a defined API.</a:t>
                      </a:r>
                      <a:endParaRPr lang="en-US" sz="1400" dirty="0"/>
                    </a:p>
                  </a:txBody>
                  <a:tcPr/>
                </a:tc>
                <a:extLst>
                  <a:ext uri="{0D108BD9-81ED-4DB2-BD59-A6C34878D82A}">
                    <a16:rowId xmlns:a16="http://schemas.microsoft.com/office/drawing/2014/main" val="3825516752"/>
                  </a:ext>
                </a:extLst>
              </a:tr>
              <a:tr h="370840">
                <a:tc>
                  <a:txBody>
                    <a:bodyPr/>
                    <a:lstStyle/>
                    <a:p>
                      <a:r>
                        <a:rPr lang="en-US" sz="1400" dirty="0"/>
                        <a:t>Maintenance</a:t>
                      </a:r>
                    </a:p>
                  </a:txBody>
                  <a:tcPr/>
                </a:tc>
                <a:tc>
                  <a:txBody>
                    <a:bodyPr/>
                    <a:lstStyle/>
                    <a:p>
                      <a:r>
                        <a:rPr lang="en-US" sz="1400" dirty="0"/>
                        <a:t>Very long and confusing source code</a:t>
                      </a:r>
                    </a:p>
                  </a:txBody>
                  <a:tcPr/>
                </a:tc>
                <a:tc>
                  <a:txBody>
                    <a:bodyPr/>
                    <a:lstStyle/>
                    <a:p>
                      <a:r>
                        <a:rPr lang="en-US" sz="1400" dirty="0"/>
                        <a:t>Many pieces of source code that are easy to administrate</a:t>
                      </a:r>
                    </a:p>
                  </a:txBody>
                  <a:tcPr/>
                </a:tc>
                <a:extLst>
                  <a:ext uri="{0D108BD9-81ED-4DB2-BD59-A6C34878D82A}">
                    <a16:rowId xmlns:a16="http://schemas.microsoft.com/office/drawing/2014/main" val="2209886507"/>
                  </a:ext>
                </a:extLst>
              </a:tr>
            </a:tbl>
          </a:graphicData>
        </a:graphic>
      </p:graphicFrame>
      <p:sp>
        <p:nvSpPr>
          <p:cNvPr id="3" name="Slide Number Placeholder 2"/>
          <p:cNvSpPr>
            <a:spLocks noGrp="1"/>
          </p:cNvSpPr>
          <p:nvPr>
            <p:ph type="sldNum" sz="quarter" idx="12"/>
          </p:nvPr>
        </p:nvSpPr>
        <p:spPr/>
        <p:txBody>
          <a:bodyPr/>
          <a:lstStyle/>
          <a:p>
            <a:fld id="{5D7E0B00-4FDE-D040-8275-1F4B80113D68}" type="slidenum">
              <a:rPr lang="en-US" smtClean="0"/>
              <a:pPr/>
              <a:t>14</a:t>
            </a:fld>
            <a:endParaRPr lang="en-US"/>
          </a:p>
        </p:txBody>
      </p:sp>
      <p:sp>
        <p:nvSpPr>
          <p:cNvPr id="4" name="Footer Placeholder 3"/>
          <p:cNvSpPr>
            <a:spLocks noGrp="1"/>
          </p:cNvSpPr>
          <p:nvPr>
            <p:ph type="ftr" sz="quarter" idx="13"/>
          </p:nvPr>
        </p:nvSpPr>
        <p:spPr/>
        <p:txBody>
          <a:bodyPr/>
          <a:lstStyle/>
          <a:p>
            <a:endParaRPr lang="en-US" dirty="0"/>
          </a:p>
        </p:txBody>
      </p:sp>
      <p:sp>
        <p:nvSpPr>
          <p:cNvPr id="5" name="Title 4"/>
          <p:cNvSpPr>
            <a:spLocks noGrp="1"/>
          </p:cNvSpPr>
          <p:nvPr>
            <p:ph type="title"/>
          </p:nvPr>
        </p:nvSpPr>
        <p:spPr/>
        <p:txBody>
          <a:bodyPr/>
          <a:lstStyle/>
          <a:p>
            <a:r>
              <a:rPr lang="en-US" dirty="0"/>
              <a:t>Monolithic vs Microservices Architecture</a:t>
            </a:r>
          </a:p>
        </p:txBody>
      </p:sp>
      <p:sp>
        <p:nvSpPr>
          <p:cNvPr id="6" name="Text Placeholder 5"/>
          <p:cNvSpPr>
            <a:spLocks noGrp="1"/>
          </p:cNvSpPr>
          <p:nvPr>
            <p:ph type="body" sz="quarter" idx="14"/>
          </p:nvPr>
        </p:nvSpPr>
        <p:spPr/>
        <p:txBody>
          <a:bodyPr/>
          <a:lstStyle/>
          <a:p>
            <a:endParaRPr lang="en-US"/>
          </a:p>
        </p:txBody>
      </p:sp>
      <p:sp>
        <p:nvSpPr>
          <p:cNvPr id="9" name="Rectangle 8">
            <a:extLst>
              <a:ext uri="{FF2B5EF4-FFF2-40B4-BE49-F238E27FC236}">
                <a16:creationId xmlns:a16="http://schemas.microsoft.com/office/drawing/2014/main" id="{4ED4554B-6387-4DE3-9BF2-C38730C479C2}"/>
              </a:ext>
            </a:extLst>
          </p:cNvPr>
          <p:cNvSpPr/>
          <p:nvPr/>
        </p:nvSpPr>
        <p:spPr bwMode="auto">
          <a:xfrm>
            <a:off x="5932967" y="22085"/>
            <a:ext cx="3211034" cy="3713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bg1"/>
                </a:solidFill>
              </a:rPr>
              <a:t>Microservices Explained</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832169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B8265B-EB32-4DA9-989C-1AA9DD7F22BE}"/>
              </a:ext>
            </a:extLst>
          </p:cNvPr>
          <p:cNvSpPr>
            <a:spLocks noGrp="1"/>
          </p:cNvSpPr>
          <p:nvPr>
            <p:ph type="sldNum" sz="quarter" idx="12"/>
          </p:nvPr>
        </p:nvSpPr>
        <p:spPr/>
        <p:txBody>
          <a:bodyPr/>
          <a:lstStyle/>
          <a:p>
            <a:fld id="{5D7E0B00-4FDE-D040-8275-1F4B80113D68}" type="slidenum">
              <a:rPr lang="en-US" smtClean="0"/>
              <a:pPr/>
              <a:t>15</a:t>
            </a:fld>
            <a:endParaRPr lang="en-US"/>
          </a:p>
        </p:txBody>
      </p:sp>
      <p:sp>
        <p:nvSpPr>
          <p:cNvPr id="4" name="Footer Placeholder 3">
            <a:extLst>
              <a:ext uri="{FF2B5EF4-FFF2-40B4-BE49-F238E27FC236}">
                <a16:creationId xmlns:a16="http://schemas.microsoft.com/office/drawing/2014/main" id="{189FFD7B-8B41-4B72-AD96-524D60381164}"/>
              </a:ext>
            </a:extLst>
          </p:cNvPr>
          <p:cNvSpPr>
            <a:spLocks noGrp="1"/>
          </p:cNvSpPr>
          <p:nvPr>
            <p:ph type="ftr" sz="quarter" idx="13"/>
          </p:nvPr>
        </p:nvSpPr>
        <p:spPr/>
        <p:txBody>
          <a:bodyPr/>
          <a:lstStyle/>
          <a:p>
            <a:endParaRPr lang="en-US" dirty="0"/>
          </a:p>
        </p:txBody>
      </p:sp>
      <p:sp>
        <p:nvSpPr>
          <p:cNvPr id="5" name="Title 4">
            <a:extLst>
              <a:ext uri="{FF2B5EF4-FFF2-40B4-BE49-F238E27FC236}">
                <a16:creationId xmlns:a16="http://schemas.microsoft.com/office/drawing/2014/main" id="{5F4E767A-70D7-439D-B441-89FBAF173DAA}"/>
              </a:ext>
            </a:extLst>
          </p:cNvPr>
          <p:cNvSpPr>
            <a:spLocks noGrp="1"/>
          </p:cNvSpPr>
          <p:nvPr>
            <p:ph type="title"/>
          </p:nvPr>
        </p:nvSpPr>
        <p:spPr/>
        <p:txBody>
          <a:bodyPr/>
          <a:lstStyle/>
          <a:p>
            <a:r>
              <a:rPr lang="en-US" dirty="0"/>
              <a:t>Principles of Microservices</a:t>
            </a:r>
          </a:p>
        </p:txBody>
      </p:sp>
      <p:sp>
        <p:nvSpPr>
          <p:cNvPr id="6" name="Text Placeholder 5">
            <a:extLst>
              <a:ext uri="{FF2B5EF4-FFF2-40B4-BE49-F238E27FC236}">
                <a16:creationId xmlns:a16="http://schemas.microsoft.com/office/drawing/2014/main" id="{08A366C4-3B50-4FF3-9551-F4F67AFB3792}"/>
              </a:ext>
            </a:extLst>
          </p:cNvPr>
          <p:cNvSpPr>
            <a:spLocks noGrp="1"/>
          </p:cNvSpPr>
          <p:nvPr>
            <p:ph type="body" sz="quarter" idx="14"/>
          </p:nvPr>
        </p:nvSpPr>
        <p:spPr/>
        <p:txBody>
          <a:bodyPr/>
          <a:lstStyle/>
          <a:p>
            <a:endParaRPr lang="en-US"/>
          </a:p>
        </p:txBody>
      </p:sp>
      <p:pic>
        <p:nvPicPr>
          <p:cNvPr id="7" name="Picture 6">
            <a:extLst>
              <a:ext uri="{FF2B5EF4-FFF2-40B4-BE49-F238E27FC236}">
                <a16:creationId xmlns:a16="http://schemas.microsoft.com/office/drawing/2014/main" id="{A47C0021-F8A1-428C-A2A8-8A164E6E2FE3}"/>
              </a:ext>
            </a:extLst>
          </p:cNvPr>
          <p:cNvPicPr>
            <a:picLocks noChangeAspect="1"/>
          </p:cNvPicPr>
          <p:nvPr/>
        </p:nvPicPr>
        <p:blipFill>
          <a:blip r:embed="rId3"/>
          <a:stretch>
            <a:fillRect/>
          </a:stretch>
        </p:blipFill>
        <p:spPr>
          <a:xfrm>
            <a:off x="850307" y="958125"/>
            <a:ext cx="6966308" cy="4203916"/>
          </a:xfrm>
          <a:prstGeom prst="rect">
            <a:avLst/>
          </a:prstGeom>
        </p:spPr>
      </p:pic>
      <p:sp>
        <p:nvSpPr>
          <p:cNvPr id="8" name="Rectangle 7">
            <a:extLst>
              <a:ext uri="{FF2B5EF4-FFF2-40B4-BE49-F238E27FC236}">
                <a16:creationId xmlns:a16="http://schemas.microsoft.com/office/drawing/2014/main" id="{495491B8-2ED6-4FE7-9307-288BAA40E166}"/>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Principles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4257767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FBC70E-5A53-4536-AE5D-C186DA6C58BE}"/>
              </a:ext>
            </a:extLst>
          </p:cNvPr>
          <p:cNvSpPr>
            <a:spLocks noGrp="1"/>
          </p:cNvSpPr>
          <p:nvPr>
            <p:ph idx="1"/>
          </p:nvPr>
        </p:nvSpPr>
        <p:spPr/>
        <p:txBody>
          <a:bodyPr/>
          <a:lstStyle/>
          <a:p>
            <a:r>
              <a:rPr lang="en-US" dirty="0"/>
              <a:t>Microservices provide the ability to separate system capability into different domains using Domain Driven Design principles. The primary objective of the domain driven design is to focus on the core domain and the associated logic. This minimizes possibilities of the application getting out of hand. It also nurtures creative collaboration between the DevOps and development teams as both should understand the domain for scaling up.</a:t>
            </a:r>
          </a:p>
        </p:txBody>
      </p:sp>
      <p:sp>
        <p:nvSpPr>
          <p:cNvPr id="3" name="Slide Number Placeholder 2">
            <a:extLst>
              <a:ext uri="{FF2B5EF4-FFF2-40B4-BE49-F238E27FC236}">
                <a16:creationId xmlns:a16="http://schemas.microsoft.com/office/drawing/2014/main" id="{29CEDFD8-4092-48D8-BC62-272B13CCA68E}"/>
              </a:ext>
            </a:extLst>
          </p:cNvPr>
          <p:cNvSpPr>
            <a:spLocks noGrp="1"/>
          </p:cNvSpPr>
          <p:nvPr>
            <p:ph type="sldNum" sz="quarter" idx="12"/>
          </p:nvPr>
        </p:nvSpPr>
        <p:spPr/>
        <p:txBody>
          <a:bodyPr/>
          <a:lstStyle/>
          <a:p>
            <a:fld id="{5D7E0B00-4FDE-D040-8275-1F4B80113D68}" type="slidenum">
              <a:rPr lang="en-US" smtClean="0"/>
              <a:pPr/>
              <a:t>16</a:t>
            </a:fld>
            <a:endParaRPr lang="en-US"/>
          </a:p>
        </p:txBody>
      </p:sp>
      <p:sp>
        <p:nvSpPr>
          <p:cNvPr id="4" name="Footer Placeholder 3">
            <a:extLst>
              <a:ext uri="{FF2B5EF4-FFF2-40B4-BE49-F238E27FC236}">
                <a16:creationId xmlns:a16="http://schemas.microsoft.com/office/drawing/2014/main" id="{112C887C-F74C-480D-B145-2F5B0CBADA84}"/>
              </a:ext>
            </a:extLst>
          </p:cNvPr>
          <p:cNvSpPr>
            <a:spLocks noGrp="1"/>
          </p:cNvSpPr>
          <p:nvPr>
            <p:ph type="ftr" sz="quarter" idx="13"/>
          </p:nvPr>
        </p:nvSpPr>
        <p:spPr/>
        <p:txBody>
          <a:bodyPr/>
          <a:lstStyle/>
          <a:p>
            <a:endParaRPr lang="en-US" dirty="0"/>
          </a:p>
        </p:txBody>
      </p:sp>
      <p:sp>
        <p:nvSpPr>
          <p:cNvPr id="5" name="Title 4">
            <a:extLst>
              <a:ext uri="{FF2B5EF4-FFF2-40B4-BE49-F238E27FC236}">
                <a16:creationId xmlns:a16="http://schemas.microsoft.com/office/drawing/2014/main" id="{2C954A38-B5C3-4621-A31B-2485A9DF5082}"/>
              </a:ext>
            </a:extLst>
          </p:cNvPr>
          <p:cNvSpPr>
            <a:spLocks noGrp="1"/>
          </p:cNvSpPr>
          <p:nvPr>
            <p:ph type="title"/>
          </p:nvPr>
        </p:nvSpPr>
        <p:spPr/>
        <p:txBody>
          <a:bodyPr/>
          <a:lstStyle/>
          <a:p>
            <a:r>
              <a:rPr lang="en-US" dirty="0"/>
              <a:t>Principle 1 - Modelled around business domain</a:t>
            </a:r>
          </a:p>
        </p:txBody>
      </p:sp>
      <p:sp>
        <p:nvSpPr>
          <p:cNvPr id="6" name="Text Placeholder 5">
            <a:extLst>
              <a:ext uri="{FF2B5EF4-FFF2-40B4-BE49-F238E27FC236}">
                <a16:creationId xmlns:a16="http://schemas.microsoft.com/office/drawing/2014/main" id="{3C10E444-36FF-4AD5-8875-0B2407233C01}"/>
              </a:ext>
            </a:extLst>
          </p:cNvPr>
          <p:cNvSpPr>
            <a:spLocks noGrp="1"/>
          </p:cNvSpPr>
          <p:nvPr>
            <p:ph type="body" sz="quarter" idx="14"/>
          </p:nvPr>
        </p:nvSpPr>
        <p:spPr/>
        <p:txBody>
          <a:bodyPr/>
          <a:lstStyle/>
          <a:p>
            <a:endParaRPr lang="en-US"/>
          </a:p>
        </p:txBody>
      </p:sp>
      <p:sp>
        <p:nvSpPr>
          <p:cNvPr id="7" name="Rectangle 6">
            <a:extLst>
              <a:ext uri="{FF2B5EF4-FFF2-40B4-BE49-F238E27FC236}">
                <a16:creationId xmlns:a16="http://schemas.microsoft.com/office/drawing/2014/main" id="{676936EB-A634-41F1-9F56-834CDEC07037}"/>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Principles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pic>
        <p:nvPicPr>
          <p:cNvPr id="1026" name="Picture 2" descr="https://martinfowler.com/bliki/images/boundedContext/sketch.png">
            <a:extLst>
              <a:ext uri="{FF2B5EF4-FFF2-40B4-BE49-F238E27FC236}">
                <a16:creationId xmlns:a16="http://schemas.microsoft.com/office/drawing/2014/main" id="{A5ABB4B8-4C48-4680-8340-5808EAED1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072" y="3089115"/>
            <a:ext cx="3302577" cy="20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165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FBC70E-5A53-4536-AE5D-C186DA6C58BE}"/>
              </a:ext>
            </a:extLst>
          </p:cNvPr>
          <p:cNvSpPr>
            <a:spLocks noGrp="1"/>
          </p:cNvSpPr>
          <p:nvPr>
            <p:ph idx="1"/>
          </p:nvPr>
        </p:nvSpPr>
        <p:spPr/>
        <p:txBody>
          <a:bodyPr>
            <a:normAutofit/>
          </a:bodyPr>
          <a:lstStyle/>
          <a:p>
            <a:r>
              <a:rPr lang="en-US" dirty="0"/>
              <a:t>The whole idea of microservices is to have a fairly large amount of small services and to be able to manage changes to these you need to have automated processes. This means that you will want to have:</a:t>
            </a:r>
          </a:p>
          <a:p>
            <a:pPr marL="342900" indent="-342900">
              <a:buFont typeface="Arial" panose="020B0604020202020204" pitchFamily="34" charset="0"/>
              <a:buChar char="•"/>
            </a:pPr>
            <a:r>
              <a:rPr lang="en-US" dirty="0"/>
              <a:t>infrastructure automation (provisioning of host environments)</a:t>
            </a:r>
          </a:p>
          <a:p>
            <a:pPr marL="342900" indent="-342900">
              <a:buFont typeface="Arial" panose="020B0604020202020204" pitchFamily="34" charset="0"/>
              <a:buChar char="•"/>
            </a:pPr>
            <a:r>
              <a:rPr lang="en-US" dirty="0"/>
              <a:t>automated testing</a:t>
            </a:r>
          </a:p>
          <a:p>
            <a:pPr marL="342900" indent="-342900">
              <a:buFont typeface="Arial" panose="020B0604020202020204" pitchFamily="34" charset="0"/>
              <a:buChar char="•"/>
            </a:pPr>
            <a:r>
              <a:rPr lang="en-US" dirty="0"/>
              <a:t>continuous delivery </a:t>
            </a:r>
          </a:p>
        </p:txBody>
      </p:sp>
      <p:sp>
        <p:nvSpPr>
          <p:cNvPr id="3" name="Slide Number Placeholder 2">
            <a:extLst>
              <a:ext uri="{FF2B5EF4-FFF2-40B4-BE49-F238E27FC236}">
                <a16:creationId xmlns:a16="http://schemas.microsoft.com/office/drawing/2014/main" id="{29CEDFD8-4092-48D8-BC62-272B13CCA68E}"/>
              </a:ext>
            </a:extLst>
          </p:cNvPr>
          <p:cNvSpPr>
            <a:spLocks noGrp="1"/>
          </p:cNvSpPr>
          <p:nvPr>
            <p:ph type="sldNum" sz="quarter" idx="12"/>
          </p:nvPr>
        </p:nvSpPr>
        <p:spPr/>
        <p:txBody>
          <a:bodyPr/>
          <a:lstStyle/>
          <a:p>
            <a:fld id="{5D7E0B00-4FDE-D040-8275-1F4B80113D68}" type="slidenum">
              <a:rPr lang="en-US" smtClean="0"/>
              <a:pPr/>
              <a:t>17</a:t>
            </a:fld>
            <a:endParaRPr lang="en-US"/>
          </a:p>
        </p:txBody>
      </p:sp>
      <p:sp>
        <p:nvSpPr>
          <p:cNvPr id="4" name="Footer Placeholder 3">
            <a:extLst>
              <a:ext uri="{FF2B5EF4-FFF2-40B4-BE49-F238E27FC236}">
                <a16:creationId xmlns:a16="http://schemas.microsoft.com/office/drawing/2014/main" id="{112C887C-F74C-480D-B145-2F5B0CBADA84}"/>
              </a:ext>
            </a:extLst>
          </p:cNvPr>
          <p:cNvSpPr>
            <a:spLocks noGrp="1"/>
          </p:cNvSpPr>
          <p:nvPr>
            <p:ph type="ftr" sz="quarter" idx="13"/>
          </p:nvPr>
        </p:nvSpPr>
        <p:spPr/>
        <p:txBody>
          <a:bodyPr/>
          <a:lstStyle/>
          <a:p>
            <a:endParaRPr lang="en-US" dirty="0"/>
          </a:p>
        </p:txBody>
      </p:sp>
      <p:sp>
        <p:nvSpPr>
          <p:cNvPr id="5" name="Title 4">
            <a:extLst>
              <a:ext uri="{FF2B5EF4-FFF2-40B4-BE49-F238E27FC236}">
                <a16:creationId xmlns:a16="http://schemas.microsoft.com/office/drawing/2014/main" id="{2C954A38-B5C3-4621-A31B-2485A9DF5082}"/>
              </a:ext>
            </a:extLst>
          </p:cNvPr>
          <p:cNvSpPr>
            <a:spLocks noGrp="1"/>
          </p:cNvSpPr>
          <p:nvPr>
            <p:ph type="title"/>
          </p:nvPr>
        </p:nvSpPr>
        <p:spPr/>
        <p:txBody>
          <a:bodyPr/>
          <a:lstStyle/>
          <a:p>
            <a:r>
              <a:rPr lang="en-US" dirty="0"/>
              <a:t>Principle 2 - Culture of Automation</a:t>
            </a:r>
            <a:br>
              <a:rPr lang="en-US" dirty="0"/>
            </a:br>
            <a:endParaRPr lang="en-US" dirty="0"/>
          </a:p>
        </p:txBody>
      </p:sp>
      <p:sp>
        <p:nvSpPr>
          <p:cNvPr id="6" name="Text Placeholder 5">
            <a:extLst>
              <a:ext uri="{FF2B5EF4-FFF2-40B4-BE49-F238E27FC236}">
                <a16:creationId xmlns:a16="http://schemas.microsoft.com/office/drawing/2014/main" id="{3C10E444-36FF-4AD5-8875-0B2407233C01}"/>
              </a:ext>
            </a:extLst>
          </p:cNvPr>
          <p:cNvSpPr>
            <a:spLocks noGrp="1"/>
          </p:cNvSpPr>
          <p:nvPr>
            <p:ph type="body" sz="quarter" idx="14"/>
          </p:nvPr>
        </p:nvSpPr>
        <p:spPr/>
        <p:txBody>
          <a:bodyPr/>
          <a:lstStyle/>
          <a:p>
            <a:endParaRPr lang="en-US"/>
          </a:p>
        </p:txBody>
      </p:sp>
      <p:sp>
        <p:nvSpPr>
          <p:cNvPr id="7" name="Rectangle 6">
            <a:extLst>
              <a:ext uri="{FF2B5EF4-FFF2-40B4-BE49-F238E27FC236}">
                <a16:creationId xmlns:a16="http://schemas.microsoft.com/office/drawing/2014/main" id="{500FFA82-469C-4F04-95A5-10C611A588EF}"/>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Principles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pic>
        <p:nvPicPr>
          <p:cNvPr id="10" name="Picture 9">
            <a:extLst>
              <a:ext uri="{FF2B5EF4-FFF2-40B4-BE49-F238E27FC236}">
                <a16:creationId xmlns:a16="http://schemas.microsoft.com/office/drawing/2014/main" id="{9D72BE1D-C8FE-4E28-9EC6-3A922BCF2B29}"/>
              </a:ext>
            </a:extLst>
          </p:cNvPr>
          <p:cNvPicPr>
            <a:picLocks noChangeAspect="1"/>
          </p:cNvPicPr>
          <p:nvPr/>
        </p:nvPicPr>
        <p:blipFill>
          <a:blip r:embed="rId3"/>
          <a:stretch>
            <a:fillRect/>
          </a:stretch>
        </p:blipFill>
        <p:spPr>
          <a:xfrm>
            <a:off x="4804757" y="2788822"/>
            <a:ext cx="3836677" cy="2155725"/>
          </a:xfrm>
          <a:prstGeom prst="rect">
            <a:avLst/>
          </a:prstGeom>
        </p:spPr>
      </p:pic>
    </p:spTree>
    <p:extLst>
      <p:ext uri="{BB962C8B-B14F-4D97-AF65-F5344CB8AC3E}">
        <p14:creationId xmlns:p14="http://schemas.microsoft.com/office/powerpoint/2010/main" val="326634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FBC70E-5A53-4536-AE5D-C186DA6C58BE}"/>
              </a:ext>
            </a:extLst>
          </p:cNvPr>
          <p:cNvSpPr>
            <a:spLocks noGrp="1"/>
          </p:cNvSpPr>
          <p:nvPr>
            <p:ph idx="1"/>
          </p:nvPr>
        </p:nvSpPr>
        <p:spPr/>
        <p:txBody>
          <a:bodyPr>
            <a:normAutofit/>
          </a:bodyPr>
          <a:lstStyle/>
          <a:p>
            <a:r>
              <a:rPr lang="en-US" dirty="0"/>
              <a:t>Microservices are small services with independent lifecycles that work together as a part of the whole application. However, each service can be independent when it has to be a part of the big structure. To enhance the ability of one service to scale independently of the others, it is important to hide each service implementation details. We could use REST protocol over HTTP and ensure services communicate with each other using a light-weight communication. Through this segregation of internal and external implementation, details can be achieved.</a:t>
            </a:r>
          </a:p>
          <a:p>
            <a:endParaRPr lang="en-US" dirty="0"/>
          </a:p>
        </p:txBody>
      </p:sp>
      <p:sp>
        <p:nvSpPr>
          <p:cNvPr id="3" name="Slide Number Placeholder 2">
            <a:extLst>
              <a:ext uri="{FF2B5EF4-FFF2-40B4-BE49-F238E27FC236}">
                <a16:creationId xmlns:a16="http://schemas.microsoft.com/office/drawing/2014/main" id="{29CEDFD8-4092-48D8-BC62-272B13CCA68E}"/>
              </a:ext>
            </a:extLst>
          </p:cNvPr>
          <p:cNvSpPr>
            <a:spLocks noGrp="1"/>
          </p:cNvSpPr>
          <p:nvPr>
            <p:ph type="sldNum" sz="quarter" idx="12"/>
          </p:nvPr>
        </p:nvSpPr>
        <p:spPr/>
        <p:txBody>
          <a:bodyPr/>
          <a:lstStyle/>
          <a:p>
            <a:fld id="{5D7E0B00-4FDE-D040-8275-1F4B80113D68}" type="slidenum">
              <a:rPr lang="en-US" smtClean="0"/>
              <a:pPr/>
              <a:t>18</a:t>
            </a:fld>
            <a:endParaRPr lang="en-US"/>
          </a:p>
        </p:txBody>
      </p:sp>
      <p:sp>
        <p:nvSpPr>
          <p:cNvPr id="4" name="Footer Placeholder 3">
            <a:extLst>
              <a:ext uri="{FF2B5EF4-FFF2-40B4-BE49-F238E27FC236}">
                <a16:creationId xmlns:a16="http://schemas.microsoft.com/office/drawing/2014/main" id="{112C887C-F74C-480D-B145-2F5B0CBADA84}"/>
              </a:ext>
            </a:extLst>
          </p:cNvPr>
          <p:cNvSpPr>
            <a:spLocks noGrp="1"/>
          </p:cNvSpPr>
          <p:nvPr>
            <p:ph type="ftr" sz="quarter" idx="13"/>
          </p:nvPr>
        </p:nvSpPr>
        <p:spPr/>
        <p:txBody>
          <a:bodyPr/>
          <a:lstStyle/>
          <a:p>
            <a:endParaRPr lang="en-US" dirty="0"/>
          </a:p>
        </p:txBody>
      </p:sp>
      <p:sp>
        <p:nvSpPr>
          <p:cNvPr id="5" name="Title 4">
            <a:extLst>
              <a:ext uri="{FF2B5EF4-FFF2-40B4-BE49-F238E27FC236}">
                <a16:creationId xmlns:a16="http://schemas.microsoft.com/office/drawing/2014/main" id="{2C954A38-B5C3-4621-A31B-2485A9DF5082}"/>
              </a:ext>
            </a:extLst>
          </p:cNvPr>
          <p:cNvSpPr>
            <a:spLocks noGrp="1"/>
          </p:cNvSpPr>
          <p:nvPr>
            <p:ph type="title"/>
          </p:nvPr>
        </p:nvSpPr>
        <p:spPr/>
        <p:txBody>
          <a:bodyPr/>
          <a:lstStyle/>
          <a:p>
            <a:r>
              <a:rPr lang="en-US" dirty="0"/>
              <a:t>Principle 3 - Hide Implementation Details</a:t>
            </a:r>
            <a:br>
              <a:rPr lang="en-US" dirty="0"/>
            </a:br>
            <a:br>
              <a:rPr lang="en-US" dirty="0"/>
            </a:br>
            <a:endParaRPr lang="en-US" dirty="0"/>
          </a:p>
        </p:txBody>
      </p:sp>
      <p:sp>
        <p:nvSpPr>
          <p:cNvPr id="6" name="Text Placeholder 5">
            <a:extLst>
              <a:ext uri="{FF2B5EF4-FFF2-40B4-BE49-F238E27FC236}">
                <a16:creationId xmlns:a16="http://schemas.microsoft.com/office/drawing/2014/main" id="{3C10E444-36FF-4AD5-8875-0B2407233C01}"/>
              </a:ext>
            </a:extLst>
          </p:cNvPr>
          <p:cNvSpPr>
            <a:spLocks noGrp="1"/>
          </p:cNvSpPr>
          <p:nvPr>
            <p:ph type="body" sz="quarter" idx="14"/>
          </p:nvPr>
        </p:nvSpPr>
        <p:spPr/>
        <p:txBody>
          <a:bodyPr/>
          <a:lstStyle/>
          <a:p>
            <a:endParaRPr lang="en-US"/>
          </a:p>
        </p:txBody>
      </p:sp>
      <p:sp>
        <p:nvSpPr>
          <p:cNvPr id="7" name="Rectangle 6">
            <a:extLst>
              <a:ext uri="{FF2B5EF4-FFF2-40B4-BE49-F238E27FC236}">
                <a16:creationId xmlns:a16="http://schemas.microsoft.com/office/drawing/2014/main" id="{ECBC29CD-0751-43AE-93D6-142C7021F8B7}"/>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Principles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447211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FBC70E-5A53-4536-AE5D-C186DA6C58BE}"/>
              </a:ext>
            </a:extLst>
          </p:cNvPr>
          <p:cNvSpPr>
            <a:spLocks noGrp="1"/>
          </p:cNvSpPr>
          <p:nvPr>
            <p:ph idx="1"/>
          </p:nvPr>
        </p:nvSpPr>
        <p:spPr/>
        <p:txBody>
          <a:bodyPr>
            <a:normAutofit/>
          </a:bodyPr>
          <a:lstStyle/>
          <a:p>
            <a:r>
              <a:rPr lang="en-US" dirty="0"/>
              <a:t>Monolithic implementations usually have a single logical database for persistent data across a range of applications. It becomes complex to changes over a period of time. With microservices, each service can manage its own database, either different instances of the same database technology, or entirely different database systems.</a:t>
            </a:r>
          </a:p>
        </p:txBody>
      </p:sp>
      <p:sp>
        <p:nvSpPr>
          <p:cNvPr id="3" name="Slide Number Placeholder 2">
            <a:extLst>
              <a:ext uri="{FF2B5EF4-FFF2-40B4-BE49-F238E27FC236}">
                <a16:creationId xmlns:a16="http://schemas.microsoft.com/office/drawing/2014/main" id="{29CEDFD8-4092-48D8-BC62-272B13CCA68E}"/>
              </a:ext>
            </a:extLst>
          </p:cNvPr>
          <p:cNvSpPr>
            <a:spLocks noGrp="1"/>
          </p:cNvSpPr>
          <p:nvPr>
            <p:ph type="sldNum" sz="quarter" idx="12"/>
          </p:nvPr>
        </p:nvSpPr>
        <p:spPr/>
        <p:txBody>
          <a:bodyPr/>
          <a:lstStyle/>
          <a:p>
            <a:fld id="{5D7E0B00-4FDE-D040-8275-1F4B80113D68}" type="slidenum">
              <a:rPr lang="en-US" smtClean="0"/>
              <a:pPr/>
              <a:t>19</a:t>
            </a:fld>
            <a:endParaRPr lang="en-US"/>
          </a:p>
        </p:txBody>
      </p:sp>
      <p:sp>
        <p:nvSpPr>
          <p:cNvPr id="4" name="Footer Placeholder 3">
            <a:extLst>
              <a:ext uri="{FF2B5EF4-FFF2-40B4-BE49-F238E27FC236}">
                <a16:creationId xmlns:a16="http://schemas.microsoft.com/office/drawing/2014/main" id="{112C887C-F74C-480D-B145-2F5B0CBADA84}"/>
              </a:ext>
            </a:extLst>
          </p:cNvPr>
          <p:cNvSpPr>
            <a:spLocks noGrp="1"/>
          </p:cNvSpPr>
          <p:nvPr>
            <p:ph type="ftr" sz="quarter" idx="13"/>
          </p:nvPr>
        </p:nvSpPr>
        <p:spPr/>
        <p:txBody>
          <a:bodyPr/>
          <a:lstStyle/>
          <a:p>
            <a:endParaRPr lang="en-US" dirty="0"/>
          </a:p>
        </p:txBody>
      </p:sp>
      <p:sp>
        <p:nvSpPr>
          <p:cNvPr id="5" name="Title 4">
            <a:extLst>
              <a:ext uri="{FF2B5EF4-FFF2-40B4-BE49-F238E27FC236}">
                <a16:creationId xmlns:a16="http://schemas.microsoft.com/office/drawing/2014/main" id="{2C954A38-B5C3-4621-A31B-2485A9DF5082}"/>
              </a:ext>
            </a:extLst>
          </p:cNvPr>
          <p:cNvSpPr>
            <a:spLocks noGrp="1"/>
          </p:cNvSpPr>
          <p:nvPr>
            <p:ph type="title"/>
          </p:nvPr>
        </p:nvSpPr>
        <p:spPr/>
        <p:txBody>
          <a:bodyPr/>
          <a:lstStyle/>
          <a:p>
            <a:r>
              <a:rPr lang="en-US" dirty="0"/>
              <a:t>Principle 4 - Decentralize all the things</a:t>
            </a:r>
            <a:br>
              <a:rPr lang="en-US" dirty="0"/>
            </a:br>
            <a:br>
              <a:rPr lang="en-US" dirty="0"/>
            </a:br>
            <a:endParaRPr lang="en-US" dirty="0"/>
          </a:p>
        </p:txBody>
      </p:sp>
      <p:sp>
        <p:nvSpPr>
          <p:cNvPr id="6" name="Text Placeholder 5">
            <a:extLst>
              <a:ext uri="{FF2B5EF4-FFF2-40B4-BE49-F238E27FC236}">
                <a16:creationId xmlns:a16="http://schemas.microsoft.com/office/drawing/2014/main" id="{3C10E444-36FF-4AD5-8875-0B2407233C01}"/>
              </a:ext>
            </a:extLst>
          </p:cNvPr>
          <p:cNvSpPr>
            <a:spLocks noGrp="1"/>
          </p:cNvSpPr>
          <p:nvPr>
            <p:ph type="body" sz="quarter" idx="14"/>
          </p:nvPr>
        </p:nvSpPr>
        <p:spPr/>
        <p:txBody>
          <a:bodyPr/>
          <a:lstStyle/>
          <a:p>
            <a:endParaRPr lang="en-US"/>
          </a:p>
        </p:txBody>
      </p:sp>
      <p:sp>
        <p:nvSpPr>
          <p:cNvPr id="7" name="Rectangle 6">
            <a:extLst>
              <a:ext uri="{FF2B5EF4-FFF2-40B4-BE49-F238E27FC236}">
                <a16:creationId xmlns:a16="http://schemas.microsoft.com/office/drawing/2014/main" id="{51166D2F-5B6B-4380-A0A4-5BF656186133}"/>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Principles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058602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51C320-296B-452A-83B2-8CDA07623B5F}"/>
              </a:ext>
            </a:extLst>
          </p:cNvPr>
          <p:cNvSpPr>
            <a:spLocks noGrp="1"/>
          </p:cNvSpPr>
          <p:nvPr>
            <p:ph idx="1"/>
          </p:nvPr>
        </p:nvSpPr>
        <p:spPr>
          <a:xfrm>
            <a:off x="1530625" y="966611"/>
            <a:ext cx="6361045" cy="4514810"/>
          </a:xfrm>
        </p:spPr>
        <p:txBody>
          <a:bodyPr>
            <a:normAutofit fontScale="40000" lnSpcReduction="20000"/>
          </a:bodyPr>
          <a:lstStyle/>
          <a:p>
            <a:r>
              <a:rPr lang="en-US" dirty="0"/>
              <a:t>Introduction</a:t>
            </a:r>
          </a:p>
          <a:p>
            <a:r>
              <a:rPr lang="en-US" dirty="0"/>
              <a:t>- How would each Dev Team use APIs? Why is this important to them</a:t>
            </a:r>
          </a:p>
          <a:p>
            <a:pPr marL="342900" indent="-342900">
              <a:buFont typeface="Arial" panose="020B0604020202020204" pitchFamily="34" charset="0"/>
              <a:buChar char="•"/>
            </a:pPr>
            <a:r>
              <a:rPr lang="en-US" dirty="0"/>
              <a:t>Why would you use microservices?</a:t>
            </a:r>
          </a:p>
          <a:p>
            <a:pPr marL="342900" indent="-342900">
              <a:buFont typeface="Arial" panose="020B0604020202020204" pitchFamily="34" charset="0"/>
              <a:buChar char="•"/>
            </a:pPr>
            <a:r>
              <a:rPr lang="en-US" dirty="0"/>
              <a:t>What is your readiness?</a:t>
            </a:r>
          </a:p>
          <a:p>
            <a:pPr marL="342900" indent="-342900">
              <a:buFont typeface="Arial" panose="020B0604020202020204" pitchFamily="34" charset="0"/>
              <a:buChar char="•"/>
            </a:pPr>
            <a:r>
              <a:rPr lang="en-US" dirty="0"/>
              <a:t>Do you have upcoming projects that would benefit?</a:t>
            </a:r>
          </a:p>
          <a:p>
            <a:pPr marL="342900" indent="-342900">
              <a:buFont typeface="Arial" panose="020B0604020202020204" pitchFamily="34" charset="0"/>
              <a:buChar char="•"/>
            </a:pPr>
            <a:r>
              <a:rPr lang="en-US" dirty="0"/>
              <a:t>Which teams outside of yours would need to assist?</a:t>
            </a:r>
          </a:p>
          <a:p>
            <a:r>
              <a:rPr lang="en-US" dirty="0"/>
              <a:t>Microservices Explained</a:t>
            </a:r>
          </a:p>
          <a:p>
            <a:r>
              <a:rPr lang="en-US" dirty="0"/>
              <a:t>Principles of Microservices</a:t>
            </a:r>
          </a:p>
          <a:p>
            <a:pPr marL="342900" indent="-342900">
              <a:buFont typeface="Arial" panose="020B0604020202020204" pitchFamily="34" charset="0"/>
              <a:buChar char="•"/>
            </a:pPr>
            <a:r>
              <a:rPr lang="en-US" dirty="0"/>
              <a:t>Principle 1 – Modelled around business domain</a:t>
            </a:r>
          </a:p>
          <a:p>
            <a:pPr marL="342900" indent="-342900">
              <a:buFont typeface="Arial" panose="020B0604020202020204" pitchFamily="34" charset="0"/>
              <a:buChar char="•"/>
            </a:pPr>
            <a:r>
              <a:rPr lang="en-US" dirty="0"/>
              <a:t>Principle 2 – Culture of Automation</a:t>
            </a:r>
          </a:p>
          <a:p>
            <a:pPr marL="342900" indent="-342900">
              <a:buFont typeface="Arial" panose="020B0604020202020204" pitchFamily="34" charset="0"/>
              <a:buChar char="•"/>
            </a:pPr>
            <a:r>
              <a:rPr lang="en-US" dirty="0"/>
              <a:t>Principle 3 – Hide Implementation Details</a:t>
            </a:r>
          </a:p>
          <a:p>
            <a:pPr marL="342900" indent="-342900">
              <a:buFont typeface="Arial" panose="020B0604020202020204" pitchFamily="34" charset="0"/>
              <a:buChar char="•"/>
            </a:pPr>
            <a:r>
              <a:rPr lang="en-US" dirty="0"/>
              <a:t>Principle 4 – Decentralize all the things</a:t>
            </a:r>
          </a:p>
          <a:p>
            <a:pPr marL="342900" indent="-342900">
              <a:buFont typeface="Arial" panose="020B0604020202020204" pitchFamily="34" charset="0"/>
              <a:buChar char="•"/>
            </a:pPr>
            <a:r>
              <a:rPr lang="en-US" dirty="0"/>
              <a:t>Principle 5 – Deploy independently</a:t>
            </a:r>
          </a:p>
          <a:p>
            <a:pPr marL="342900" indent="-342900">
              <a:buFont typeface="Arial" panose="020B0604020202020204" pitchFamily="34" charset="0"/>
              <a:buChar char="•"/>
            </a:pPr>
            <a:r>
              <a:rPr lang="en-US" dirty="0"/>
              <a:t>Principle 6 – Consumer First</a:t>
            </a:r>
          </a:p>
          <a:p>
            <a:pPr marL="342900" indent="-342900">
              <a:buFont typeface="Arial" panose="020B0604020202020204" pitchFamily="34" charset="0"/>
              <a:buChar char="•"/>
            </a:pPr>
            <a:r>
              <a:rPr lang="en-US" dirty="0"/>
              <a:t>Principle 7 – Isolate Failure</a:t>
            </a:r>
          </a:p>
          <a:p>
            <a:pPr marL="342900" indent="-342900">
              <a:buFont typeface="Arial" panose="020B0604020202020204" pitchFamily="34" charset="0"/>
              <a:buChar char="•"/>
            </a:pPr>
            <a:r>
              <a:rPr lang="en-US" dirty="0"/>
              <a:t>Principle 8 – Highly Observable</a:t>
            </a:r>
          </a:p>
          <a:p>
            <a:r>
              <a:rPr lang="en-US" dirty="0"/>
              <a:t>Microservices Platforms</a:t>
            </a:r>
          </a:p>
          <a:p>
            <a:pPr marL="342900" indent="-342900">
              <a:buFont typeface="Arial" panose="020B0604020202020204" pitchFamily="34" charset="0"/>
              <a:buChar char="•"/>
            </a:pPr>
            <a:r>
              <a:rPr lang="en-US" dirty="0"/>
              <a:t>Containers</a:t>
            </a:r>
          </a:p>
          <a:p>
            <a:pPr marL="342900" indent="-342900">
              <a:buFont typeface="Arial" panose="020B0604020202020204" pitchFamily="34" charset="0"/>
              <a:buChar char="•"/>
            </a:pPr>
            <a:r>
              <a:rPr lang="en-US" dirty="0"/>
              <a:t>Container Orchestration and Management</a:t>
            </a:r>
          </a:p>
          <a:p>
            <a:pPr marL="342900" indent="-342900">
              <a:buFont typeface="Arial" panose="020B0604020202020204" pitchFamily="34" charset="0"/>
              <a:buChar char="•"/>
            </a:pPr>
            <a:r>
              <a:rPr lang="en-US" dirty="0"/>
              <a:t>API Gateway</a:t>
            </a:r>
          </a:p>
          <a:p>
            <a:pPr marL="342900" indent="-342900">
              <a:buFont typeface="Arial" panose="020B0604020202020204" pitchFamily="34" charset="0"/>
              <a:buChar char="•"/>
            </a:pPr>
            <a:r>
              <a:rPr lang="en-US" dirty="0"/>
              <a:t>Security</a:t>
            </a:r>
          </a:p>
          <a:p>
            <a:r>
              <a:rPr lang="en-US" dirty="0"/>
              <a:t>DevOps</a:t>
            </a:r>
          </a:p>
          <a:p>
            <a:pPr marL="342900" indent="-342900">
              <a:buFontTx/>
              <a:buChar char="-"/>
            </a:pPr>
            <a:r>
              <a:rPr lang="en-US" dirty="0"/>
              <a:t>Continuous Integration and Automated Deployments</a:t>
            </a:r>
          </a:p>
          <a:p>
            <a:r>
              <a:rPr lang="en-US" dirty="0"/>
              <a:t>Migrating to Microservices</a:t>
            </a:r>
          </a:p>
          <a:p>
            <a:pPr marL="342900" indent="-342900">
              <a:buFontTx/>
              <a:buChar char="-"/>
            </a:pPr>
            <a:r>
              <a:rPr lang="en-US" dirty="0"/>
              <a:t>Strategies and Recommendations</a:t>
            </a:r>
          </a:p>
          <a:p>
            <a:r>
              <a:rPr lang="en-US" dirty="0"/>
              <a:t>Where to Start</a:t>
            </a:r>
          </a:p>
          <a:p>
            <a:r>
              <a:rPr lang="en-US" dirty="0"/>
              <a:t>Design Patterns</a:t>
            </a:r>
          </a:p>
          <a:p>
            <a:r>
              <a:rPr lang="en-US" dirty="0"/>
              <a:t>Closing</a:t>
            </a:r>
          </a:p>
          <a:p>
            <a:pPr marL="342900" indent="-342900">
              <a:buFontTx/>
              <a:buChar char="-"/>
            </a:pPr>
            <a:r>
              <a:rPr lang="en-US" dirty="0"/>
              <a:t>Summary</a:t>
            </a:r>
          </a:p>
        </p:txBody>
      </p:sp>
      <p:sp>
        <p:nvSpPr>
          <p:cNvPr id="3" name="Slide Number Placeholder 2">
            <a:extLst>
              <a:ext uri="{FF2B5EF4-FFF2-40B4-BE49-F238E27FC236}">
                <a16:creationId xmlns:a16="http://schemas.microsoft.com/office/drawing/2014/main" id="{539B669C-9B5F-44B8-B879-9DC37C4EEC34}"/>
              </a:ext>
            </a:extLst>
          </p:cNvPr>
          <p:cNvSpPr>
            <a:spLocks noGrp="1"/>
          </p:cNvSpPr>
          <p:nvPr>
            <p:ph type="sldNum" sz="quarter" idx="12"/>
          </p:nvPr>
        </p:nvSpPr>
        <p:spPr/>
        <p:txBody>
          <a:bodyPr/>
          <a:lstStyle/>
          <a:p>
            <a:fld id="{5D7E0B00-4FDE-D040-8275-1F4B80113D68}" type="slidenum">
              <a:rPr lang="en-US" smtClean="0"/>
              <a:pPr/>
              <a:t>2</a:t>
            </a:fld>
            <a:endParaRPr lang="en-US"/>
          </a:p>
        </p:txBody>
      </p:sp>
      <p:sp>
        <p:nvSpPr>
          <p:cNvPr id="5" name="Title 4">
            <a:extLst>
              <a:ext uri="{FF2B5EF4-FFF2-40B4-BE49-F238E27FC236}">
                <a16:creationId xmlns:a16="http://schemas.microsoft.com/office/drawing/2014/main" id="{DF169935-EA5D-4D7C-A6A8-4C5E90DB0418}"/>
              </a:ext>
            </a:extLst>
          </p:cNvPr>
          <p:cNvSpPr>
            <a:spLocks noGrp="1"/>
          </p:cNvSpPr>
          <p:nvPr>
            <p:ph type="title"/>
          </p:nvPr>
        </p:nvSpPr>
        <p:spPr/>
        <p:txBody>
          <a:bodyPr/>
          <a:lstStyle/>
          <a:p>
            <a:r>
              <a:rPr lang="en-US" dirty="0"/>
              <a:t>Table of Contents</a:t>
            </a:r>
          </a:p>
        </p:txBody>
      </p:sp>
    </p:spTree>
    <p:extLst>
      <p:ext uri="{BB962C8B-B14F-4D97-AF65-F5344CB8AC3E}">
        <p14:creationId xmlns:p14="http://schemas.microsoft.com/office/powerpoint/2010/main" val="1974828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FBC70E-5A53-4536-AE5D-C186DA6C58BE}"/>
              </a:ext>
            </a:extLst>
          </p:cNvPr>
          <p:cNvSpPr>
            <a:spLocks noGrp="1"/>
          </p:cNvSpPr>
          <p:nvPr>
            <p:ph idx="1"/>
          </p:nvPr>
        </p:nvSpPr>
        <p:spPr/>
        <p:txBody>
          <a:bodyPr>
            <a:normAutofit/>
          </a:bodyPr>
          <a:lstStyle/>
          <a:p>
            <a:r>
              <a:rPr lang="en-US" dirty="0"/>
              <a:t>One service should be possible to deploy without taking any consideration to other services. If you need to co-ordinate release of one service with other services you need to get that resolved before introducing new service.</a:t>
            </a:r>
          </a:p>
          <a:p>
            <a:endParaRPr lang="en-US" dirty="0"/>
          </a:p>
        </p:txBody>
      </p:sp>
      <p:sp>
        <p:nvSpPr>
          <p:cNvPr id="3" name="Slide Number Placeholder 2">
            <a:extLst>
              <a:ext uri="{FF2B5EF4-FFF2-40B4-BE49-F238E27FC236}">
                <a16:creationId xmlns:a16="http://schemas.microsoft.com/office/drawing/2014/main" id="{29CEDFD8-4092-48D8-BC62-272B13CCA68E}"/>
              </a:ext>
            </a:extLst>
          </p:cNvPr>
          <p:cNvSpPr>
            <a:spLocks noGrp="1"/>
          </p:cNvSpPr>
          <p:nvPr>
            <p:ph type="sldNum" sz="quarter" idx="12"/>
          </p:nvPr>
        </p:nvSpPr>
        <p:spPr/>
        <p:txBody>
          <a:bodyPr/>
          <a:lstStyle/>
          <a:p>
            <a:fld id="{5D7E0B00-4FDE-D040-8275-1F4B80113D68}" type="slidenum">
              <a:rPr lang="en-US" smtClean="0"/>
              <a:pPr/>
              <a:t>20</a:t>
            </a:fld>
            <a:endParaRPr lang="en-US"/>
          </a:p>
        </p:txBody>
      </p:sp>
      <p:sp>
        <p:nvSpPr>
          <p:cNvPr id="4" name="Footer Placeholder 3">
            <a:extLst>
              <a:ext uri="{FF2B5EF4-FFF2-40B4-BE49-F238E27FC236}">
                <a16:creationId xmlns:a16="http://schemas.microsoft.com/office/drawing/2014/main" id="{112C887C-F74C-480D-B145-2F5B0CBADA84}"/>
              </a:ext>
            </a:extLst>
          </p:cNvPr>
          <p:cNvSpPr>
            <a:spLocks noGrp="1"/>
          </p:cNvSpPr>
          <p:nvPr>
            <p:ph type="ftr" sz="quarter" idx="13"/>
          </p:nvPr>
        </p:nvSpPr>
        <p:spPr/>
        <p:txBody>
          <a:bodyPr/>
          <a:lstStyle/>
          <a:p>
            <a:endParaRPr lang="en-US" dirty="0"/>
          </a:p>
        </p:txBody>
      </p:sp>
      <p:sp>
        <p:nvSpPr>
          <p:cNvPr id="5" name="Title 4">
            <a:extLst>
              <a:ext uri="{FF2B5EF4-FFF2-40B4-BE49-F238E27FC236}">
                <a16:creationId xmlns:a16="http://schemas.microsoft.com/office/drawing/2014/main" id="{2C954A38-B5C3-4621-A31B-2485A9DF5082}"/>
              </a:ext>
            </a:extLst>
          </p:cNvPr>
          <p:cNvSpPr>
            <a:spLocks noGrp="1"/>
          </p:cNvSpPr>
          <p:nvPr>
            <p:ph type="title"/>
          </p:nvPr>
        </p:nvSpPr>
        <p:spPr/>
        <p:txBody>
          <a:bodyPr>
            <a:normAutofit fontScale="90000"/>
          </a:bodyPr>
          <a:lstStyle/>
          <a:p>
            <a:r>
              <a:rPr lang="en-US" dirty="0"/>
              <a:t>Principle 5 - Deploy independently</a:t>
            </a:r>
            <a:br>
              <a:rPr lang="en-US" dirty="0"/>
            </a:br>
            <a:br>
              <a:rPr lang="en-US" dirty="0"/>
            </a:br>
            <a:br>
              <a:rPr lang="en-US" dirty="0"/>
            </a:br>
            <a:endParaRPr lang="en-US" dirty="0"/>
          </a:p>
        </p:txBody>
      </p:sp>
      <p:sp>
        <p:nvSpPr>
          <p:cNvPr id="6" name="Text Placeholder 5">
            <a:extLst>
              <a:ext uri="{FF2B5EF4-FFF2-40B4-BE49-F238E27FC236}">
                <a16:creationId xmlns:a16="http://schemas.microsoft.com/office/drawing/2014/main" id="{3C10E444-36FF-4AD5-8875-0B2407233C01}"/>
              </a:ext>
            </a:extLst>
          </p:cNvPr>
          <p:cNvSpPr>
            <a:spLocks noGrp="1"/>
          </p:cNvSpPr>
          <p:nvPr>
            <p:ph type="body" sz="quarter" idx="14"/>
          </p:nvPr>
        </p:nvSpPr>
        <p:spPr/>
        <p:txBody>
          <a:bodyPr/>
          <a:lstStyle/>
          <a:p>
            <a:endParaRPr lang="en-US"/>
          </a:p>
        </p:txBody>
      </p:sp>
      <p:sp>
        <p:nvSpPr>
          <p:cNvPr id="7" name="Rectangle 6">
            <a:extLst>
              <a:ext uri="{FF2B5EF4-FFF2-40B4-BE49-F238E27FC236}">
                <a16:creationId xmlns:a16="http://schemas.microsoft.com/office/drawing/2014/main" id="{9152B2F0-BEBB-44C0-87CB-652C67EFAD97}"/>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Principles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pic>
        <p:nvPicPr>
          <p:cNvPr id="3074" name="Picture 2" descr="https://tech.fpt.com.vn/wp-content/uploads/2016/12/micro31.jpg">
            <a:extLst>
              <a:ext uri="{FF2B5EF4-FFF2-40B4-BE49-F238E27FC236}">
                <a16:creationId xmlns:a16="http://schemas.microsoft.com/office/drawing/2014/main" id="{14DDF0C4-31AD-42DC-AF80-10D30A9DF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2538" y="2383861"/>
            <a:ext cx="4699462" cy="2502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572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FBC70E-5A53-4536-AE5D-C186DA6C58BE}"/>
              </a:ext>
            </a:extLst>
          </p:cNvPr>
          <p:cNvSpPr>
            <a:spLocks noGrp="1"/>
          </p:cNvSpPr>
          <p:nvPr>
            <p:ph idx="1"/>
          </p:nvPr>
        </p:nvSpPr>
        <p:spPr>
          <a:xfrm>
            <a:off x="678065" y="1166329"/>
            <a:ext cx="4525702" cy="1493744"/>
          </a:xfrm>
        </p:spPr>
        <p:txBody>
          <a:bodyPr/>
          <a:lstStyle/>
          <a:p>
            <a:r>
              <a:rPr lang="en-US" dirty="0"/>
              <a:t>Consumer contracts are not a new concept. In any case, they get more important again regarding microservice architectures. A consumer contract defines the expected structure of a response from the point of view of a service caller.</a:t>
            </a:r>
          </a:p>
        </p:txBody>
      </p:sp>
      <p:sp>
        <p:nvSpPr>
          <p:cNvPr id="3" name="Slide Number Placeholder 2">
            <a:extLst>
              <a:ext uri="{FF2B5EF4-FFF2-40B4-BE49-F238E27FC236}">
                <a16:creationId xmlns:a16="http://schemas.microsoft.com/office/drawing/2014/main" id="{29CEDFD8-4092-48D8-BC62-272B13CCA68E}"/>
              </a:ext>
            </a:extLst>
          </p:cNvPr>
          <p:cNvSpPr>
            <a:spLocks noGrp="1"/>
          </p:cNvSpPr>
          <p:nvPr>
            <p:ph type="sldNum" sz="quarter" idx="12"/>
          </p:nvPr>
        </p:nvSpPr>
        <p:spPr/>
        <p:txBody>
          <a:bodyPr/>
          <a:lstStyle/>
          <a:p>
            <a:fld id="{5D7E0B00-4FDE-D040-8275-1F4B80113D68}" type="slidenum">
              <a:rPr lang="en-US" smtClean="0"/>
              <a:pPr/>
              <a:t>21</a:t>
            </a:fld>
            <a:endParaRPr lang="en-US"/>
          </a:p>
        </p:txBody>
      </p:sp>
      <p:sp>
        <p:nvSpPr>
          <p:cNvPr id="4" name="Footer Placeholder 3">
            <a:extLst>
              <a:ext uri="{FF2B5EF4-FFF2-40B4-BE49-F238E27FC236}">
                <a16:creationId xmlns:a16="http://schemas.microsoft.com/office/drawing/2014/main" id="{112C887C-F74C-480D-B145-2F5B0CBADA84}"/>
              </a:ext>
            </a:extLst>
          </p:cNvPr>
          <p:cNvSpPr>
            <a:spLocks noGrp="1"/>
          </p:cNvSpPr>
          <p:nvPr>
            <p:ph type="ftr" sz="quarter" idx="13"/>
          </p:nvPr>
        </p:nvSpPr>
        <p:spPr/>
        <p:txBody>
          <a:bodyPr/>
          <a:lstStyle/>
          <a:p>
            <a:endParaRPr lang="en-US" dirty="0"/>
          </a:p>
        </p:txBody>
      </p:sp>
      <p:sp>
        <p:nvSpPr>
          <p:cNvPr id="5" name="Title 4">
            <a:extLst>
              <a:ext uri="{FF2B5EF4-FFF2-40B4-BE49-F238E27FC236}">
                <a16:creationId xmlns:a16="http://schemas.microsoft.com/office/drawing/2014/main" id="{2C954A38-B5C3-4621-A31B-2485A9DF5082}"/>
              </a:ext>
            </a:extLst>
          </p:cNvPr>
          <p:cNvSpPr>
            <a:spLocks noGrp="1"/>
          </p:cNvSpPr>
          <p:nvPr>
            <p:ph type="title"/>
          </p:nvPr>
        </p:nvSpPr>
        <p:spPr/>
        <p:txBody>
          <a:bodyPr>
            <a:normAutofit fontScale="90000"/>
          </a:bodyPr>
          <a:lstStyle/>
          <a:p>
            <a:r>
              <a:rPr lang="en-US" dirty="0"/>
              <a:t>Principle 6 – Consumer First</a:t>
            </a:r>
            <a:br>
              <a:rPr lang="en-US" dirty="0"/>
            </a:br>
            <a:br>
              <a:rPr lang="en-US" dirty="0"/>
            </a:br>
            <a:br>
              <a:rPr lang="en-US" dirty="0"/>
            </a:br>
            <a:endParaRPr lang="en-US" dirty="0"/>
          </a:p>
        </p:txBody>
      </p:sp>
      <p:sp>
        <p:nvSpPr>
          <p:cNvPr id="6" name="Text Placeholder 5">
            <a:extLst>
              <a:ext uri="{FF2B5EF4-FFF2-40B4-BE49-F238E27FC236}">
                <a16:creationId xmlns:a16="http://schemas.microsoft.com/office/drawing/2014/main" id="{3C10E444-36FF-4AD5-8875-0B2407233C01}"/>
              </a:ext>
            </a:extLst>
          </p:cNvPr>
          <p:cNvSpPr>
            <a:spLocks noGrp="1"/>
          </p:cNvSpPr>
          <p:nvPr>
            <p:ph type="body" sz="quarter" idx="14"/>
          </p:nvPr>
        </p:nvSpPr>
        <p:spPr/>
        <p:txBody>
          <a:bodyPr/>
          <a:lstStyle/>
          <a:p>
            <a:endParaRPr lang="en-US"/>
          </a:p>
        </p:txBody>
      </p:sp>
      <p:sp>
        <p:nvSpPr>
          <p:cNvPr id="7" name="Rectangle 6">
            <a:extLst>
              <a:ext uri="{FF2B5EF4-FFF2-40B4-BE49-F238E27FC236}">
                <a16:creationId xmlns:a16="http://schemas.microsoft.com/office/drawing/2014/main" id="{FFB9DBB2-4F80-490E-8DAC-BEE441927F4F}"/>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Principles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pic>
        <p:nvPicPr>
          <p:cNvPr id="4100" name="Picture 4" descr="Related image">
            <a:extLst>
              <a:ext uri="{FF2B5EF4-FFF2-40B4-BE49-F238E27FC236}">
                <a16:creationId xmlns:a16="http://schemas.microsoft.com/office/drawing/2014/main" id="{F1FD6963-22F7-4A28-8E61-16AC863AA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8621" y="1123782"/>
            <a:ext cx="3052684" cy="353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190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FBC70E-5A53-4536-AE5D-C186DA6C58BE}"/>
              </a:ext>
            </a:extLst>
          </p:cNvPr>
          <p:cNvSpPr>
            <a:spLocks noGrp="1"/>
          </p:cNvSpPr>
          <p:nvPr>
            <p:ph idx="1"/>
          </p:nvPr>
        </p:nvSpPr>
        <p:spPr>
          <a:xfrm>
            <a:off x="678064" y="1166329"/>
            <a:ext cx="8022174" cy="1734813"/>
          </a:xfrm>
        </p:spPr>
        <p:txBody>
          <a:bodyPr/>
          <a:lstStyle/>
          <a:p>
            <a:r>
              <a:rPr lang="en-US" dirty="0"/>
              <a:t>Each service that consumes other services must have a strategy for handling scenarios when the other services are unresponsive, becomes very slow etc. Make sure to implement timeouts, circuit breakers and Bulkhead into your service application.</a:t>
            </a:r>
          </a:p>
          <a:p>
            <a:endParaRPr lang="en-US" dirty="0"/>
          </a:p>
        </p:txBody>
      </p:sp>
      <p:sp>
        <p:nvSpPr>
          <p:cNvPr id="3" name="Slide Number Placeholder 2">
            <a:extLst>
              <a:ext uri="{FF2B5EF4-FFF2-40B4-BE49-F238E27FC236}">
                <a16:creationId xmlns:a16="http://schemas.microsoft.com/office/drawing/2014/main" id="{29CEDFD8-4092-48D8-BC62-272B13CCA68E}"/>
              </a:ext>
            </a:extLst>
          </p:cNvPr>
          <p:cNvSpPr>
            <a:spLocks noGrp="1"/>
          </p:cNvSpPr>
          <p:nvPr>
            <p:ph type="sldNum" sz="quarter" idx="12"/>
          </p:nvPr>
        </p:nvSpPr>
        <p:spPr/>
        <p:txBody>
          <a:bodyPr/>
          <a:lstStyle/>
          <a:p>
            <a:fld id="{5D7E0B00-4FDE-D040-8275-1F4B80113D68}" type="slidenum">
              <a:rPr lang="en-US" smtClean="0"/>
              <a:pPr/>
              <a:t>22</a:t>
            </a:fld>
            <a:endParaRPr lang="en-US"/>
          </a:p>
        </p:txBody>
      </p:sp>
      <p:sp>
        <p:nvSpPr>
          <p:cNvPr id="4" name="Footer Placeholder 3">
            <a:extLst>
              <a:ext uri="{FF2B5EF4-FFF2-40B4-BE49-F238E27FC236}">
                <a16:creationId xmlns:a16="http://schemas.microsoft.com/office/drawing/2014/main" id="{112C887C-F74C-480D-B145-2F5B0CBADA84}"/>
              </a:ext>
            </a:extLst>
          </p:cNvPr>
          <p:cNvSpPr>
            <a:spLocks noGrp="1"/>
          </p:cNvSpPr>
          <p:nvPr>
            <p:ph type="ftr" sz="quarter" idx="13"/>
          </p:nvPr>
        </p:nvSpPr>
        <p:spPr/>
        <p:txBody>
          <a:bodyPr/>
          <a:lstStyle/>
          <a:p>
            <a:endParaRPr lang="en-US" dirty="0"/>
          </a:p>
        </p:txBody>
      </p:sp>
      <p:sp>
        <p:nvSpPr>
          <p:cNvPr id="5" name="Title 4">
            <a:extLst>
              <a:ext uri="{FF2B5EF4-FFF2-40B4-BE49-F238E27FC236}">
                <a16:creationId xmlns:a16="http://schemas.microsoft.com/office/drawing/2014/main" id="{2C954A38-B5C3-4621-A31B-2485A9DF5082}"/>
              </a:ext>
            </a:extLst>
          </p:cNvPr>
          <p:cNvSpPr>
            <a:spLocks noGrp="1"/>
          </p:cNvSpPr>
          <p:nvPr>
            <p:ph type="title"/>
          </p:nvPr>
        </p:nvSpPr>
        <p:spPr/>
        <p:txBody>
          <a:bodyPr/>
          <a:lstStyle/>
          <a:p>
            <a:r>
              <a:rPr lang="en-US" dirty="0"/>
              <a:t>Principle 7 – Isolate Failure</a:t>
            </a:r>
            <a:br>
              <a:rPr lang="en-US" dirty="0"/>
            </a:br>
            <a:br>
              <a:rPr lang="en-US" dirty="0"/>
            </a:br>
            <a:br>
              <a:rPr lang="en-US" dirty="0"/>
            </a:br>
            <a:endParaRPr lang="en-US" dirty="0"/>
          </a:p>
        </p:txBody>
      </p:sp>
      <p:sp>
        <p:nvSpPr>
          <p:cNvPr id="6" name="Text Placeholder 5">
            <a:extLst>
              <a:ext uri="{FF2B5EF4-FFF2-40B4-BE49-F238E27FC236}">
                <a16:creationId xmlns:a16="http://schemas.microsoft.com/office/drawing/2014/main" id="{3C10E444-36FF-4AD5-8875-0B2407233C01}"/>
              </a:ext>
            </a:extLst>
          </p:cNvPr>
          <p:cNvSpPr>
            <a:spLocks noGrp="1"/>
          </p:cNvSpPr>
          <p:nvPr>
            <p:ph type="body" sz="quarter" idx="14"/>
          </p:nvPr>
        </p:nvSpPr>
        <p:spPr/>
        <p:txBody>
          <a:bodyPr/>
          <a:lstStyle/>
          <a:p>
            <a:endParaRPr lang="en-US"/>
          </a:p>
        </p:txBody>
      </p:sp>
      <p:sp>
        <p:nvSpPr>
          <p:cNvPr id="7" name="Rectangle 6">
            <a:extLst>
              <a:ext uri="{FF2B5EF4-FFF2-40B4-BE49-F238E27FC236}">
                <a16:creationId xmlns:a16="http://schemas.microsoft.com/office/drawing/2014/main" id="{A480C34C-EC71-49DE-9A64-7EA9C607E28C}"/>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Principles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pic>
        <p:nvPicPr>
          <p:cNvPr id="8" name="Picture 7">
            <a:extLst>
              <a:ext uri="{FF2B5EF4-FFF2-40B4-BE49-F238E27FC236}">
                <a16:creationId xmlns:a16="http://schemas.microsoft.com/office/drawing/2014/main" id="{65AB8E15-FA19-486D-9C26-B22538D04194}"/>
              </a:ext>
            </a:extLst>
          </p:cNvPr>
          <p:cNvPicPr>
            <a:picLocks noChangeAspect="1"/>
          </p:cNvPicPr>
          <p:nvPr/>
        </p:nvPicPr>
        <p:blipFill>
          <a:blip r:embed="rId3"/>
          <a:stretch>
            <a:fillRect/>
          </a:stretch>
        </p:blipFill>
        <p:spPr>
          <a:xfrm>
            <a:off x="2155145" y="2621391"/>
            <a:ext cx="4821382" cy="2441414"/>
          </a:xfrm>
          <a:prstGeom prst="rect">
            <a:avLst/>
          </a:prstGeom>
        </p:spPr>
      </p:pic>
    </p:spTree>
    <p:extLst>
      <p:ext uri="{BB962C8B-B14F-4D97-AF65-F5344CB8AC3E}">
        <p14:creationId xmlns:p14="http://schemas.microsoft.com/office/powerpoint/2010/main" val="810469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FBC70E-5A53-4536-AE5D-C186DA6C58BE}"/>
              </a:ext>
            </a:extLst>
          </p:cNvPr>
          <p:cNvSpPr>
            <a:spLocks noGrp="1"/>
          </p:cNvSpPr>
          <p:nvPr>
            <p:ph idx="1"/>
          </p:nvPr>
        </p:nvSpPr>
        <p:spPr/>
        <p:txBody>
          <a:bodyPr/>
          <a:lstStyle/>
          <a:p>
            <a:r>
              <a:rPr lang="en-US" dirty="0"/>
              <a:t>Our services must provide us with information so that we can see what is going on. The services should push information (log events) to us. Use appropriate tools for managing your log events. You also need to get stats from your services with tools like New Relic or Azure </a:t>
            </a:r>
            <a:r>
              <a:rPr lang="en-US" dirty="0" err="1"/>
              <a:t>AppInsights</a:t>
            </a:r>
            <a:r>
              <a:rPr lang="en-US" dirty="0"/>
              <a:t> you will need correlation ids to be able to understand the whole flow through a number of services.</a:t>
            </a:r>
          </a:p>
        </p:txBody>
      </p:sp>
      <p:sp>
        <p:nvSpPr>
          <p:cNvPr id="3" name="Slide Number Placeholder 2">
            <a:extLst>
              <a:ext uri="{FF2B5EF4-FFF2-40B4-BE49-F238E27FC236}">
                <a16:creationId xmlns:a16="http://schemas.microsoft.com/office/drawing/2014/main" id="{29CEDFD8-4092-48D8-BC62-272B13CCA68E}"/>
              </a:ext>
            </a:extLst>
          </p:cNvPr>
          <p:cNvSpPr>
            <a:spLocks noGrp="1"/>
          </p:cNvSpPr>
          <p:nvPr>
            <p:ph type="sldNum" sz="quarter" idx="12"/>
          </p:nvPr>
        </p:nvSpPr>
        <p:spPr/>
        <p:txBody>
          <a:bodyPr/>
          <a:lstStyle/>
          <a:p>
            <a:fld id="{5D7E0B00-4FDE-D040-8275-1F4B80113D68}" type="slidenum">
              <a:rPr lang="en-US" smtClean="0"/>
              <a:pPr/>
              <a:t>23</a:t>
            </a:fld>
            <a:endParaRPr lang="en-US"/>
          </a:p>
        </p:txBody>
      </p:sp>
      <p:sp>
        <p:nvSpPr>
          <p:cNvPr id="4" name="Footer Placeholder 3">
            <a:extLst>
              <a:ext uri="{FF2B5EF4-FFF2-40B4-BE49-F238E27FC236}">
                <a16:creationId xmlns:a16="http://schemas.microsoft.com/office/drawing/2014/main" id="{112C887C-F74C-480D-B145-2F5B0CBADA84}"/>
              </a:ext>
            </a:extLst>
          </p:cNvPr>
          <p:cNvSpPr>
            <a:spLocks noGrp="1"/>
          </p:cNvSpPr>
          <p:nvPr>
            <p:ph type="ftr" sz="quarter" idx="13"/>
          </p:nvPr>
        </p:nvSpPr>
        <p:spPr/>
        <p:txBody>
          <a:bodyPr/>
          <a:lstStyle/>
          <a:p>
            <a:endParaRPr lang="en-US" dirty="0"/>
          </a:p>
        </p:txBody>
      </p:sp>
      <p:sp>
        <p:nvSpPr>
          <p:cNvPr id="5" name="Title 4">
            <a:extLst>
              <a:ext uri="{FF2B5EF4-FFF2-40B4-BE49-F238E27FC236}">
                <a16:creationId xmlns:a16="http://schemas.microsoft.com/office/drawing/2014/main" id="{2C954A38-B5C3-4621-A31B-2485A9DF5082}"/>
              </a:ext>
            </a:extLst>
          </p:cNvPr>
          <p:cNvSpPr>
            <a:spLocks noGrp="1"/>
          </p:cNvSpPr>
          <p:nvPr>
            <p:ph type="title"/>
          </p:nvPr>
        </p:nvSpPr>
        <p:spPr/>
        <p:txBody>
          <a:bodyPr>
            <a:noAutofit/>
          </a:bodyPr>
          <a:lstStyle/>
          <a:p>
            <a:r>
              <a:rPr lang="en-US" dirty="0"/>
              <a:t>Principle 8 - Highly Observable</a:t>
            </a:r>
            <a:br>
              <a:rPr lang="en-US" dirty="0"/>
            </a:br>
            <a:br>
              <a:rPr lang="en-US" dirty="0"/>
            </a:br>
            <a:br>
              <a:rPr lang="en-US" dirty="0"/>
            </a:br>
            <a:endParaRPr lang="en-US" dirty="0"/>
          </a:p>
        </p:txBody>
      </p:sp>
      <p:sp>
        <p:nvSpPr>
          <p:cNvPr id="6" name="Text Placeholder 5">
            <a:extLst>
              <a:ext uri="{FF2B5EF4-FFF2-40B4-BE49-F238E27FC236}">
                <a16:creationId xmlns:a16="http://schemas.microsoft.com/office/drawing/2014/main" id="{3C10E444-36FF-4AD5-8875-0B2407233C01}"/>
              </a:ext>
            </a:extLst>
          </p:cNvPr>
          <p:cNvSpPr>
            <a:spLocks noGrp="1"/>
          </p:cNvSpPr>
          <p:nvPr>
            <p:ph type="body" sz="quarter" idx="14"/>
          </p:nvPr>
        </p:nvSpPr>
        <p:spPr/>
        <p:txBody>
          <a:bodyPr/>
          <a:lstStyle/>
          <a:p>
            <a:endParaRPr lang="en-US"/>
          </a:p>
        </p:txBody>
      </p:sp>
      <p:sp>
        <p:nvSpPr>
          <p:cNvPr id="7" name="Rectangle 6">
            <a:extLst>
              <a:ext uri="{FF2B5EF4-FFF2-40B4-BE49-F238E27FC236}">
                <a16:creationId xmlns:a16="http://schemas.microsoft.com/office/drawing/2014/main" id="{D9D02EA9-DD24-4504-AA15-1B45B68EDCBD}"/>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Principles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pic>
        <p:nvPicPr>
          <p:cNvPr id="5122" name="Picture 2" descr="observable-microservice">
            <a:extLst>
              <a:ext uri="{FF2B5EF4-FFF2-40B4-BE49-F238E27FC236}">
                <a16:creationId xmlns:a16="http://schemas.microsoft.com/office/drawing/2014/main" id="{68E77313-73FD-49D7-A2CA-191E8CCEE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4165" y="3235010"/>
            <a:ext cx="5114925"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476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Microservices Platforms</a:t>
            </a:r>
          </a:p>
        </p:txBody>
      </p:sp>
      <p:sp>
        <p:nvSpPr>
          <p:cNvPr id="7" name="Subtitle 6"/>
          <p:cNvSpPr>
            <a:spLocks noGrp="1"/>
          </p:cNvSpPr>
          <p:nvPr>
            <p:ph type="subTitle" idx="1"/>
          </p:nvPr>
        </p:nvSpPr>
        <p:spPr/>
        <p:txBody>
          <a:bodyPr/>
          <a:lstStyle/>
          <a:p>
            <a:endParaRPr lang="en-US"/>
          </a:p>
        </p:txBody>
      </p:sp>
      <p:sp>
        <p:nvSpPr>
          <p:cNvPr id="3" name="Slide Number Placeholder 2"/>
          <p:cNvSpPr>
            <a:spLocks noGrp="1"/>
          </p:cNvSpPr>
          <p:nvPr>
            <p:ph type="sldNum" sz="quarter" idx="11"/>
          </p:nvPr>
        </p:nvSpPr>
        <p:spPr/>
        <p:txBody>
          <a:bodyPr/>
          <a:lstStyle/>
          <a:p>
            <a:fld id="{5D7E0B00-4FDE-D040-8275-1F4B80113D68}" type="slidenum">
              <a:rPr lang="en-US" smtClean="0"/>
              <a:pPr/>
              <a:t>24</a:t>
            </a:fld>
            <a:endParaRPr lang="en-US"/>
          </a:p>
        </p:txBody>
      </p:sp>
      <p:sp>
        <p:nvSpPr>
          <p:cNvPr id="4" name="Footer Placeholder 3"/>
          <p:cNvSpPr>
            <a:spLocks noGrp="1"/>
          </p:cNvSpPr>
          <p:nvPr>
            <p:ph type="ftr" sz="quarter" idx="14"/>
          </p:nvPr>
        </p:nvSpPr>
        <p:spPr/>
        <p:txBody>
          <a:bodyPr/>
          <a:lstStyle/>
          <a:p>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095685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3426" y="374401"/>
            <a:ext cx="8229598" cy="432110"/>
          </a:xfrm>
        </p:spPr>
        <p:txBody>
          <a:bodyPr/>
          <a:lstStyle/>
          <a:p>
            <a:r>
              <a:rPr lang="en-US" dirty="0"/>
              <a:t>New </a:t>
            </a:r>
            <a:r>
              <a:rPr lang="en-US" dirty="0">
                <a:latin typeface="+mn-lt"/>
              </a:rPr>
              <a:t>patterns</a:t>
            </a:r>
            <a:r>
              <a:rPr lang="en-US" dirty="0"/>
              <a:t> and new </a:t>
            </a:r>
            <a:r>
              <a:rPr lang="en-US" dirty="0">
                <a:latin typeface="+mn-lt"/>
              </a:rPr>
              <a:t>technologies</a:t>
            </a:r>
          </a:p>
        </p:txBody>
      </p:sp>
      <p:sp>
        <p:nvSpPr>
          <p:cNvPr id="50" name="Text Placeholder 49">
            <a:extLst>
              <a:ext uri="{FF2B5EF4-FFF2-40B4-BE49-F238E27FC236}">
                <a16:creationId xmlns:a16="http://schemas.microsoft.com/office/drawing/2014/main" id="{182AB6CF-C144-4704-8F0B-9D4AAFC871FC}"/>
              </a:ext>
            </a:extLst>
          </p:cNvPr>
          <p:cNvSpPr>
            <a:spLocks noGrp="1"/>
          </p:cNvSpPr>
          <p:nvPr>
            <p:ph type="body" sz="quarter" idx="14"/>
          </p:nvPr>
        </p:nvSpPr>
        <p:spPr>
          <a:xfrm>
            <a:off x="2720705" y="5219391"/>
            <a:ext cx="4873625" cy="155498"/>
          </a:xfrm>
        </p:spPr>
        <p:txBody>
          <a:bodyPr/>
          <a:lstStyle/>
          <a:p>
            <a:endParaRPr lang="en-US"/>
          </a:p>
        </p:txBody>
      </p:sp>
      <p:sp>
        <p:nvSpPr>
          <p:cNvPr id="4" name="Rectangle 3"/>
          <p:cNvSpPr/>
          <p:nvPr/>
        </p:nvSpPr>
        <p:spPr>
          <a:xfrm>
            <a:off x="990220" y="1187681"/>
            <a:ext cx="2218364" cy="499689"/>
          </a:xfrm>
          <a:prstGeom prst="rect">
            <a:avLst/>
          </a:prstGeom>
        </p:spPr>
        <p:txBody>
          <a:bodyPr wrap="square">
            <a:spAutoFit/>
          </a:bodyPr>
          <a:lstStyle/>
          <a:p>
            <a:pPr defTabSz="685845" eaLnBrk="1" fontAlgn="auto" hangingPunct="1">
              <a:spcBef>
                <a:spcPts val="0"/>
              </a:spcBef>
              <a:spcAft>
                <a:spcPts val="0"/>
              </a:spcAft>
              <a:defRPr/>
            </a:pPr>
            <a:r>
              <a:rPr lang="en-US" sz="2647" dirty="0">
                <a:solidFill>
                  <a:srgbClr val="505050"/>
                </a:solidFill>
                <a:latin typeface="Segoe UI"/>
                <a:ea typeface="+mn-ea"/>
                <a:cs typeface="+mn-cs"/>
              </a:rPr>
              <a:t>Microservices</a:t>
            </a:r>
          </a:p>
        </p:txBody>
      </p:sp>
      <p:sp>
        <p:nvSpPr>
          <p:cNvPr id="6" name="Rectangle 5"/>
          <p:cNvSpPr/>
          <p:nvPr/>
        </p:nvSpPr>
        <p:spPr>
          <a:xfrm>
            <a:off x="5462458" y="1179130"/>
            <a:ext cx="2935740" cy="499689"/>
          </a:xfrm>
          <a:prstGeom prst="rect">
            <a:avLst/>
          </a:prstGeom>
        </p:spPr>
        <p:txBody>
          <a:bodyPr wrap="square">
            <a:spAutoFit/>
          </a:bodyPr>
          <a:lstStyle/>
          <a:p>
            <a:pPr defTabSz="685845" eaLnBrk="1" fontAlgn="auto" hangingPunct="1">
              <a:spcBef>
                <a:spcPts val="0"/>
              </a:spcBef>
              <a:spcAft>
                <a:spcPts val="0"/>
              </a:spcAft>
              <a:defRPr/>
            </a:pPr>
            <a:r>
              <a:rPr lang="en-US" sz="2647" dirty="0">
                <a:solidFill>
                  <a:srgbClr val="505050"/>
                </a:solidFill>
                <a:latin typeface="Segoe UI"/>
                <a:ea typeface="+mn-ea"/>
                <a:cs typeface="+mn-cs"/>
              </a:rPr>
              <a:t>Docker Containers</a:t>
            </a:r>
          </a:p>
        </p:txBody>
      </p:sp>
      <p:sp>
        <p:nvSpPr>
          <p:cNvPr id="7" name="Rectangle 6"/>
          <p:cNvSpPr/>
          <p:nvPr/>
        </p:nvSpPr>
        <p:spPr>
          <a:xfrm>
            <a:off x="7051569" y="1672047"/>
            <a:ext cx="1800045" cy="409215"/>
          </a:xfrm>
          <a:prstGeom prst="rect">
            <a:avLst/>
          </a:prstGeom>
        </p:spPr>
        <p:txBody>
          <a:bodyPr wrap="square">
            <a:spAutoFit/>
          </a:bodyPr>
          <a:lstStyle/>
          <a:p>
            <a:pPr defTabSz="685845" eaLnBrk="1" fontAlgn="auto" hangingPunct="1">
              <a:spcBef>
                <a:spcPts val="0"/>
              </a:spcBef>
              <a:spcAft>
                <a:spcPts val="0"/>
              </a:spcAft>
              <a:defRPr/>
            </a:pPr>
            <a:r>
              <a:rPr lang="en-US" sz="2059" dirty="0">
                <a:solidFill>
                  <a:srgbClr val="505050"/>
                </a:solidFill>
                <a:latin typeface="Segoe UI"/>
                <a:ea typeface="+mn-ea"/>
                <a:cs typeface="+mn-cs"/>
              </a:rPr>
              <a:t>Docker Image</a:t>
            </a:r>
          </a:p>
        </p:txBody>
      </p:sp>
      <p:sp>
        <p:nvSpPr>
          <p:cNvPr id="8" name="Rectangle 7"/>
          <p:cNvSpPr/>
          <p:nvPr/>
        </p:nvSpPr>
        <p:spPr>
          <a:xfrm>
            <a:off x="7275675" y="2072399"/>
            <a:ext cx="1492845" cy="318677"/>
          </a:xfrm>
          <a:prstGeom prst="rect">
            <a:avLst/>
          </a:prstGeom>
        </p:spPr>
        <p:txBody>
          <a:bodyPr wrap="square">
            <a:spAutoFit/>
          </a:bodyPr>
          <a:lstStyle/>
          <a:p>
            <a:pPr defTabSz="685845" eaLnBrk="1" fontAlgn="auto" hangingPunct="1">
              <a:spcBef>
                <a:spcPts val="0"/>
              </a:spcBef>
              <a:spcAft>
                <a:spcPts val="0"/>
              </a:spcAft>
              <a:defRPr/>
            </a:pPr>
            <a:r>
              <a:rPr lang="en-US" sz="1471" dirty="0">
                <a:solidFill>
                  <a:srgbClr val="505050"/>
                </a:solidFill>
                <a:latin typeface="Segoe UI"/>
                <a:ea typeface="+mn-ea"/>
                <a:cs typeface="+mn-cs"/>
              </a:rPr>
              <a:t>Docker Registry</a:t>
            </a:r>
          </a:p>
        </p:txBody>
      </p:sp>
      <p:sp>
        <p:nvSpPr>
          <p:cNvPr id="9" name="Rectangle 8"/>
          <p:cNvSpPr/>
          <p:nvPr/>
        </p:nvSpPr>
        <p:spPr>
          <a:xfrm>
            <a:off x="7456236" y="2356902"/>
            <a:ext cx="1369542" cy="363946"/>
          </a:xfrm>
          <a:prstGeom prst="rect">
            <a:avLst/>
          </a:prstGeom>
        </p:spPr>
        <p:txBody>
          <a:bodyPr wrap="square">
            <a:spAutoFit/>
          </a:bodyPr>
          <a:lstStyle/>
          <a:p>
            <a:pPr defTabSz="685845" eaLnBrk="1" fontAlgn="auto" hangingPunct="1">
              <a:spcBef>
                <a:spcPts val="0"/>
              </a:spcBef>
              <a:spcAft>
                <a:spcPts val="0"/>
              </a:spcAft>
              <a:defRPr/>
            </a:pPr>
            <a:r>
              <a:rPr lang="en-US" sz="1765" dirty="0">
                <a:solidFill>
                  <a:srgbClr val="505050"/>
                </a:solidFill>
                <a:latin typeface="Segoe UI"/>
                <a:ea typeface="+mn-ea"/>
                <a:cs typeface="+mn-cs"/>
              </a:rPr>
              <a:t>Docker Hub</a:t>
            </a:r>
          </a:p>
        </p:txBody>
      </p:sp>
      <p:sp>
        <p:nvSpPr>
          <p:cNvPr id="10" name="Rectangle 9"/>
          <p:cNvSpPr/>
          <p:nvPr/>
        </p:nvSpPr>
        <p:spPr>
          <a:xfrm>
            <a:off x="6826853" y="2666543"/>
            <a:ext cx="2250744" cy="318677"/>
          </a:xfrm>
          <a:prstGeom prst="rect">
            <a:avLst/>
          </a:prstGeom>
        </p:spPr>
        <p:txBody>
          <a:bodyPr wrap="square">
            <a:spAutoFit/>
          </a:bodyPr>
          <a:lstStyle/>
          <a:p>
            <a:pPr defTabSz="685845" eaLnBrk="1" fontAlgn="auto" hangingPunct="1">
              <a:spcBef>
                <a:spcPts val="0"/>
              </a:spcBef>
              <a:spcAft>
                <a:spcPts val="0"/>
              </a:spcAft>
              <a:defRPr/>
            </a:pPr>
            <a:r>
              <a:rPr lang="en-US" sz="1471" dirty="0">
                <a:solidFill>
                  <a:srgbClr val="505050"/>
                </a:solidFill>
                <a:latin typeface="Segoe UI"/>
                <a:ea typeface="+mn-ea"/>
                <a:cs typeface="+mn-cs"/>
              </a:rPr>
              <a:t>Azure Container Registry</a:t>
            </a:r>
          </a:p>
        </p:txBody>
      </p:sp>
      <p:sp>
        <p:nvSpPr>
          <p:cNvPr id="11" name="Rectangle 10"/>
          <p:cNvSpPr/>
          <p:nvPr/>
        </p:nvSpPr>
        <p:spPr>
          <a:xfrm>
            <a:off x="1697938" y="1520350"/>
            <a:ext cx="2215222" cy="409215"/>
          </a:xfrm>
          <a:prstGeom prst="rect">
            <a:avLst/>
          </a:prstGeom>
        </p:spPr>
        <p:txBody>
          <a:bodyPr wrap="square">
            <a:spAutoFit/>
          </a:bodyPr>
          <a:lstStyle/>
          <a:p>
            <a:pPr defTabSz="685845" eaLnBrk="1" fontAlgn="auto" hangingPunct="1">
              <a:spcBef>
                <a:spcPts val="0"/>
              </a:spcBef>
              <a:spcAft>
                <a:spcPts val="0"/>
              </a:spcAft>
              <a:defRPr/>
            </a:pPr>
            <a:r>
              <a:rPr lang="en-US" sz="2059" dirty="0">
                <a:solidFill>
                  <a:srgbClr val="505050"/>
                </a:solidFill>
                <a:latin typeface="Segoe UI"/>
                <a:ea typeface="+mn-ea"/>
                <a:cs typeface="+mn-cs"/>
              </a:rPr>
              <a:t>Bounded Context</a:t>
            </a:r>
          </a:p>
        </p:txBody>
      </p:sp>
      <p:sp>
        <p:nvSpPr>
          <p:cNvPr id="12" name="Rectangle 11"/>
          <p:cNvSpPr/>
          <p:nvPr/>
        </p:nvSpPr>
        <p:spPr>
          <a:xfrm>
            <a:off x="878167" y="2118388"/>
            <a:ext cx="1846211" cy="454420"/>
          </a:xfrm>
          <a:prstGeom prst="rect">
            <a:avLst/>
          </a:prstGeom>
        </p:spPr>
        <p:txBody>
          <a:bodyPr wrap="square">
            <a:spAutoFit/>
          </a:bodyPr>
          <a:lstStyle/>
          <a:p>
            <a:pPr defTabSz="685845" eaLnBrk="1" fontAlgn="auto" hangingPunct="1">
              <a:spcBef>
                <a:spcPts val="0"/>
              </a:spcBef>
              <a:spcAft>
                <a:spcPts val="0"/>
              </a:spcAft>
              <a:defRPr/>
            </a:pPr>
            <a:r>
              <a:rPr lang="en-US" sz="2353" dirty="0">
                <a:solidFill>
                  <a:srgbClr val="505050"/>
                </a:solidFill>
                <a:latin typeface="Segoe UI"/>
                <a:ea typeface="+mn-ea"/>
                <a:cs typeface="+mn-cs"/>
              </a:rPr>
              <a:t>API Gateway</a:t>
            </a:r>
          </a:p>
        </p:txBody>
      </p:sp>
      <p:sp>
        <p:nvSpPr>
          <p:cNvPr id="13" name="Rectangle 12"/>
          <p:cNvSpPr/>
          <p:nvPr/>
        </p:nvSpPr>
        <p:spPr>
          <a:xfrm>
            <a:off x="1432051" y="2708191"/>
            <a:ext cx="1146724" cy="363946"/>
          </a:xfrm>
          <a:prstGeom prst="rect">
            <a:avLst/>
          </a:prstGeom>
        </p:spPr>
        <p:txBody>
          <a:bodyPr wrap="square">
            <a:spAutoFit/>
          </a:bodyPr>
          <a:lstStyle/>
          <a:p>
            <a:pPr defTabSz="685845" eaLnBrk="1" fontAlgn="auto" hangingPunct="1">
              <a:spcBef>
                <a:spcPts val="0"/>
              </a:spcBef>
              <a:spcAft>
                <a:spcPts val="0"/>
              </a:spcAft>
              <a:defRPr/>
            </a:pPr>
            <a:r>
              <a:rPr lang="en-US" sz="1765" dirty="0">
                <a:solidFill>
                  <a:srgbClr val="505050"/>
                </a:solidFill>
                <a:latin typeface="Segoe UI"/>
                <a:ea typeface="+mn-ea"/>
                <a:cs typeface="+mn-cs"/>
              </a:rPr>
              <a:t>Event Bus</a:t>
            </a:r>
          </a:p>
        </p:txBody>
      </p:sp>
      <p:sp>
        <p:nvSpPr>
          <p:cNvPr id="14" name="Rectangle 13"/>
          <p:cNvSpPr/>
          <p:nvPr/>
        </p:nvSpPr>
        <p:spPr>
          <a:xfrm>
            <a:off x="437657" y="3493595"/>
            <a:ext cx="1321196" cy="363946"/>
          </a:xfrm>
          <a:prstGeom prst="rect">
            <a:avLst/>
          </a:prstGeom>
        </p:spPr>
        <p:txBody>
          <a:bodyPr wrap="square">
            <a:spAutoFit/>
          </a:bodyPr>
          <a:lstStyle/>
          <a:p>
            <a:pPr defTabSz="685845" eaLnBrk="1" fontAlgn="auto" hangingPunct="1">
              <a:spcBef>
                <a:spcPts val="0"/>
              </a:spcBef>
              <a:spcAft>
                <a:spcPts val="0"/>
              </a:spcAft>
              <a:defRPr/>
            </a:pPr>
            <a:r>
              <a:rPr lang="en-US" sz="1765" dirty="0">
                <a:solidFill>
                  <a:srgbClr val="505050"/>
                </a:solidFill>
                <a:latin typeface="Segoe UI"/>
                <a:ea typeface="+mn-ea"/>
                <a:cs typeface="+mn-cs"/>
              </a:rPr>
              <a:t>Commands</a:t>
            </a:r>
          </a:p>
        </p:txBody>
      </p:sp>
      <p:sp>
        <p:nvSpPr>
          <p:cNvPr id="15" name="Rectangle 14"/>
          <p:cNvSpPr/>
          <p:nvPr/>
        </p:nvSpPr>
        <p:spPr>
          <a:xfrm>
            <a:off x="680899" y="2538471"/>
            <a:ext cx="826124" cy="363946"/>
          </a:xfrm>
          <a:prstGeom prst="rect">
            <a:avLst/>
          </a:prstGeom>
        </p:spPr>
        <p:txBody>
          <a:bodyPr wrap="square">
            <a:spAutoFit/>
          </a:bodyPr>
          <a:lstStyle/>
          <a:p>
            <a:pPr defTabSz="685845" eaLnBrk="1" fontAlgn="auto" hangingPunct="1">
              <a:spcBef>
                <a:spcPts val="0"/>
              </a:spcBef>
              <a:spcAft>
                <a:spcPts val="0"/>
              </a:spcAft>
              <a:defRPr/>
            </a:pPr>
            <a:r>
              <a:rPr lang="en-US" sz="1765" dirty="0">
                <a:solidFill>
                  <a:srgbClr val="505050"/>
                </a:solidFill>
                <a:latin typeface="Segoe UI"/>
                <a:ea typeface="+mn-ea"/>
                <a:cs typeface="+mn-cs"/>
              </a:rPr>
              <a:t>Events</a:t>
            </a:r>
          </a:p>
        </p:txBody>
      </p:sp>
      <p:sp>
        <p:nvSpPr>
          <p:cNvPr id="16" name="Rectangle 15"/>
          <p:cNvSpPr/>
          <p:nvPr/>
        </p:nvSpPr>
        <p:spPr>
          <a:xfrm>
            <a:off x="5889451" y="1929587"/>
            <a:ext cx="1210011" cy="318677"/>
          </a:xfrm>
          <a:prstGeom prst="rect">
            <a:avLst/>
          </a:prstGeom>
        </p:spPr>
        <p:txBody>
          <a:bodyPr wrap="square">
            <a:spAutoFit/>
          </a:bodyPr>
          <a:lstStyle/>
          <a:p>
            <a:pPr defTabSz="685845" eaLnBrk="1" fontAlgn="auto" hangingPunct="1">
              <a:spcBef>
                <a:spcPts val="0"/>
              </a:spcBef>
              <a:spcAft>
                <a:spcPts val="0"/>
              </a:spcAft>
              <a:defRPr/>
            </a:pPr>
            <a:r>
              <a:rPr lang="en-US" sz="1471" dirty="0">
                <a:solidFill>
                  <a:srgbClr val="505050"/>
                </a:solidFill>
                <a:latin typeface="Segoe UI"/>
                <a:ea typeface="+mn-ea"/>
                <a:cs typeface="+mn-cs"/>
              </a:rPr>
              <a:t>Docker Host</a:t>
            </a:r>
          </a:p>
        </p:txBody>
      </p:sp>
      <p:sp>
        <p:nvSpPr>
          <p:cNvPr id="17" name="Rectangle 16"/>
          <p:cNvSpPr/>
          <p:nvPr/>
        </p:nvSpPr>
        <p:spPr>
          <a:xfrm>
            <a:off x="5077457" y="3710863"/>
            <a:ext cx="2958567" cy="409215"/>
          </a:xfrm>
          <a:prstGeom prst="rect">
            <a:avLst/>
          </a:prstGeom>
        </p:spPr>
        <p:txBody>
          <a:bodyPr wrap="square">
            <a:spAutoFit/>
          </a:bodyPr>
          <a:lstStyle/>
          <a:p>
            <a:pPr defTabSz="685845" eaLnBrk="1" fontAlgn="auto" hangingPunct="1">
              <a:spcBef>
                <a:spcPts val="0"/>
              </a:spcBef>
              <a:spcAft>
                <a:spcPts val="0"/>
              </a:spcAft>
              <a:defRPr/>
            </a:pPr>
            <a:r>
              <a:rPr lang="en-US" sz="2059" dirty="0">
                <a:solidFill>
                  <a:srgbClr val="505050"/>
                </a:solidFill>
                <a:latin typeface="Segoe UI"/>
                <a:ea typeface="+mn-ea"/>
                <a:cs typeface="+mn-cs"/>
              </a:rPr>
              <a:t>Azure Container Service</a:t>
            </a:r>
          </a:p>
        </p:txBody>
      </p:sp>
      <p:sp>
        <p:nvSpPr>
          <p:cNvPr id="18" name="Rectangle 17"/>
          <p:cNvSpPr/>
          <p:nvPr/>
        </p:nvSpPr>
        <p:spPr>
          <a:xfrm>
            <a:off x="5253806" y="3375300"/>
            <a:ext cx="2509533" cy="409215"/>
          </a:xfrm>
          <a:prstGeom prst="rect">
            <a:avLst/>
          </a:prstGeom>
        </p:spPr>
        <p:txBody>
          <a:bodyPr wrap="square">
            <a:spAutoFit/>
          </a:bodyPr>
          <a:lstStyle/>
          <a:p>
            <a:pPr defTabSz="685845" eaLnBrk="1" fontAlgn="auto" hangingPunct="1">
              <a:spcBef>
                <a:spcPts val="0"/>
              </a:spcBef>
              <a:spcAft>
                <a:spcPts val="0"/>
              </a:spcAft>
              <a:defRPr/>
            </a:pPr>
            <a:r>
              <a:rPr lang="en-US" sz="2059" dirty="0">
                <a:solidFill>
                  <a:srgbClr val="505050"/>
                </a:solidFill>
                <a:latin typeface="Segoe UI"/>
                <a:ea typeface="+mn-ea"/>
                <a:cs typeface="+mn-cs"/>
              </a:rPr>
              <a:t>Azure Service Fabric</a:t>
            </a:r>
          </a:p>
        </p:txBody>
      </p:sp>
      <p:sp>
        <p:nvSpPr>
          <p:cNvPr id="19" name="Rectangle 18"/>
          <p:cNvSpPr/>
          <p:nvPr/>
        </p:nvSpPr>
        <p:spPr>
          <a:xfrm>
            <a:off x="5804585" y="4035670"/>
            <a:ext cx="1310936" cy="363946"/>
          </a:xfrm>
          <a:prstGeom prst="rect">
            <a:avLst/>
          </a:prstGeom>
        </p:spPr>
        <p:txBody>
          <a:bodyPr wrap="square">
            <a:spAutoFit/>
          </a:bodyPr>
          <a:lstStyle/>
          <a:p>
            <a:pPr defTabSz="685845" eaLnBrk="1" fontAlgn="auto" hangingPunct="1">
              <a:spcBef>
                <a:spcPts val="0"/>
              </a:spcBef>
              <a:spcAft>
                <a:spcPts val="0"/>
              </a:spcAft>
              <a:defRPr/>
            </a:pPr>
            <a:r>
              <a:rPr lang="en-US" sz="1765" dirty="0">
                <a:solidFill>
                  <a:srgbClr val="505050"/>
                </a:solidFill>
                <a:latin typeface="Segoe UI"/>
                <a:ea typeface="+mn-ea"/>
                <a:cs typeface="+mn-cs"/>
              </a:rPr>
              <a:t>Kubernetes</a:t>
            </a:r>
          </a:p>
        </p:txBody>
      </p:sp>
      <p:sp>
        <p:nvSpPr>
          <p:cNvPr id="20" name="Rectangle 19"/>
          <p:cNvSpPr/>
          <p:nvPr/>
        </p:nvSpPr>
        <p:spPr>
          <a:xfrm>
            <a:off x="5804585" y="4345099"/>
            <a:ext cx="1617751" cy="363946"/>
          </a:xfrm>
          <a:prstGeom prst="rect">
            <a:avLst/>
          </a:prstGeom>
        </p:spPr>
        <p:txBody>
          <a:bodyPr wrap="square">
            <a:spAutoFit/>
          </a:bodyPr>
          <a:lstStyle/>
          <a:p>
            <a:pPr defTabSz="685845" eaLnBrk="1" fontAlgn="auto" hangingPunct="1">
              <a:spcBef>
                <a:spcPts val="0"/>
              </a:spcBef>
              <a:spcAft>
                <a:spcPts val="0"/>
              </a:spcAft>
              <a:defRPr/>
            </a:pPr>
            <a:r>
              <a:rPr lang="en-US" sz="1765" dirty="0">
                <a:solidFill>
                  <a:srgbClr val="505050"/>
                </a:solidFill>
                <a:latin typeface="Segoe UI"/>
                <a:ea typeface="+mn-ea"/>
                <a:cs typeface="+mn-cs"/>
              </a:rPr>
              <a:t>Docker Swarm</a:t>
            </a:r>
          </a:p>
        </p:txBody>
      </p:sp>
      <p:sp>
        <p:nvSpPr>
          <p:cNvPr id="21" name="Rectangle 20"/>
          <p:cNvSpPr/>
          <p:nvPr/>
        </p:nvSpPr>
        <p:spPr>
          <a:xfrm>
            <a:off x="5804584" y="4650349"/>
            <a:ext cx="1571264" cy="363946"/>
          </a:xfrm>
          <a:prstGeom prst="rect">
            <a:avLst/>
          </a:prstGeom>
        </p:spPr>
        <p:txBody>
          <a:bodyPr wrap="square">
            <a:spAutoFit/>
          </a:bodyPr>
          <a:lstStyle/>
          <a:p>
            <a:pPr defTabSz="685845" eaLnBrk="1" fontAlgn="auto" hangingPunct="1">
              <a:spcBef>
                <a:spcPts val="0"/>
              </a:spcBef>
              <a:spcAft>
                <a:spcPts val="0"/>
              </a:spcAft>
              <a:defRPr/>
            </a:pPr>
            <a:r>
              <a:rPr lang="en-US" sz="1765" dirty="0">
                <a:solidFill>
                  <a:srgbClr val="505050"/>
                </a:solidFill>
                <a:latin typeface="Segoe UI"/>
                <a:ea typeface="+mn-ea"/>
                <a:cs typeface="+mn-cs"/>
              </a:rPr>
              <a:t>Mesos DC/OS</a:t>
            </a:r>
          </a:p>
        </p:txBody>
      </p:sp>
      <p:sp>
        <p:nvSpPr>
          <p:cNvPr id="22" name="Rectangle 21"/>
          <p:cNvSpPr/>
          <p:nvPr/>
        </p:nvSpPr>
        <p:spPr>
          <a:xfrm>
            <a:off x="4631250" y="1624211"/>
            <a:ext cx="2114874" cy="409215"/>
          </a:xfrm>
          <a:prstGeom prst="rect">
            <a:avLst/>
          </a:prstGeom>
        </p:spPr>
        <p:txBody>
          <a:bodyPr wrap="square">
            <a:spAutoFit/>
          </a:bodyPr>
          <a:lstStyle/>
          <a:p>
            <a:pPr defTabSz="685845" eaLnBrk="1" fontAlgn="auto" hangingPunct="1">
              <a:spcBef>
                <a:spcPts val="0"/>
              </a:spcBef>
              <a:spcAft>
                <a:spcPts val="0"/>
              </a:spcAft>
              <a:defRPr/>
            </a:pPr>
            <a:r>
              <a:rPr lang="en-US" sz="2059" dirty="0">
                <a:solidFill>
                  <a:srgbClr val="505050"/>
                </a:solidFill>
                <a:latin typeface="Segoe UI"/>
                <a:ea typeface="+mn-ea"/>
                <a:cs typeface="+mn-cs"/>
              </a:rPr>
              <a:t>Linux Containers</a:t>
            </a:r>
          </a:p>
        </p:txBody>
      </p:sp>
      <p:sp>
        <p:nvSpPr>
          <p:cNvPr id="23" name="Rectangle 22"/>
          <p:cNvSpPr/>
          <p:nvPr/>
        </p:nvSpPr>
        <p:spPr>
          <a:xfrm>
            <a:off x="4631249" y="2141923"/>
            <a:ext cx="2651880" cy="409215"/>
          </a:xfrm>
          <a:prstGeom prst="rect">
            <a:avLst/>
          </a:prstGeom>
        </p:spPr>
        <p:txBody>
          <a:bodyPr wrap="square">
            <a:spAutoFit/>
          </a:bodyPr>
          <a:lstStyle/>
          <a:p>
            <a:pPr defTabSz="685845" eaLnBrk="1" fontAlgn="auto" hangingPunct="1">
              <a:spcBef>
                <a:spcPts val="0"/>
              </a:spcBef>
              <a:spcAft>
                <a:spcPts val="0"/>
              </a:spcAft>
              <a:defRPr/>
            </a:pPr>
            <a:r>
              <a:rPr lang="en-US" sz="2059" dirty="0">
                <a:solidFill>
                  <a:srgbClr val="505050"/>
                </a:solidFill>
                <a:latin typeface="Segoe UI"/>
                <a:ea typeface="+mn-ea"/>
                <a:cs typeface="+mn-cs"/>
              </a:rPr>
              <a:t>Windows  Containers</a:t>
            </a:r>
          </a:p>
        </p:txBody>
      </p:sp>
      <p:sp>
        <p:nvSpPr>
          <p:cNvPr id="24" name="Rectangle 23"/>
          <p:cNvSpPr/>
          <p:nvPr/>
        </p:nvSpPr>
        <p:spPr>
          <a:xfrm>
            <a:off x="831141" y="4540591"/>
            <a:ext cx="1427507" cy="318677"/>
          </a:xfrm>
          <a:prstGeom prst="rect">
            <a:avLst/>
          </a:prstGeom>
        </p:spPr>
        <p:txBody>
          <a:bodyPr wrap="square">
            <a:spAutoFit/>
          </a:bodyPr>
          <a:lstStyle/>
          <a:p>
            <a:pPr defTabSz="685845" eaLnBrk="1" fontAlgn="auto" hangingPunct="1">
              <a:spcBef>
                <a:spcPts val="0"/>
              </a:spcBef>
              <a:spcAft>
                <a:spcPts val="0"/>
              </a:spcAft>
              <a:defRPr/>
            </a:pPr>
            <a:r>
              <a:rPr lang="en-US" sz="1471" dirty="0">
                <a:solidFill>
                  <a:srgbClr val="505050"/>
                </a:solidFill>
                <a:latin typeface="Segoe UI"/>
                <a:ea typeface="+mn-ea"/>
                <a:cs typeface="+mn-cs"/>
              </a:rPr>
              <a:t>Domain Events</a:t>
            </a:r>
          </a:p>
        </p:txBody>
      </p:sp>
      <p:sp>
        <p:nvSpPr>
          <p:cNvPr id="25" name="Rectangle 24"/>
          <p:cNvSpPr/>
          <p:nvPr/>
        </p:nvSpPr>
        <p:spPr>
          <a:xfrm>
            <a:off x="1087818" y="4813582"/>
            <a:ext cx="946221" cy="318677"/>
          </a:xfrm>
          <a:prstGeom prst="rect">
            <a:avLst/>
          </a:prstGeom>
        </p:spPr>
        <p:txBody>
          <a:bodyPr wrap="square">
            <a:spAutoFit/>
          </a:bodyPr>
          <a:lstStyle/>
          <a:p>
            <a:pPr defTabSz="685845" eaLnBrk="1" fontAlgn="auto" hangingPunct="1">
              <a:spcBef>
                <a:spcPts val="0"/>
              </a:spcBef>
              <a:spcAft>
                <a:spcPts val="0"/>
              </a:spcAft>
              <a:defRPr/>
            </a:pPr>
            <a:r>
              <a:rPr lang="en-US" sz="1471" dirty="0">
                <a:solidFill>
                  <a:srgbClr val="505050"/>
                </a:solidFill>
                <a:latin typeface="Segoe UI"/>
                <a:ea typeface="+mn-ea"/>
                <a:cs typeface="+mn-cs"/>
              </a:rPr>
              <a:t>Mediator</a:t>
            </a:r>
          </a:p>
        </p:txBody>
      </p:sp>
      <p:sp>
        <p:nvSpPr>
          <p:cNvPr id="26" name="Rectangle 25"/>
          <p:cNvSpPr/>
          <p:nvPr/>
        </p:nvSpPr>
        <p:spPr>
          <a:xfrm>
            <a:off x="998226" y="4246408"/>
            <a:ext cx="1139286" cy="318677"/>
          </a:xfrm>
          <a:prstGeom prst="rect">
            <a:avLst/>
          </a:prstGeom>
        </p:spPr>
        <p:txBody>
          <a:bodyPr wrap="square">
            <a:spAutoFit/>
          </a:bodyPr>
          <a:lstStyle/>
          <a:p>
            <a:pPr defTabSz="685845" eaLnBrk="1" fontAlgn="auto" hangingPunct="1">
              <a:spcBef>
                <a:spcPts val="0"/>
              </a:spcBef>
              <a:spcAft>
                <a:spcPts val="0"/>
              </a:spcAft>
              <a:defRPr/>
            </a:pPr>
            <a:r>
              <a:rPr lang="en-US" sz="1471" dirty="0">
                <a:solidFill>
                  <a:srgbClr val="505050"/>
                </a:solidFill>
                <a:latin typeface="Segoe UI"/>
                <a:ea typeface="+mn-ea"/>
                <a:cs typeface="+mn-cs"/>
              </a:rPr>
              <a:t>Aggregates</a:t>
            </a:r>
          </a:p>
        </p:txBody>
      </p:sp>
      <p:sp>
        <p:nvSpPr>
          <p:cNvPr id="27" name="Rectangle 26"/>
          <p:cNvSpPr/>
          <p:nvPr/>
        </p:nvSpPr>
        <p:spPr>
          <a:xfrm>
            <a:off x="2081046" y="4382903"/>
            <a:ext cx="1124026" cy="273280"/>
          </a:xfrm>
          <a:prstGeom prst="rect">
            <a:avLst/>
          </a:prstGeom>
        </p:spPr>
        <p:txBody>
          <a:bodyPr wrap="square">
            <a:spAutoFit/>
          </a:bodyPr>
          <a:lstStyle/>
          <a:p>
            <a:pPr defTabSz="685845" eaLnBrk="1" fontAlgn="auto" hangingPunct="1">
              <a:spcBef>
                <a:spcPts val="0"/>
              </a:spcBef>
              <a:spcAft>
                <a:spcPts val="0"/>
              </a:spcAft>
              <a:defRPr/>
            </a:pPr>
            <a:r>
              <a:rPr lang="en-US" sz="1176" dirty="0">
                <a:solidFill>
                  <a:srgbClr val="505050"/>
                </a:solidFill>
                <a:latin typeface="Segoe UI"/>
                <a:ea typeface="+mn-ea"/>
                <a:cs typeface="+mn-cs"/>
              </a:rPr>
              <a:t>Domain Entity</a:t>
            </a:r>
          </a:p>
        </p:txBody>
      </p:sp>
      <p:sp>
        <p:nvSpPr>
          <p:cNvPr id="28" name="Rectangle 27"/>
          <p:cNvSpPr/>
          <p:nvPr/>
        </p:nvSpPr>
        <p:spPr>
          <a:xfrm>
            <a:off x="1641694" y="4002946"/>
            <a:ext cx="1375954" cy="296107"/>
          </a:xfrm>
          <a:prstGeom prst="rect">
            <a:avLst/>
          </a:prstGeom>
        </p:spPr>
        <p:txBody>
          <a:bodyPr wrap="square">
            <a:spAutoFit/>
          </a:bodyPr>
          <a:lstStyle/>
          <a:p>
            <a:pPr defTabSz="685845" eaLnBrk="1" fontAlgn="auto" hangingPunct="1">
              <a:spcBef>
                <a:spcPts val="0"/>
              </a:spcBef>
              <a:spcAft>
                <a:spcPts val="0"/>
              </a:spcAft>
              <a:defRPr/>
            </a:pPr>
            <a:r>
              <a:rPr lang="en-US" sz="1324" dirty="0">
                <a:solidFill>
                  <a:srgbClr val="505050"/>
                </a:solidFill>
                <a:latin typeface="Segoe UI"/>
                <a:ea typeface="+mn-ea"/>
                <a:cs typeface="+mn-cs"/>
              </a:rPr>
              <a:t>CQRS simplified</a:t>
            </a:r>
          </a:p>
        </p:txBody>
      </p:sp>
      <p:sp>
        <p:nvSpPr>
          <p:cNvPr id="29" name="Rectangle 28"/>
          <p:cNvSpPr/>
          <p:nvPr/>
        </p:nvSpPr>
        <p:spPr>
          <a:xfrm>
            <a:off x="633874" y="3791080"/>
            <a:ext cx="2084738" cy="318677"/>
          </a:xfrm>
          <a:prstGeom prst="rect">
            <a:avLst/>
          </a:prstGeom>
        </p:spPr>
        <p:txBody>
          <a:bodyPr wrap="square">
            <a:spAutoFit/>
          </a:bodyPr>
          <a:lstStyle/>
          <a:p>
            <a:pPr defTabSz="685845" eaLnBrk="1" fontAlgn="auto" hangingPunct="1">
              <a:spcBef>
                <a:spcPts val="0"/>
              </a:spcBef>
              <a:spcAft>
                <a:spcPts val="0"/>
              </a:spcAft>
              <a:defRPr/>
            </a:pPr>
            <a:r>
              <a:rPr lang="en-US" sz="1471" dirty="0">
                <a:solidFill>
                  <a:srgbClr val="505050"/>
                </a:solidFill>
                <a:latin typeface="Segoe UI"/>
                <a:ea typeface="+mn-ea"/>
                <a:cs typeface="+mn-cs"/>
              </a:rPr>
              <a:t>Domain-Driven Design</a:t>
            </a:r>
          </a:p>
        </p:txBody>
      </p:sp>
      <p:sp>
        <p:nvSpPr>
          <p:cNvPr id="30" name="Rectangle 29"/>
          <p:cNvSpPr/>
          <p:nvPr/>
        </p:nvSpPr>
        <p:spPr>
          <a:xfrm>
            <a:off x="2538456" y="2698078"/>
            <a:ext cx="1446550" cy="296107"/>
          </a:xfrm>
          <a:prstGeom prst="rect">
            <a:avLst/>
          </a:prstGeom>
        </p:spPr>
        <p:txBody>
          <a:bodyPr wrap="square">
            <a:spAutoFit/>
          </a:bodyPr>
          <a:lstStyle/>
          <a:p>
            <a:pPr defTabSz="685845" eaLnBrk="1" fontAlgn="auto" hangingPunct="1">
              <a:spcBef>
                <a:spcPts val="0"/>
              </a:spcBef>
              <a:spcAft>
                <a:spcPts val="0"/>
              </a:spcAft>
              <a:defRPr/>
            </a:pPr>
            <a:r>
              <a:rPr lang="en-US" sz="1324" dirty="0">
                <a:solidFill>
                  <a:srgbClr val="505050"/>
                </a:solidFill>
                <a:latin typeface="Segoe UI"/>
                <a:ea typeface="+mn-ea"/>
                <a:cs typeface="+mn-cs"/>
              </a:rPr>
              <a:t>Message Brokers</a:t>
            </a:r>
          </a:p>
        </p:txBody>
      </p:sp>
      <p:sp>
        <p:nvSpPr>
          <p:cNvPr id="31" name="Rectangle 30"/>
          <p:cNvSpPr/>
          <p:nvPr/>
        </p:nvSpPr>
        <p:spPr>
          <a:xfrm>
            <a:off x="4066455" y="2489781"/>
            <a:ext cx="950901" cy="296107"/>
          </a:xfrm>
          <a:prstGeom prst="rect">
            <a:avLst/>
          </a:prstGeom>
        </p:spPr>
        <p:txBody>
          <a:bodyPr wrap="square">
            <a:spAutoFit/>
          </a:bodyPr>
          <a:lstStyle/>
          <a:p>
            <a:pPr defTabSz="685845" eaLnBrk="1" fontAlgn="auto" hangingPunct="1">
              <a:spcBef>
                <a:spcPts val="0"/>
              </a:spcBef>
              <a:spcAft>
                <a:spcPts val="0"/>
              </a:spcAft>
              <a:defRPr/>
            </a:pPr>
            <a:r>
              <a:rPr lang="en-US" sz="1324" dirty="0" err="1">
                <a:solidFill>
                  <a:srgbClr val="505050"/>
                </a:solidFill>
                <a:latin typeface="Segoe UI"/>
                <a:ea typeface="+mn-ea"/>
                <a:cs typeface="+mn-cs"/>
              </a:rPr>
              <a:t>RabbitMQ</a:t>
            </a:r>
            <a:endParaRPr lang="en-US" sz="1324" dirty="0">
              <a:solidFill>
                <a:srgbClr val="505050"/>
              </a:solidFill>
              <a:latin typeface="Segoe UI"/>
              <a:ea typeface="+mn-ea"/>
              <a:cs typeface="+mn-cs"/>
            </a:endParaRPr>
          </a:p>
        </p:txBody>
      </p:sp>
      <p:sp>
        <p:nvSpPr>
          <p:cNvPr id="32" name="Rectangle 31"/>
          <p:cNvSpPr/>
          <p:nvPr/>
        </p:nvSpPr>
        <p:spPr>
          <a:xfrm>
            <a:off x="4191594" y="2728840"/>
            <a:ext cx="1654877" cy="318677"/>
          </a:xfrm>
          <a:prstGeom prst="rect">
            <a:avLst/>
          </a:prstGeom>
        </p:spPr>
        <p:txBody>
          <a:bodyPr wrap="square">
            <a:spAutoFit/>
          </a:bodyPr>
          <a:lstStyle/>
          <a:p>
            <a:pPr defTabSz="685845" eaLnBrk="1" fontAlgn="auto" hangingPunct="1">
              <a:spcBef>
                <a:spcPts val="0"/>
              </a:spcBef>
              <a:spcAft>
                <a:spcPts val="0"/>
              </a:spcAft>
              <a:defRPr/>
            </a:pPr>
            <a:r>
              <a:rPr lang="en-US" sz="1471" dirty="0">
                <a:solidFill>
                  <a:srgbClr val="505050"/>
                </a:solidFill>
                <a:latin typeface="Segoe UI"/>
                <a:ea typeface="+mn-ea"/>
                <a:cs typeface="+mn-cs"/>
              </a:rPr>
              <a:t>Azure Service Bus</a:t>
            </a:r>
          </a:p>
        </p:txBody>
      </p:sp>
      <p:sp>
        <p:nvSpPr>
          <p:cNvPr id="33" name="Rectangle 32"/>
          <p:cNvSpPr/>
          <p:nvPr/>
        </p:nvSpPr>
        <p:spPr>
          <a:xfrm>
            <a:off x="4052090" y="2987851"/>
            <a:ext cx="1111586" cy="296107"/>
          </a:xfrm>
          <a:prstGeom prst="rect">
            <a:avLst/>
          </a:prstGeom>
        </p:spPr>
        <p:txBody>
          <a:bodyPr wrap="square">
            <a:spAutoFit/>
          </a:bodyPr>
          <a:lstStyle/>
          <a:p>
            <a:pPr defTabSz="685845" eaLnBrk="1" fontAlgn="auto" hangingPunct="1">
              <a:spcBef>
                <a:spcPts val="0"/>
              </a:spcBef>
              <a:spcAft>
                <a:spcPts val="0"/>
              </a:spcAft>
              <a:defRPr/>
            </a:pPr>
            <a:r>
              <a:rPr lang="en-US" sz="1324" dirty="0" err="1">
                <a:solidFill>
                  <a:srgbClr val="505050"/>
                </a:solidFill>
                <a:latin typeface="Segoe UI"/>
                <a:ea typeface="+mn-ea"/>
                <a:cs typeface="+mn-cs"/>
              </a:rPr>
              <a:t>NServiceBus</a:t>
            </a:r>
            <a:endParaRPr lang="en-US" sz="1324" dirty="0">
              <a:solidFill>
                <a:srgbClr val="505050"/>
              </a:solidFill>
              <a:latin typeface="Segoe UI"/>
              <a:ea typeface="+mn-ea"/>
              <a:cs typeface="+mn-cs"/>
            </a:endParaRPr>
          </a:p>
        </p:txBody>
      </p:sp>
      <p:sp>
        <p:nvSpPr>
          <p:cNvPr id="34" name="Rectangle 33"/>
          <p:cNvSpPr/>
          <p:nvPr/>
        </p:nvSpPr>
        <p:spPr>
          <a:xfrm>
            <a:off x="4125744" y="3213617"/>
            <a:ext cx="1054776" cy="296107"/>
          </a:xfrm>
          <a:prstGeom prst="rect">
            <a:avLst/>
          </a:prstGeom>
        </p:spPr>
        <p:txBody>
          <a:bodyPr wrap="square">
            <a:spAutoFit/>
          </a:bodyPr>
          <a:lstStyle/>
          <a:p>
            <a:pPr defTabSz="685845" eaLnBrk="1" fontAlgn="auto" hangingPunct="1">
              <a:spcBef>
                <a:spcPts val="0"/>
              </a:spcBef>
              <a:spcAft>
                <a:spcPts val="0"/>
              </a:spcAft>
              <a:defRPr/>
            </a:pPr>
            <a:r>
              <a:rPr lang="en-US" sz="1324" dirty="0" err="1">
                <a:solidFill>
                  <a:srgbClr val="505050"/>
                </a:solidFill>
                <a:latin typeface="Segoe UI"/>
                <a:ea typeface="+mn-ea"/>
                <a:cs typeface="+mn-cs"/>
              </a:rPr>
              <a:t>MassTransit</a:t>
            </a:r>
            <a:endParaRPr lang="en-US" sz="1324" dirty="0">
              <a:solidFill>
                <a:srgbClr val="505050"/>
              </a:solidFill>
              <a:latin typeface="Segoe UI"/>
              <a:ea typeface="+mn-ea"/>
              <a:cs typeface="+mn-cs"/>
            </a:endParaRPr>
          </a:p>
        </p:txBody>
      </p:sp>
      <p:sp>
        <p:nvSpPr>
          <p:cNvPr id="35" name="Rectangle 34"/>
          <p:cNvSpPr/>
          <p:nvPr/>
        </p:nvSpPr>
        <p:spPr>
          <a:xfrm>
            <a:off x="5130054" y="2453993"/>
            <a:ext cx="1825821" cy="318677"/>
          </a:xfrm>
          <a:prstGeom prst="rect">
            <a:avLst/>
          </a:prstGeom>
        </p:spPr>
        <p:txBody>
          <a:bodyPr wrap="square">
            <a:spAutoFit/>
          </a:bodyPr>
          <a:lstStyle/>
          <a:p>
            <a:pPr defTabSz="685845" eaLnBrk="1" fontAlgn="auto" hangingPunct="1">
              <a:spcBef>
                <a:spcPts val="0"/>
              </a:spcBef>
              <a:spcAft>
                <a:spcPts val="0"/>
              </a:spcAft>
              <a:defRPr/>
            </a:pPr>
            <a:r>
              <a:rPr lang="en-US" sz="1471" dirty="0">
                <a:solidFill>
                  <a:srgbClr val="505050"/>
                </a:solidFill>
                <a:latin typeface="Segoe UI"/>
                <a:ea typeface="+mn-ea"/>
                <a:cs typeface="+mn-cs"/>
              </a:rPr>
              <a:t>Hyper-V Containers</a:t>
            </a:r>
          </a:p>
        </p:txBody>
      </p:sp>
      <p:sp>
        <p:nvSpPr>
          <p:cNvPr id="36" name="Rectangle 35"/>
          <p:cNvSpPr/>
          <p:nvPr/>
        </p:nvSpPr>
        <p:spPr>
          <a:xfrm>
            <a:off x="1611252" y="2463993"/>
            <a:ext cx="2058577" cy="318677"/>
          </a:xfrm>
          <a:prstGeom prst="rect">
            <a:avLst/>
          </a:prstGeom>
        </p:spPr>
        <p:txBody>
          <a:bodyPr wrap="square">
            <a:spAutoFit/>
          </a:bodyPr>
          <a:lstStyle/>
          <a:p>
            <a:pPr defTabSz="685845" eaLnBrk="1" fontAlgn="auto" hangingPunct="1">
              <a:spcBef>
                <a:spcPts val="0"/>
              </a:spcBef>
              <a:spcAft>
                <a:spcPts val="0"/>
              </a:spcAft>
              <a:defRPr/>
            </a:pPr>
            <a:r>
              <a:rPr lang="en-US" sz="1471" dirty="0">
                <a:solidFill>
                  <a:srgbClr val="505050"/>
                </a:solidFill>
                <a:latin typeface="Segoe UI"/>
                <a:ea typeface="+mn-ea"/>
                <a:cs typeface="+mn-cs"/>
              </a:rPr>
              <a:t>Async. communication</a:t>
            </a:r>
          </a:p>
        </p:txBody>
      </p:sp>
      <p:sp>
        <p:nvSpPr>
          <p:cNvPr id="2" name="Rectangle 1"/>
          <p:cNvSpPr/>
          <p:nvPr/>
        </p:nvSpPr>
        <p:spPr>
          <a:xfrm>
            <a:off x="4260134" y="3439382"/>
            <a:ext cx="782843" cy="296107"/>
          </a:xfrm>
          <a:prstGeom prst="rect">
            <a:avLst/>
          </a:prstGeom>
        </p:spPr>
        <p:txBody>
          <a:bodyPr wrap="square">
            <a:spAutoFit/>
          </a:bodyPr>
          <a:lstStyle/>
          <a:p>
            <a:pPr defTabSz="685845" eaLnBrk="1" fontAlgn="auto" hangingPunct="1">
              <a:spcBef>
                <a:spcPts val="0"/>
              </a:spcBef>
              <a:spcAft>
                <a:spcPts val="0"/>
              </a:spcAft>
              <a:defRPr/>
            </a:pPr>
            <a:r>
              <a:rPr lang="en-US" sz="1324" dirty="0">
                <a:solidFill>
                  <a:srgbClr val="505050"/>
                </a:solidFill>
                <a:latin typeface="Segoe UI"/>
                <a:ea typeface="+mn-ea"/>
                <a:cs typeface="+mn-cs"/>
              </a:rPr>
              <a:t>Brighter</a:t>
            </a:r>
          </a:p>
        </p:txBody>
      </p:sp>
      <p:sp>
        <p:nvSpPr>
          <p:cNvPr id="37" name="Rectangle 36"/>
          <p:cNvSpPr/>
          <p:nvPr/>
        </p:nvSpPr>
        <p:spPr>
          <a:xfrm>
            <a:off x="7700632" y="3369700"/>
            <a:ext cx="1401346" cy="296107"/>
          </a:xfrm>
          <a:prstGeom prst="rect">
            <a:avLst/>
          </a:prstGeom>
        </p:spPr>
        <p:txBody>
          <a:bodyPr wrap="square">
            <a:spAutoFit/>
          </a:bodyPr>
          <a:lstStyle/>
          <a:p>
            <a:pPr defTabSz="685845" eaLnBrk="1" fontAlgn="auto" hangingPunct="1">
              <a:spcBef>
                <a:spcPts val="0"/>
              </a:spcBef>
              <a:spcAft>
                <a:spcPts val="0"/>
              </a:spcAft>
              <a:defRPr/>
            </a:pPr>
            <a:r>
              <a:rPr lang="en-US" sz="1324" dirty="0" err="1">
                <a:solidFill>
                  <a:srgbClr val="505050"/>
                </a:solidFill>
                <a:latin typeface="Segoe UI"/>
                <a:ea typeface="+mn-ea"/>
                <a:cs typeface="+mn-cs"/>
              </a:rPr>
              <a:t>Stateful</a:t>
            </a:r>
            <a:r>
              <a:rPr lang="en-US" sz="1324" dirty="0">
                <a:solidFill>
                  <a:srgbClr val="505050"/>
                </a:solidFill>
                <a:latin typeface="Segoe UI"/>
                <a:ea typeface="+mn-ea"/>
                <a:cs typeface="+mn-cs"/>
              </a:rPr>
              <a:t> Services</a:t>
            </a:r>
          </a:p>
        </p:txBody>
      </p:sp>
      <p:sp>
        <p:nvSpPr>
          <p:cNvPr id="38" name="Rectangle 37"/>
          <p:cNvSpPr/>
          <p:nvPr/>
        </p:nvSpPr>
        <p:spPr>
          <a:xfrm>
            <a:off x="7700632" y="3540824"/>
            <a:ext cx="660565" cy="296107"/>
          </a:xfrm>
          <a:prstGeom prst="rect">
            <a:avLst/>
          </a:prstGeom>
        </p:spPr>
        <p:txBody>
          <a:bodyPr wrap="square">
            <a:spAutoFit/>
          </a:bodyPr>
          <a:lstStyle/>
          <a:p>
            <a:pPr defTabSz="685845" eaLnBrk="1" fontAlgn="auto" hangingPunct="1">
              <a:spcBef>
                <a:spcPts val="0"/>
              </a:spcBef>
              <a:spcAft>
                <a:spcPts val="0"/>
              </a:spcAft>
              <a:defRPr/>
            </a:pPr>
            <a:r>
              <a:rPr lang="en-US" sz="1324" dirty="0">
                <a:solidFill>
                  <a:srgbClr val="505050"/>
                </a:solidFill>
                <a:latin typeface="Segoe UI"/>
                <a:ea typeface="+mn-ea"/>
                <a:cs typeface="+mn-cs"/>
              </a:rPr>
              <a:t>Actors</a:t>
            </a:r>
          </a:p>
        </p:txBody>
      </p:sp>
      <p:sp>
        <p:nvSpPr>
          <p:cNvPr id="39" name="Rectangle 38"/>
          <p:cNvSpPr/>
          <p:nvPr/>
        </p:nvSpPr>
        <p:spPr>
          <a:xfrm>
            <a:off x="5371514" y="2955452"/>
            <a:ext cx="2210862" cy="499689"/>
          </a:xfrm>
          <a:prstGeom prst="rect">
            <a:avLst/>
          </a:prstGeom>
        </p:spPr>
        <p:txBody>
          <a:bodyPr wrap="square">
            <a:spAutoFit/>
          </a:bodyPr>
          <a:lstStyle/>
          <a:p>
            <a:pPr defTabSz="685845" eaLnBrk="1" fontAlgn="auto" hangingPunct="1">
              <a:spcBef>
                <a:spcPts val="0"/>
              </a:spcBef>
              <a:spcAft>
                <a:spcPts val="0"/>
              </a:spcAft>
              <a:defRPr/>
            </a:pPr>
            <a:r>
              <a:rPr lang="en-US" sz="2647" dirty="0">
                <a:solidFill>
                  <a:srgbClr val="505050"/>
                </a:solidFill>
                <a:latin typeface="Segoe UI"/>
                <a:ea typeface="+mn-ea"/>
                <a:cs typeface="+mn-cs"/>
              </a:rPr>
              <a:t>Orchestrators</a:t>
            </a:r>
          </a:p>
        </p:txBody>
      </p:sp>
      <p:sp>
        <p:nvSpPr>
          <p:cNvPr id="40" name="Rectangle 39"/>
          <p:cNvSpPr/>
          <p:nvPr/>
        </p:nvSpPr>
        <p:spPr>
          <a:xfrm>
            <a:off x="447591" y="1593006"/>
            <a:ext cx="1265218" cy="318677"/>
          </a:xfrm>
          <a:prstGeom prst="rect">
            <a:avLst/>
          </a:prstGeom>
        </p:spPr>
        <p:txBody>
          <a:bodyPr wrap="square">
            <a:spAutoFit/>
          </a:bodyPr>
          <a:lstStyle/>
          <a:p>
            <a:pPr defTabSz="685845" eaLnBrk="1" fontAlgn="auto" hangingPunct="1">
              <a:spcBef>
                <a:spcPts val="0"/>
              </a:spcBef>
              <a:spcAft>
                <a:spcPts val="0"/>
              </a:spcAft>
              <a:defRPr/>
            </a:pPr>
            <a:r>
              <a:rPr lang="en-US" sz="1471" dirty="0">
                <a:solidFill>
                  <a:srgbClr val="505050"/>
                </a:solidFill>
                <a:latin typeface="Segoe UI"/>
                <a:ea typeface="+mn-ea"/>
                <a:cs typeface="+mn-cs"/>
              </a:rPr>
              <a:t>Autonomous</a:t>
            </a:r>
          </a:p>
        </p:txBody>
      </p:sp>
      <p:sp>
        <p:nvSpPr>
          <p:cNvPr id="41" name="Rectangle 40"/>
          <p:cNvSpPr/>
          <p:nvPr/>
        </p:nvSpPr>
        <p:spPr>
          <a:xfrm>
            <a:off x="2984495" y="2256174"/>
            <a:ext cx="994183" cy="296107"/>
          </a:xfrm>
          <a:prstGeom prst="rect">
            <a:avLst/>
          </a:prstGeom>
        </p:spPr>
        <p:txBody>
          <a:bodyPr wrap="square">
            <a:spAutoFit/>
          </a:bodyPr>
          <a:lstStyle/>
          <a:p>
            <a:pPr defTabSz="685845" eaLnBrk="1" fontAlgn="auto" hangingPunct="1">
              <a:spcBef>
                <a:spcPts val="0"/>
              </a:spcBef>
              <a:spcAft>
                <a:spcPts val="0"/>
              </a:spcAft>
              <a:defRPr/>
            </a:pPr>
            <a:r>
              <a:rPr lang="en-US" sz="1324" dirty="0">
                <a:solidFill>
                  <a:srgbClr val="505050"/>
                </a:solidFill>
                <a:latin typeface="Segoe UI"/>
                <a:ea typeface="+mn-ea"/>
                <a:cs typeface="+mn-cs"/>
              </a:rPr>
              <a:t>Decoupled</a:t>
            </a:r>
          </a:p>
        </p:txBody>
      </p:sp>
      <p:sp>
        <p:nvSpPr>
          <p:cNvPr id="42" name="Rectangle 41"/>
          <p:cNvSpPr/>
          <p:nvPr/>
        </p:nvSpPr>
        <p:spPr>
          <a:xfrm>
            <a:off x="2528373" y="1992048"/>
            <a:ext cx="971548" cy="363946"/>
          </a:xfrm>
          <a:prstGeom prst="rect">
            <a:avLst/>
          </a:prstGeom>
        </p:spPr>
        <p:txBody>
          <a:bodyPr wrap="square">
            <a:spAutoFit/>
          </a:bodyPr>
          <a:lstStyle/>
          <a:p>
            <a:pPr defTabSz="685845" eaLnBrk="1" fontAlgn="auto" hangingPunct="1">
              <a:spcBef>
                <a:spcPts val="0"/>
              </a:spcBef>
              <a:spcAft>
                <a:spcPts val="0"/>
              </a:spcAft>
              <a:defRPr/>
            </a:pPr>
            <a:r>
              <a:rPr lang="en-US" sz="1765" dirty="0">
                <a:solidFill>
                  <a:srgbClr val="505050"/>
                </a:solidFill>
                <a:latin typeface="Segoe UI"/>
                <a:ea typeface="+mn-ea"/>
                <a:cs typeface="+mn-cs"/>
              </a:rPr>
              <a:t>Isolated</a:t>
            </a:r>
          </a:p>
        </p:txBody>
      </p:sp>
      <p:sp>
        <p:nvSpPr>
          <p:cNvPr id="43" name="Rectangle 42"/>
          <p:cNvSpPr/>
          <p:nvPr/>
        </p:nvSpPr>
        <p:spPr>
          <a:xfrm>
            <a:off x="486814" y="3038901"/>
            <a:ext cx="1492460" cy="296107"/>
          </a:xfrm>
          <a:prstGeom prst="rect">
            <a:avLst/>
          </a:prstGeom>
        </p:spPr>
        <p:txBody>
          <a:bodyPr wrap="square">
            <a:spAutoFit/>
          </a:bodyPr>
          <a:lstStyle/>
          <a:p>
            <a:pPr defTabSz="685845" eaLnBrk="1" fontAlgn="auto" hangingPunct="1">
              <a:spcBef>
                <a:spcPts val="0"/>
              </a:spcBef>
              <a:spcAft>
                <a:spcPts val="0"/>
              </a:spcAft>
              <a:defRPr/>
            </a:pPr>
            <a:r>
              <a:rPr lang="en-US" sz="1324" dirty="0">
                <a:solidFill>
                  <a:srgbClr val="505050"/>
                </a:solidFill>
                <a:latin typeface="Segoe UI"/>
                <a:ea typeface="+mn-ea"/>
                <a:cs typeface="+mn-cs"/>
              </a:rPr>
              <a:t>Service Discovery</a:t>
            </a:r>
          </a:p>
        </p:txBody>
      </p:sp>
      <p:sp>
        <p:nvSpPr>
          <p:cNvPr id="5" name="Rectangle 4"/>
          <p:cNvSpPr/>
          <p:nvPr/>
        </p:nvSpPr>
        <p:spPr>
          <a:xfrm>
            <a:off x="1807287" y="3224969"/>
            <a:ext cx="1765227" cy="250710"/>
          </a:xfrm>
          <a:prstGeom prst="rect">
            <a:avLst/>
          </a:prstGeom>
        </p:spPr>
        <p:txBody>
          <a:bodyPr wrap="square">
            <a:spAutoFit/>
          </a:bodyPr>
          <a:lstStyle/>
          <a:p>
            <a:pPr defTabSz="685845" eaLnBrk="1" fontAlgn="auto" hangingPunct="1">
              <a:spcBef>
                <a:spcPts val="0"/>
              </a:spcBef>
              <a:spcAft>
                <a:spcPts val="0"/>
              </a:spcAft>
              <a:defRPr/>
            </a:pPr>
            <a:r>
              <a:rPr lang="en-US" sz="1029" dirty="0">
                <a:solidFill>
                  <a:srgbClr val="505050"/>
                </a:solidFill>
                <a:latin typeface="Segoe UI"/>
                <a:ea typeface="+mn-ea"/>
                <a:cs typeface="+mn-cs"/>
              </a:rPr>
              <a:t>Transient Failures Handling</a:t>
            </a:r>
          </a:p>
        </p:txBody>
      </p:sp>
      <p:sp>
        <p:nvSpPr>
          <p:cNvPr id="44" name="Rectangle 43"/>
          <p:cNvSpPr/>
          <p:nvPr/>
        </p:nvSpPr>
        <p:spPr>
          <a:xfrm>
            <a:off x="2701788" y="3416362"/>
            <a:ext cx="833883" cy="273280"/>
          </a:xfrm>
          <a:prstGeom prst="rect">
            <a:avLst/>
          </a:prstGeom>
        </p:spPr>
        <p:txBody>
          <a:bodyPr wrap="square">
            <a:spAutoFit/>
          </a:bodyPr>
          <a:lstStyle/>
          <a:p>
            <a:pPr defTabSz="685845" eaLnBrk="1" fontAlgn="auto" hangingPunct="1">
              <a:spcBef>
                <a:spcPts val="0"/>
              </a:spcBef>
              <a:spcAft>
                <a:spcPts val="0"/>
              </a:spcAft>
              <a:defRPr/>
            </a:pPr>
            <a:r>
              <a:rPr lang="en-US" sz="1176" dirty="0">
                <a:solidFill>
                  <a:srgbClr val="505050"/>
                </a:solidFill>
                <a:latin typeface="Segoe UI"/>
                <a:ea typeface="+mn-ea"/>
                <a:cs typeface="+mn-cs"/>
              </a:rPr>
              <a:t>Resiliency</a:t>
            </a:r>
          </a:p>
        </p:txBody>
      </p:sp>
      <p:sp>
        <p:nvSpPr>
          <p:cNvPr id="45" name="Rectangle 44"/>
          <p:cNvSpPr/>
          <p:nvPr/>
        </p:nvSpPr>
        <p:spPr>
          <a:xfrm>
            <a:off x="2356785" y="2986731"/>
            <a:ext cx="1367682" cy="318677"/>
          </a:xfrm>
          <a:prstGeom prst="rect">
            <a:avLst/>
          </a:prstGeom>
        </p:spPr>
        <p:txBody>
          <a:bodyPr wrap="square">
            <a:spAutoFit/>
          </a:bodyPr>
          <a:lstStyle/>
          <a:p>
            <a:pPr defTabSz="685845" eaLnBrk="1" fontAlgn="auto" hangingPunct="1">
              <a:spcBef>
                <a:spcPts val="0"/>
              </a:spcBef>
              <a:spcAft>
                <a:spcPts val="0"/>
              </a:spcAft>
              <a:defRPr/>
            </a:pPr>
            <a:r>
              <a:rPr lang="en-US" sz="1471" dirty="0">
                <a:solidFill>
                  <a:srgbClr val="505050"/>
                </a:solidFill>
                <a:latin typeface="Segoe UI"/>
                <a:ea typeface="+mn-ea"/>
                <a:cs typeface="+mn-cs"/>
              </a:rPr>
              <a:t>Health Checks</a:t>
            </a:r>
          </a:p>
        </p:txBody>
      </p:sp>
      <p:sp>
        <p:nvSpPr>
          <p:cNvPr id="46" name="Rectangle 45"/>
          <p:cNvSpPr/>
          <p:nvPr/>
        </p:nvSpPr>
        <p:spPr>
          <a:xfrm>
            <a:off x="2055020" y="3614189"/>
            <a:ext cx="2045753" cy="250710"/>
          </a:xfrm>
          <a:prstGeom prst="rect">
            <a:avLst/>
          </a:prstGeom>
        </p:spPr>
        <p:txBody>
          <a:bodyPr wrap="square">
            <a:spAutoFit/>
          </a:bodyPr>
          <a:lstStyle/>
          <a:p>
            <a:pPr defTabSz="685845" eaLnBrk="1" fontAlgn="auto" hangingPunct="1">
              <a:spcBef>
                <a:spcPts val="0"/>
              </a:spcBef>
              <a:spcAft>
                <a:spcPts val="0"/>
              </a:spcAft>
              <a:defRPr/>
            </a:pPr>
            <a:r>
              <a:rPr lang="en-US" sz="1029" dirty="0">
                <a:solidFill>
                  <a:srgbClr val="505050"/>
                </a:solidFill>
                <a:latin typeface="Segoe UI"/>
                <a:ea typeface="+mn-ea"/>
                <a:cs typeface="+mn-cs"/>
              </a:rPr>
              <a:t>Retries with Exponential Backoff</a:t>
            </a:r>
          </a:p>
        </p:txBody>
      </p:sp>
      <p:sp>
        <p:nvSpPr>
          <p:cNvPr id="47" name="Rectangle 46"/>
          <p:cNvSpPr/>
          <p:nvPr/>
        </p:nvSpPr>
        <p:spPr>
          <a:xfrm>
            <a:off x="2985858" y="3785598"/>
            <a:ext cx="1090363" cy="250710"/>
          </a:xfrm>
          <a:prstGeom prst="rect">
            <a:avLst/>
          </a:prstGeom>
        </p:spPr>
        <p:txBody>
          <a:bodyPr wrap="square">
            <a:spAutoFit/>
          </a:bodyPr>
          <a:lstStyle/>
          <a:p>
            <a:pPr defTabSz="685845" eaLnBrk="1" fontAlgn="auto" hangingPunct="1">
              <a:spcBef>
                <a:spcPts val="0"/>
              </a:spcBef>
              <a:spcAft>
                <a:spcPts val="0"/>
              </a:spcAft>
              <a:defRPr/>
            </a:pPr>
            <a:r>
              <a:rPr lang="en-US" sz="1029" dirty="0">
                <a:solidFill>
                  <a:srgbClr val="505050"/>
                </a:solidFill>
                <a:latin typeface="Segoe UI"/>
                <a:ea typeface="+mn-ea"/>
                <a:cs typeface="+mn-cs"/>
              </a:rPr>
              <a:t>Circuit Breakers</a:t>
            </a:r>
          </a:p>
        </p:txBody>
      </p:sp>
      <p:sp>
        <p:nvSpPr>
          <p:cNvPr id="48" name="Rectangle 47"/>
          <p:cNvSpPr/>
          <p:nvPr/>
        </p:nvSpPr>
        <p:spPr>
          <a:xfrm>
            <a:off x="4254393" y="3727336"/>
            <a:ext cx="578428" cy="318677"/>
          </a:xfrm>
          <a:prstGeom prst="rect">
            <a:avLst/>
          </a:prstGeom>
        </p:spPr>
        <p:txBody>
          <a:bodyPr wrap="square">
            <a:spAutoFit/>
          </a:bodyPr>
          <a:lstStyle/>
          <a:p>
            <a:pPr defTabSz="685845" eaLnBrk="1" fontAlgn="auto" hangingPunct="1">
              <a:spcBef>
                <a:spcPts val="0"/>
              </a:spcBef>
              <a:spcAft>
                <a:spcPts val="0"/>
              </a:spcAft>
              <a:defRPr/>
            </a:pPr>
            <a:r>
              <a:rPr lang="en-US" sz="1471" dirty="0">
                <a:solidFill>
                  <a:srgbClr val="505050"/>
                </a:solidFill>
                <a:latin typeface="Segoe UI"/>
                <a:ea typeface="+mn-ea"/>
                <a:cs typeface="+mn-cs"/>
              </a:rPr>
              <a:t>Polly</a:t>
            </a:r>
          </a:p>
        </p:txBody>
      </p:sp>
      <mc:AlternateContent xmlns:mc="http://schemas.openxmlformats.org/markup-compatibility/2006" xmlns:p14="http://schemas.microsoft.com/office/powerpoint/2010/main">
        <mc:Choice Requires="p14">
          <p:contentPart p14:bwMode="auto" r:id="rId3">
            <p14:nvContentPartPr>
              <p14:cNvPr id="53" name="Ink 52"/>
              <p14:cNvContentPartPr/>
              <p14:nvPr/>
            </p14:nvContentPartPr>
            <p14:xfrm>
              <a:off x="316720" y="931934"/>
              <a:ext cx="3737986" cy="4407922"/>
            </p14:xfrm>
          </p:contentPart>
        </mc:Choice>
        <mc:Fallback xmlns="">
          <p:pic>
            <p:nvPicPr>
              <p:cNvPr id="53" name="Ink 52"/>
              <p:cNvPicPr/>
              <p:nvPr/>
            </p:nvPicPr>
            <p:blipFill>
              <a:blip r:embed="rId4"/>
              <a:stretch>
                <a:fillRect/>
              </a:stretch>
            </p:blipFill>
            <p:spPr>
              <a:xfrm>
                <a:off x="307736" y="922931"/>
                <a:ext cx="3755594" cy="442556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5" name="Ink 54"/>
              <p14:cNvContentPartPr/>
              <p14:nvPr/>
            </p14:nvContentPartPr>
            <p14:xfrm>
              <a:off x="4049583" y="873771"/>
              <a:ext cx="4997921" cy="4254400"/>
            </p14:xfrm>
          </p:contentPart>
        </mc:Choice>
        <mc:Fallback xmlns="">
          <p:pic>
            <p:nvPicPr>
              <p:cNvPr id="55" name="Ink 54"/>
              <p:cNvPicPr/>
              <p:nvPr/>
            </p:nvPicPr>
            <p:blipFill>
              <a:blip r:embed="rId6"/>
              <a:stretch>
                <a:fillRect/>
              </a:stretch>
            </p:blipFill>
            <p:spPr>
              <a:xfrm>
                <a:off x="4040583" y="864780"/>
                <a:ext cx="5015561" cy="427202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5" name="Ink 84"/>
              <p14:cNvContentPartPr/>
              <p14:nvPr/>
            </p14:nvContentPartPr>
            <p14:xfrm>
              <a:off x="7474007" y="611390"/>
              <a:ext cx="1435691" cy="394921"/>
            </p14:xfrm>
          </p:contentPart>
        </mc:Choice>
        <mc:Fallback xmlns="">
          <p:pic>
            <p:nvPicPr>
              <p:cNvPr id="85" name="Ink 84"/>
              <p:cNvPicPr/>
              <p:nvPr/>
            </p:nvPicPr>
            <p:blipFill>
              <a:blip r:embed="rId8"/>
              <a:stretch>
                <a:fillRect/>
              </a:stretch>
            </p:blipFill>
            <p:spPr>
              <a:xfrm>
                <a:off x="7465009" y="602390"/>
                <a:ext cx="1453327" cy="41256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0" name="Ink 109"/>
              <p14:cNvContentPartPr/>
              <p14:nvPr/>
            </p14:nvContentPartPr>
            <p14:xfrm>
              <a:off x="67385" y="911022"/>
              <a:ext cx="805988" cy="629174"/>
            </p14:xfrm>
          </p:contentPart>
        </mc:Choice>
        <mc:Fallback xmlns="">
          <p:pic>
            <p:nvPicPr>
              <p:cNvPr id="110" name="Ink 109"/>
              <p:cNvPicPr/>
              <p:nvPr/>
            </p:nvPicPr>
            <p:blipFill>
              <a:blip r:embed="rId10"/>
              <a:stretch>
                <a:fillRect/>
              </a:stretch>
            </p:blipFill>
            <p:spPr>
              <a:xfrm>
                <a:off x="58398" y="902018"/>
                <a:ext cx="823603" cy="646821"/>
              </a:xfrm>
              <a:prstGeom prst="rect">
                <a:avLst/>
              </a:prstGeom>
            </p:spPr>
          </p:pic>
        </mc:Fallback>
      </mc:AlternateContent>
      <p:sp>
        <p:nvSpPr>
          <p:cNvPr id="120" name="Rectangle 119"/>
          <p:cNvSpPr/>
          <p:nvPr/>
        </p:nvSpPr>
        <p:spPr>
          <a:xfrm>
            <a:off x="1478010" y="1810716"/>
            <a:ext cx="2497543" cy="296107"/>
          </a:xfrm>
          <a:prstGeom prst="rect">
            <a:avLst/>
          </a:prstGeom>
        </p:spPr>
        <p:txBody>
          <a:bodyPr wrap="square">
            <a:spAutoFit/>
          </a:bodyPr>
          <a:lstStyle/>
          <a:p>
            <a:pPr defTabSz="685845" eaLnBrk="1" fontAlgn="auto" hangingPunct="1">
              <a:spcBef>
                <a:spcPts val="0"/>
              </a:spcBef>
              <a:spcAft>
                <a:spcPts val="0"/>
              </a:spcAft>
              <a:defRPr/>
            </a:pPr>
            <a:r>
              <a:rPr lang="en-US" sz="1324" dirty="0">
                <a:solidFill>
                  <a:srgbClr val="505050"/>
                </a:solidFill>
                <a:latin typeface="Segoe UI"/>
                <a:ea typeface="+mn-ea"/>
                <a:cs typeface="+mn-cs"/>
              </a:rPr>
              <a:t>Nomad &amp; addressable services</a:t>
            </a:r>
          </a:p>
        </p:txBody>
      </p:sp>
      <p:sp>
        <p:nvSpPr>
          <p:cNvPr id="54" name="Rectangle 53">
            <a:extLst>
              <a:ext uri="{FF2B5EF4-FFF2-40B4-BE49-F238E27FC236}">
                <a16:creationId xmlns:a16="http://schemas.microsoft.com/office/drawing/2014/main" id="{D3F6C4CC-E3AA-499D-874C-E1E9771FA34B}"/>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Platforms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34132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right)">
                                      <p:cBhvr>
                                        <p:cTn id="7" dur="500"/>
                                        <p:tgtEl>
                                          <p:spTgt spid="5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wipe(left)">
                                      <p:cBhvr>
                                        <p:cTn id="11" dur="500"/>
                                        <p:tgtEl>
                                          <p:spTgt spid="110"/>
                                        </p:tgtEl>
                                      </p:cBhvr>
                                    </p:animEffect>
                                  </p:childTnLst>
                                </p:cTn>
                              </p:par>
                            </p:childTnLst>
                          </p:cTn>
                        </p:par>
                        <p:par>
                          <p:cTn id="12" fill="hold">
                            <p:stCondLst>
                              <p:cond delay="1000"/>
                            </p:stCondLst>
                            <p:childTnLst>
                              <p:par>
                                <p:cTn id="13" presetID="22" presetClass="entr" presetSubtype="2" fill="hold" nodeType="afterEffect">
                                  <p:stCondLst>
                                    <p:cond delay="1500"/>
                                  </p:stCondLst>
                                  <p:childTnLst>
                                    <p:set>
                                      <p:cBhvr>
                                        <p:cTn id="14" dur="1" fill="hold">
                                          <p:stCondLst>
                                            <p:cond delay="0"/>
                                          </p:stCondLst>
                                        </p:cTn>
                                        <p:tgtEl>
                                          <p:spTgt spid="55"/>
                                        </p:tgtEl>
                                        <p:attrNameLst>
                                          <p:attrName>style.visibility</p:attrName>
                                        </p:attrNameLst>
                                      </p:cBhvr>
                                      <p:to>
                                        <p:strVal val="visible"/>
                                      </p:to>
                                    </p:set>
                                    <p:animEffect transition="in" filter="wipe(right)">
                                      <p:cBhvr>
                                        <p:cTn id="15" dur="500"/>
                                        <p:tgtEl>
                                          <p:spTgt spid="55"/>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left)">
                                      <p:cBhvr>
                                        <p:cTn id="1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78065" y="1166329"/>
            <a:ext cx="3473521" cy="3840646"/>
          </a:xfrm>
        </p:spPr>
        <p:txBody>
          <a:bodyPr>
            <a:normAutofit fontScale="70000" lnSpcReduction="20000"/>
          </a:bodyPr>
          <a:lstStyle/>
          <a:p>
            <a:pPr marL="342900" indent="-342900">
              <a:buFont typeface="Arial" panose="020B0604020202020204" pitchFamily="34" charset="0"/>
              <a:buChar char="•"/>
            </a:pPr>
            <a:r>
              <a:rPr lang="en-US" dirty="0"/>
              <a:t>A full-featured microservices application platform provides all the previously stated microservices architecture benefits of cost efficiency, scalability and 24x7 availability. </a:t>
            </a:r>
          </a:p>
          <a:p>
            <a:pPr marL="342900" indent="-342900">
              <a:buFont typeface="Arial" panose="020B0604020202020204" pitchFamily="34" charset="0"/>
              <a:buChar char="•"/>
            </a:pPr>
            <a:r>
              <a:rPr lang="en-US" dirty="0"/>
              <a:t>It also takes these a step further.</a:t>
            </a:r>
          </a:p>
          <a:p>
            <a:pPr marL="568325" lvl="1" indent="-342900">
              <a:buFont typeface="Arial" panose="020B0604020202020204" pitchFamily="34" charset="0"/>
              <a:buChar char="•"/>
            </a:pPr>
            <a:r>
              <a:rPr lang="en-US" dirty="0"/>
              <a:t> it should choreograph safe and reliable upgrades using an extensible health model and automatic rollback. </a:t>
            </a:r>
          </a:p>
          <a:p>
            <a:pPr marL="568325" lvl="1" indent="-342900">
              <a:buFont typeface="Arial" panose="020B0604020202020204" pitchFamily="34" charset="0"/>
              <a:buChar char="•"/>
            </a:pPr>
            <a:r>
              <a:rPr lang="en-US" dirty="0"/>
              <a:t>It also helps microservices to discover each other by providing a naming service, and monitors and maintains their health. </a:t>
            </a:r>
          </a:p>
          <a:p>
            <a:pPr marL="342900" indent="-342900">
              <a:buFont typeface="Arial" panose="020B0604020202020204" pitchFamily="34" charset="0"/>
              <a:buChar char="•"/>
            </a:pPr>
            <a:r>
              <a:rPr lang="en-US" dirty="0"/>
              <a:t>To keep microservices healthy, the platform automatically moves instances to healthy VMs or servers when the software or hardware on which they are running fails or must be restarted for upgrades. </a:t>
            </a:r>
          </a:p>
          <a:p>
            <a:endParaRPr lang="en-US" dirty="0"/>
          </a:p>
        </p:txBody>
      </p:sp>
      <p:sp>
        <p:nvSpPr>
          <p:cNvPr id="3" name="Slide Number Placeholder 2"/>
          <p:cNvSpPr>
            <a:spLocks noGrp="1"/>
          </p:cNvSpPr>
          <p:nvPr>
            <p:ph type="sldNum" sz="quarter" idx="12"/>
          </p:nvPr>
        </p:nvSpPr>
        <p:spPr/>
        <p:txBody>
          <a:bodyPr/>
          <a:lstStyle/>
          <a:p>
            <a:fld id="{5D7E0B00-4FDE-D040-8275-1F4B80113D68}" type="slidenum">
              <a:rPr lang="en-US" smtClean="0"/>
              <a:pPr/>
              <a:t>26</a:t>
            </a:fld>
            <a:endParaRPr lang="en-US"/>
          </a:p>
        </p:txBody>
      </p:sp>
      <p:sp>
        <p:nvSpPr>
          <p:cNvPr id="4" name="Footer Placeholder 3"/>
          <p:cNvSpPr>
            <a:spLocks noGrp="1"/>
          </p:cNvSpPr>
          <p:nvPr>
            <p:ph type="ftr" sz="quarter" idx="13"/>
          </p:nvPr>
        </p:nvSpPr>
        <p:spPr/>
        <p:txBody>
          <a:bodyPr/>
          <a:lstStyle/>
          <a:p>
            <a:endParaRPr lang="en-US" dirty="0"/>
          </a:p>
        </p:txBody>
      </p:sp>
      <p:sp>
        <p:nvSpPr>
          <p:cNvPr id="5" name="Title 4"/>
          <p:cNvSpPr>
            <a:spLocks noGrp="1"/>
          </p:cNvSpPr>
          <p:nvPr>
            <p:ph type="title"/>
          </p:nvPr>
        </p:nvSpPr>
        <p:spPr/>
        <p:txBody>
          <a:bodyPr/>
          <a:lstStyle/>
          <a:p>
            <a:r>
              <a:rPr lang="en-US" dirty="0"/>
              <a:t>Microservices application platforms</a:t>
            </a:r>
          </a:p>
        </p:txBody>
      </p:sp>
      <p:sp>
        <p:nvSpPr>
          <p:cNvPr id="6" name="Text Placeholder 5"/>
          <p:cNvSpPr>
            <a:spLocks noGrp="1"/>
          </p:cNvSpPr>
          <p:nvPr>
            <p:ph type="body" sz="quarter" idx="14"/>
          </p:nvPr>
        </p:nvSpPr>
        <p:spPr/>
        <p:txBody>
          <a:bodyPr/>
          <a:lstStyle/>
          <a:p>
            <a:endParaRPr lang="en-US"/>
          </a:p>
        </p:txBody>
      </p:sp>
      <p:pic>
        <p:nvPicPr>
          <p:cNvPr id="2052" name="Picture 4" descr="Microservices platf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179027"/>
            <a:ext cx="4572000" cy="34671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5C48079-55AB-46C5-94E8-50B63ECB6381}"/>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Platforms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532724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78066" y="1166329"/>
            <a:ext cx="4068502" cy="3840646"/>
          </a:xfrm>
        </p:spPr>
        <p:txBody>
          <a:bodyPr/>
          <a:lstStyle/>
          <a:p>
            <a:pPr marL="285750" indent="-285750">
              <a:buFont typeface="Arial" panose="020B0604020202020204" pitchFamily="34" charset="0"/>
              <a:buChar char="•"/>
            </a:pPr>
            <a:r>
              <a:rPr lang="en-US" sz="1400" dirty="0"/>
              <a:t>API management provides API gateway services such as creating API proxies, configuring SSL and authentication, developer subscription key management, policy injection such as rate throttling or message transformations and performance and health analytics.</a:t>
            </a:r>
          </a:p>
          <a:p>
            <a:pPr marL="285750" indent="-285750">
              <a:buFont typeface="Arial" panose="020B0604020202020204" pitchFamily="34" charset="0"/>
              <a:buChar char="•"/>
            </a:pPr>
            <a:r>
              <a:rPr lang="en-US" sz="1400" dirty="0"/>
              <a:t>The basic concept is that you place your API under management so that direct calls are never made by clients to your API. Incoming calls first arrive at the API proxy, policies are applied, and then the call is forwarded on. When the call returns to the API proxy, it applies any outgoing policies and the output is returned to the called.</a:t>
            </a:r>
          </a:p>
        </p:txBody>
      </p:sp>
      <p:sp>
        <p:nvSpPr>
          <p:cNvPr id="3" name="Slide Number Placeholder 2"/>
          <p:cNvSpPr>
            <a:spLocks noGrp="1"/>
          </p:cNvSpPr>
          <p:nvPr>
            <p:ph type="sldNum" sz="quarter" idx="12"/>
          </p:nvPr>
        </p:nvSpPr>
        <p:spPr/>
        <p:txBody>
          <a:bodyPr/>
          <a:lstStyle/>
          <a:p>
            <a:fld id="{5D7E0B00-4FDE-D040-8275-1F4B80113D68}" type="slidenum">
              <a:rPr lang="en-US" smtClean="0"/>
              <a:pPr/>
              <a:t>27</a:t>
            </a:fld>
            <a:endParaRPr lang="en-US"/>
          </a:p>
        </p:txBody>
      </p:sp>
      <p:sp>
        <p:nvSpPr>
          <p:cNvPr id="5" name="Title 4"/>
          <p:cNvSpPr>
            <a:spLocks noGrp="1"/>
          </p:cNvSpPr>
          <p:nvPr>
            <p:ph type="title"/>
          </p:nvPr>
        </p:nvSpPr>
        <p:spPr/>
        <p:txBody>
          <a:bodyPr/>
          <a:lstStyle/>
          <a:p>
            <a:r>
              <a:rPr lang="en-US" dirty="0"/>
              <a:t>API Management	</a:t>
            </a:r>
          </a:p>
        </p:txBody>
      </p:sp>
      <p:sp>
        <p:nvSpPr>
          <p:cNvPr id="7" name="Rectangle 6">
            <a:extLst>
              <a:ext uri="{FF2B5EF4-FFF2-40B4-BE49-F238E27FC236}">
                <a16:creationId xmlns:a16="http://schemas.microsoft.com/office/drawing/2014/main" id="{E89F4D1C-6048-4311-B2BA-269A22060943}"/>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Platforms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pic>
        <p:nvPicPr>
          <p:cNvPr id="6146" name="Picture 2" descr="http://www.apiacademy.co/wp-content/uploads/2015/04/Combined-API-Architecture-v7.png">
            <a:extLst>
              <a:ext uri="{FF2B5EF4-FFF2-40B4-BE49-F238E27FC236}">
                <a16:creationId xmlns:a16="http://schemas.microsoft.com/office/drawing/2014/main" id="{43485506-A4D9-4134-9A7C-322CB2087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7926" y="1369812"/>
            <a:ext cx="3354074" cy="2965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769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p:cNvSpPr txBox="1"/>
          <p:nvPr/>
        </p:nvSpPr>
        <p:spPr>
          <a:xfrm>
            <a:off x="216647" y="1175061"/>
            <a:ext cx="2851701" cy="3901324"/>
          </a:xfrm>
          <a:prstGeom prst="rect">
            <a:avLst/>
          </a:prstGeom>
          <a:solidFill>
            <a:schemeClr val="tx2"/>
          </a:solidFill>
        </p:spPr>
        <p:txBody>
          <a:bodyPr wrap="square" lIns="134464" tIns="107571" rIns="134464" bIns="107571" rtlCol="0">
            <a:noAutofit/>
          </a:bodyPr>
          <a:lstStyle/>
          <a:p>
            <a:pPr defTabSz="685515" eaLnBrk="1" hangingPunct="1">
              <a:lnSpc>
                <a:spcPct val="90000"/>
              </a:lnSpc>
              <a:defRPr/>
            </a:pPr>
            <a:r>
              <a:rPr lang="en-US" sz="2059" kern="0" dirty="0">
                <a:gradFill>
                  <a:gsLst>
                    <a:gs pos="59062">
                      <a:srgbClr val="FFFFFF"/>
                    </a:gs>
                    <a:gs pos="53000">
                      <a:srgbClr val="FFFFFF"/>
                    </a:gs>
                  </a:gsLst>
                  <a:lin ang="5400000" scaled="0"/>
                </a:gradFill>
                <a:latin typeface="Segoe UI Light"/>
                <a:ea typeface="+mn-ea"/>
                <a:cs typeface="Segoe UI" panose="020B0502040204020203" pitchFamily="34" charset="0"/>
              </a:rPr>
              <a:t>Microservices </a:t>
            </a:r>
            <a:br>
              <a:rPr lang="en-US" sz="2059" kern="0" dirty="0">
                <a:gradFill>
                  <a:gsLst>
                    <a:gs pos="59062">
                      <a:srgbClr val="FFFFFF"/>
                    </a:gs>
                    <a:gs pos="53000">
                      <a:srgbClr val="FFFFFF"/>
                    </a:gs>
                  </a:gsLst>
                  <a:lin ang="5400000" scaled="0"/>
                </a:gradFill>
                <a:latin typeface="Segoe UI Light"/>
                <a:ea typeface="+mn-ea"/>
                <a:cs typeface="Segoe UI" panose="020B0502040204020203" pitchFamily="34" charset="0"/>
              </a:rPr>
            </a:br>
            <a:r>
              <a:rPr lang="en-US" sz="2059" kern="0" dirty="0">
                <a:gradFill>
                  <a:gsLst>
                    <a:gs pos="59062">
                      <a:srgbClr val="FFFFFF"/>
                    </a:gs>
                    <a:gs pos="53000">
                      <a:srgbClr val="FFFFFF"/>
                    </a:gs>
                  </a:gsLst>
                  <a:lin ang="5400000" scaled="0"/>
                </a:gradFill>
                <a:latin typeface="Segoe UI Light"/>
                <a:ea typeface="+mn-ea"/>
                <a:cs typeface="Segoe UI" panose="020B0502040204020203" pitchFamily="34" charset="0"/>
              </a:rPr>
              <a:t>in the wild (Docker, Kubernetes)</a:t>
            </a:r>
          </a:p>
          <a:p>
            <a:pPr defTabSz="685515" eaLnBrk="1" hangingPunct="1">
              <a:lnSpc>
                <a:spcPct val="90000"/>
              </a:lnSpc>
              <a:defRPr/>
            </a:pPr>
            <a:endParaRPr lang="en-US" sz="2059" kern="0" dirty="0">
              <a:gradFill>
                <a:gsLst>
                  <a:gs pos="59062">
                    <a:srgbClr val="FFFFFF"/>
                  </a:gs>
                  <a:gs pos="53000">
                    <a:srgbClr val="FFFFFF"/>
                  </a:gs>
                </a:gsLst>
                <a:lin ang="5400000" scaled="0"/>
              </a:gradFill>
              <a:latin typeface="Segoe UI Light"/>
              <a:ea typeface="+mn-ea"/>
              <a:cs typeface="Segoe UI" panose="020B0502040204020203" pitchFamily="34" charset="0"/>
            </a:endParaRPr>
          </a:p>
          <a:p>
            <a:pPr defTabSz="685515" eaLnBrk="1" hangingPunct="1">
              <a:lnSpc>
                <a:spcPct val="90000"/>
              </a:lnSpc>
              <a:defRPr/>
            </a:pPr>
            <a:endParaRPr lang="en-US" sz="2059" kern="0" dirty="0">
              <a:gradFill>
                <a:gsLst>
                  <a:gs pos="59062">
                    <a:srgbClr val="FFFFFF"/>
                  </a:gs>
                  <a:gs pos="53000">
                    <a:srgbClr val="FFFFFF"/>
                  </a:gs>
                </a:gsLst>
                <a:lin ang="5400000" scaled="0"/>
              </a:gradFill>
              <a:latin typeface="Segoe UI Light"/>
              <a:ea typeface="+mn-ea"/>
              <a:cs typeface="Segoe UI" panose="020B0502040204020203" pitchFamily="34" charset="0"/>
            </a:endParaRPr>
          </a:p>
        </p:txBody>
      </p:sp>
      <p:sp>
        <p:nvSpPr>
          <p:cNvPr id="98" name="TextBox 97"/>
          <p:cNvSpPr txBox="1"/>
          <p:nvPr/>
        </p:nvSpPr>
        <p:spPr>
          <a:xfrm>
            <a:off x="3156970" y="1175061"/>
            <a:ext cx="2847086" cy="3901324"/>
          </a:xfrm>
          <a:prstGeom prst="rect">
            <a:avLst/>
          </a:prstGeom>
          <a:solidFill>
            <a:schemeClr val="tx2"/>
          </a:solidFill>
        </p:spPr>
        <p:txBody>
          <a:bodyPr wrap="square" lIns="134464" tIns="107571" rIns="134464" bIns="107571" rtlCol="0">
            <a:noAutofit/>
          </a:bodyPr>
          <a:lstStyle/>
          <a:p>
            <a:pPr defTabSz="685515" eaLnBrk="1" hangingPunct="1">
              <a:lnSpc>
                <a:spcPct val="90000"/>
              </a:lnSpc>
              <a:defRPr/>
            </a:pPr>
            <a:r>
              <a:rPr lang="en-US" sz="2059" kern="0" dirty="0">
                <a:gradFill>
                  <a:gsLst>
                    <a:gs pos="59062">
                      <a:srgbClr val="FFFFFF"/>
                    </a:gs>
                    <a:gs pos="53000">
                      <a:srgbClr val="FFFFFF"/>
                    </a:gs>
                  </a:gsLst>
                  <a:lin ang="5400000" scaled="0"/>
                </a:gradFill>
                <a:latin typeface="Segoe UI Light"/>
                <a:ea typeface="+mn-ea"/>
                <a:cs typeface="Segoe UI" panose="020B0502040204020203" pitchFamily="34" charset="0"/>
              </a:rPr>
              <a:t>Azure functions</a:t>
            </a:r>
            <a:br>
              <a:rPr lang="en-US" sz="2059" kern="0" dirty="0">
                <a:gradFill>
                  <a:gsLst>
                    <a:gs pos="59062">
                      <a:srgbClr val="FFFFFF"/>
                    </a:gs>
                    <a:gs pos="53000">
                      <a:srgbClr val="FFFFFF"/>
                    </a:gs>
                  </a:gsLst>
                  <a:lin ang="5400000" scaled="0"/>
                </a:gradFill>
                <a:latin typeface="Segoe UI Light"/>
                <a:ea typeface="+mn-ea"/>
                <a:cs typeface="Segoe UI" panose="020B0502040204020203" pitchFamily="34" charset="0"/>
              </a:rPr>
            </a:br>
            <a:endParaRPr lang="en-US" sz="2059" kern="0" dirty="0">
              <a:gradFill>
                <a:gsLst>
                  <a:gs pos="59062">
                    <a:srgbClr val="FFFFFF"/>
                  </a:gs>
                  <a:gs pos="53000">
                    <a:srgbClr val="FFFFFF"/>
                  </a:gs>
                </a:gsLst>
                <a:lin ang="5400000" scaled="0"/>
              </a:gradFill>
              <a:latin typeface="Segoe UI Light"/>
              <a:ea typeface="+mn-ea"/>
              <a:cs typeface="Segoe UI" panose="020B0502040204020203" pitchFamily="34" charset="0"/>
            </a:endParaRPr>
          </a:p>
        </p:txBody>
      </p:sp>
      <p:sp>
        <p:nvSpPr>
          <p:cNvPr id="99" name="TextBox 98"/>
          <p:cNvSpPr txBox="1"/>
          <p:nvPr/>
        </p:nvSpPr>
        <p:spPr>
          <a:xfrm>
            <a:off x="6094986" y="1175061"/>
            <a:ext cx="2847086" cy="3901324"/>
          </a:xfrm>
          <a:prstGeom prst="rect">
            <a:avLst/>
          </a:prstGeom>
          <a:solidFill>
            <a:schemeClr val="tx2"/>
          </a:solidFill>
        </p:spPr>
        <p:txBody>
          <a:bodyPr wrap="square" lIns="134464" tIns="107571" rIns="134464" bIns="107571" rtlCol="0">
            <a:noAutofit/>
          </a:bodyPr>
          <a:lstStyle/>
          <a:p>
            <a:pPr defTabSz="685515" eaLnBrk="1" hangingPunct="1">
              <a:lnSpc>
                <a:spcPct val="90000"/>
              </a:lnSpc>
              <a:defRPr/>
            </a:pPr>
            <a:r>
              <a:rPr lang="en-US" sz="2059" kern="0" dirty="0">
                <a:gradFill>
                  <a:gsLst>
                    <a:gs pos="59062">
                      <a:srgbClr val="FFFFFF"/>
                    </a:gs>
                    <a:gs pos="53000">
                      <a:srgbClr val="FFFFFF"/>
                    </a:gs>
                  </a:gsLst>
                  <a:lin ang="5400000" scaled="0"/>
                </a:gradFill>
                <a:latin typeface="Segoe UI Light"/>
                <a:ea typeface="+mn-ea"/>
                <a:cs typeface="Segoe UI" panose="020B0502040204020203" pitchFamily="34" charset="0"/>
              </a:rPr>
              <a:t>Azure Service Fabric</a:t>
            </a:r>
          </a:p>
        </p:txBody>
      </p:sp>
      <p:sp>
        <p:nvSpPr>
          <p:cNvPr id="5" name="Title 2"/>
          <p:cNvSpPr>
            <a:spLocks noGrp="1"/>
          </p:cNvSpPr>
          <p:nvPr>
            <p:ph type="title"/>
          </p:nvPr>
        </p:nvSpPr>
        <p:spPr/>
        <p:txBody>
          <a:bodyPr/>
          <a:lstStyle/>
          <a:p>
            <a:r>
              <a:rPr lang="en-US" dirty="0"/>
              <a:t>Microsoft tools and approaches</a:t>
            </a:r>
          </a:p>
        </p:txBody>
      </p:sp>
      <p:sp>
        <p:nvSpPr>
          <p:cNvPr id="9" name="Rectangle 8"/>
          <p:cNvSpPr/>
          <p:nvPr/>
        </p:nvSpPr>
        <p:spPr bwMode="auto">
          <a:xfrm>
            <a:off x="216646" y="2073745"/>
            <a:ext cx="2847086" cy="133436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t" anchorCtr="0" compatLnSpc="1">
            <a:prstTxWarp prst="textNoShape">
              <a:avLst/>
            </a:prstTxWarp>
          </a:bodyPr>
          <a:lstStyle/>
          <a:p>
            <a:pPr defTabSz="685515" eaLnBrk="1" hangingPunct="1">
              <a:defRPr/>
            </a:pPr>
            <a:r>
              <a:rPr lang="en-US" sz="1471" kern="0" dirty="0">
                <a:gradFill>
                  <a:gsLst>
                    <a:gs pos="59062">
                      <a:srgbClr val="FFFFFF"/>
                    </a:gs>
                    <a:gs pos="53000">
                      <a:srgbClr val="FFFFFF"/>
                    </a:gs>
                  </a:gsLst>
                  <a:lin ang="5400000" scaled="0"/>
                </a:gradFill>
                <a:cs typeface="Segoe UI" panose="020B0502040204020203" pitchFamily="34" charset="0"/>
              </a:rPr>
              <a:t>Implication: b</a:t>
            </a:r>
            <a:r>
              <a:rPr lang="en-US" sz="1471" kern="0" dirty="0" err="1">
                <a:gradFill>
                  <a:gsLst>
                    <a:gs pos="59062">
                      <a:srgbClr val="FFFFFF"/>
                    </a:gs>
                    <a:gs pos="53000">
                      <a:srgbClr val="FFFFFF"/>
                    </a:gs>
                  </a:gsLst>
                  <a:lin ang="5400000" scaled="0"/>
                </a:gradFill>
                <a:cs typeface="Segoe UI" panose="020B0502040204020203" pitchFamily="34" charset="0"/>
              </a:rPr>
              <a:t>uild</a:t>
            </a:r>
            <a:r>
              <a:rPr lang="en-US" sz="1471" kern="0" dirty="0">
                <a:gradFill>
                  <a:gsLst>
                    <a:gs pos="59062">
                      <a:srgbClr val="FFFFFF"/>
                    </a:gs>
                    <a:gs pos="53000">
                      <a:srgbClr val="FFFFFF"/>
                    </a:gs>
                  </a:gsLst>
                  <a:lin ang="5400000" scaled="0"/>
                </a:gradFill>
                <a:cs typeface="Segoe UI" panose="020B0502040204020203" pitchFamily="34" charset="0"/>
              </a:rPr>
              <a:t> your own microservices platform</a:t>
            </a:r>
          </a:p>
          <a:p>
            <a:pPr defTabSz="685515" eaLnBrk="1" hangingPunct="1">
              <a:defRPr/>
            </a:pPr>
            <a:endParaRPr lang="en-US" sz="1471" kern="0" dirty="0">
              <a:gradFill>
                <a:gsLst>
                  <a:gs pos="59062">
                    <a:srgbClr val="FFFFFF"/>
                  </a:gs>
                  <a:gs pos="53000">
                    <a:srgbClr val="FFFFFF"/>
                  </a:gs>
                </a:gsLst>
                <a:lin ang="5400000" scaled="0"/>
              </a:gradFill>
              <a:cs typeface="Segoe UI" panose="020B0502040204020203" pitchFamily="34" charset="0"/>
            </a:endParaRPr>
          </a:p>
          <a:p>
            <a:pPr defTabSz="685515" eaLnBrk="1" hangingPunct="1">
              <a:defRPr/>
            </a:pPr>
            <a:r>
              <a:rPr lang="en-US" sz="1471" kern="0" dirty="0">
                <a:gradFill>
                  <a:gsLst>
                    <a:gs pos="59062">
                      <a:srgbClr val="FFFFFF"/>
                    </a:gs>
                    <a:gs pos="53000">
                      <a:srgbClr val="FFFFFF"/>
                    </a:gs>
                  </a:gsLst>
                  <a:lin ang="5400000" scaled="0"/>
                </a:gradFill>
                <a:cs typeface="Segoe UI" panose="020B0502040204020203" pitchFamily="34" charset="0"/>
              </a:rPr>
              <a:t>Benefits: customizable, pick best-of-breed solutions</a:t>
            </a:r>
          </a:p>
        </p:txBody>
      </p:sp>
      <p:sp>
        <p:nvSpPr>
          <p:cNvPr id="4" name="Rectangle 3"/>
          <p:cNvSpPr/>
          <p:nvPr/>
        </p:nvSpPr>
        <p:spPr bwMode="auto">
          <a:xfrm>
            <a:off x="3156970" y="1961075"/>
            <a:ext cx="2847086" cy="133436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t" anchorCtr="0" compatLnSpc="1">
            <a:prstTxWarp prst="textNoShape">
              <a:avLst/>
            </a:prstTxWarp>
          </a:bodyPr>
          <a:lstStyle/>
          <a:p>
            <a:pPr defTabSz="685515" eaLnBrk="1" hangingPunct="1">
              <a:defRPr/>
            </a:pPr>
            <a:r>
              <a:rPr lang="en-US" sz="1471" kern="0" dirty="0">
                <a:gradFill>
                  <a:gsLst>
                    <a:gs pos="59062">
                      <a:srgbClr val="FFFFFF"/>
                    </a:gs>
                    <a:gs pos="53000">
                      <a:srgbClr val="FFFFFF"/>
                    </a:gs>
                  </a:gsLst>
                  <a:lin ang="5400000" scaled="0"/>
                </a:gradFill>
                <a:cs typeface="Segoe UI" panose="020B0502040204020203" pitchFamily="34" charset="0"/>
              </a:rPr>
              <a:t>Implication: </a:t>
            </a:r>
            <a:r>
              <a:rPr lang="en-US" sz="1471" kern="0" dirty="0" err="1">
                <a:gradFill>
                  <a:gsLst>
                    <a:gs pos="59062">
                      <a:srgbClr val="FFFFFF"/>
                    </a:gs>
                    <a:gs pos="53000">
                      <a:srgbClr val="FFFFFF"/>
                    </a:gs>
                  </a:gsLst>
                  <a:lin ang="5400000" scaled="0"/>
                </a:gradFill>
                <a:cs typeface="Segoe UI" panose="020B0502040204020203" pitchFamily="34" charset="0"/>
              </a:rPr>
              <a:t>serverless</a:t>
            </a:r>
            <a:r>
              <a:rPr lang="en-US" sz="1471" kern="0" dirty="0">
                <a:gradFill>
                  <a:gsLst>
                    <a:gs pos="59062">
                      <a:srgbClr val="FFFFFF"/>
                    </a:gs>
                    <a:gs pos="53000">
                      <a:srgbClr val="FFFFFF"/>
                    </a:gs>
                  </a:gsLst>
                  <a:lin ang="5400000" scaled="0"/>
                </a:gradFill>
                <a:cs typeface="Segoe UI" panose="020B0502040204020203" pitchFamily="34" charset="0"/>
              </a:rPr>
              <a:t> microservices </a:t>
            </a:r>
          </a:p>
          <a:p>
            <a:pPr defTabSz="685515" eaLnBrk="1" hangingPunct="1">
              <a:defRPr/>
            </a:pPr>
            <a:endParaRPr lang="en-US" sz="1471" kern="0" dirty="0">
              <a:gradFill>
                <a:gsLst>
                  <a:gs pos="59062">
                    <a:srgbClr val="FFFFFF"/>
                  </a:gs>
                  <a:gs pos="53000">
                    <a:srgbClr val="FFFFFF"/>
                  </a:gs>
                </a:gsLst>
                <a:lin ang="5400000" scaled="0"/>
              </a:gradFill>
              <a:cs typeface="Segoe UI" panose="020B0502040204020203" pitchFamily="34" charset="0"/>
            </a:endParaRPr>
          </a:p>
          <a:p>
            <a:pPr defTabSz="685515" eaLnBrk="1" hangingPunct="1">
              <a:defRPr/>
            </a:pPr>
            <a:r>
              <a:rPr lang="en-US" sz="1471" kern="0" dirty="0">
                <a:gradFill>
                  <a:gsLst>
                    <a:gs pos="59062">
                      <a:srgbClr val="FFFFFF"/>
                    </a:gs>
                    <a:gs pos="53000">
                      <a:srgbClr val="FFFFFF"/>
                    </a:gs>
                  </a:gsLst>
                  <a:lin ang="5400000" scaled="0"/>
                </a:gradFill>
                <a:cs typeface="Segoe UI" panose="020B0502040204020203" pitchFamily="34" charset="0"/>
              </a:rPr>
              <a:t>Benefits: quick ramp up, sub second metering, zero ops</a:t>
            </a:r>
          </a:p>
        </p:txBody>
      </p:sp>
      <p:sp>
        <p:nvSpPr>
          <p:cNvPr id="102" name="Rectangle 101"/>
          <p:cNvSpPr/>
          <p:nvPr/>
        </p:nvSpPr>
        <p:spPr bwMode="auto">
          <a:xfrm>
            <a:off x="269847" y="3512338"/>
            <a:ext cx="2745301" cy="15136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kern="0">
              <a:gradFill>
                <a:gsLst>
                  <a:gs pos="5439">
                    <a:srgbClr val="F8F8F8"/>
                  </a:gs>
                  <a:gs pos="10000">
                    <a:srgbClr val="F8F8F8"/>
                  </a:gs>
                </a:gsLst>
                <a:lin ang="5400000" scaled="0"/>
              </a:gradFill>
            </a:endParaRPr>
          </a:p>
        </p:txBody>
      </p:sp>
      <p:sp>
        <p:nvSpPr>
          <p:cNvPr id="16" name="Rectangle 15"/>
          <p:cNvSpPr/>
          <p:nvPr/>
        </p:nvSpPr>
        <p:spPr bwMode="auto">
          <a:xfrm>
            <a:off x="6094987" y="1961075"/>
            <a:ext cx="2566952" cy="133436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t" anchorCtr="0" compatLnSpc="1">
            <a:prstTxWarp prst="textNoShape">
              <a:avLst/>
            </a:prstTxWarp>
          </a:bodyPr>
          <a:lstStyle/>
          <a:p>
            <a:pPr defTabSz="685515" eaLnBrk="1" hangingPunct="1">
              <a:defRPr/>
            </a:pPr>
            <a:r>
              <a:rPr lang="en-US" sz="1471" kern="0" dirty="0">
                <a:gradFill>
                  <a:gsLst>
                    <a:gs pos="59062">
                      <a:srgbClr val="FFFFFF"/>
                    </a:gs>
                    <a:gs pos="53000">
                      <a:srgbClr val="FFFFFF"/>
                    </a:gs>
                  </a:gsLst>
                  <a:lin ang="5400000" scaled="0"/>
                </a:gradFill>
                <a:cs typeface="Segoe UI" panose="020B0502040204020203" pitchFamily="34" charset="0"/>
              </a:rPr>
              <a:t>Implication: prescriptive microservices platform</a:t>
            </a:r>
          </a:p>
          <a:p>
            <a:pPr defTabSz="685515" eaLnBrk="1" hangingPunct="1">
              <a:defRPr/>
            </a:pPr>
            <a:endParaRPr lang="en-US" sz="1471" kern="0" dirty="0">
              <a:gradFill>
                <a:gsLst>
                  <a:gs pos="59062">
                    <a:srgbClr val="FFFFFF"/>
                  </a:gs>
                  <a:gs pos="53000">
                    <a:srgbClr val="FFFFFF"/>
                  </a:gs>
                </a:gsLst>
                <a:lin ang="5400000" scaled="0"/>
              </a:gradFill>
              <a:cs typeface="Segoe UI" panose="020B0502040204020203" pitchFamily="34" charset="0"/>
            </a:endParaRPr>
          </a:p>
          <a:p>
            <a:pPr defTabSz="685515" eaLnBrk="1" hangingPunct="1">
              <a:defRPr/>
            </a:pPr>
            <a:r>
              <a:rPr lang="en-US" sz="1471" kern="0" dirty="0">
                <a:gradFill>
                  <a:gsLst>
                    <a:gs pos="59062">
                      <a:srgbClr val="FFFFFF"/>
                    </a:gs>
                    <a:gs pos="53000">
                      <a:srgbClr val="FFFFFF"/>
                    </a:gs>
                  </a:gsLst>
                  <a:lin ang="5400000" scaled="0"/>
                </a:gradFill>
                <a:cs typeface="Segoe UI" panose="020B0502040204020203" pitchFamily="34" charset="0"/>
              </a:rPr>
              <a:t>Benefits: easy to build, deploy, and manage microservices at scale</a:t>
            </a:r>
          </a:p>
        </p:txBody>
      </p:sp>
      <p:pic>
        <p:nvPicPr>
          <p:cNvPr id="41" name="Picture 2" descr="https://blog.profitbricks.com/wp-content/uploads/2015/12/infrastructure-automation-ecosystem-landscape-infographi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057" y="3562404"/>
            <a:ext cx="2618881" cy="1404715"/>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bwMode="auto">
          <a:xfrm>
            <a:off x="6145878" y="3512338"/>
            <a:ext cx="2745301" cy="15136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kern="0">
              <a:gradFill>
                <a:gsLst>
                  <a:gs pos="5439">
                    <a:srgbClr val="F8F8F8"/>
                  </a:gs>
                  <a:gs pos="10000">
                    <a:srgbClr val="F8F8F8"/>
                  </a:gs>
                </a:gsLst>
                <a:lin ang="5400000" scaled="0"/>
              </a:gradFill>
            </a:endParaRPr>
          </a:p>
        </p:txBody>
      </p:sp>
      <p:sp>
        <p:nvSpPr>
          <p:cNvPr id="2052" name="Rectangle 2051"/>
          <p:cNvSpPr/>
          <p:nvPr/>
        </p:nvSpPr>
        <p:spPr bwMode="auto">
          <a:xfrm>
            <a:off x="3210322" y="3512338"/>
            <a:ext cx="2745301" cy="15136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kern="0">
              <a:gradFill>
                <a:gsLst>
                  <a:gs pos="5439">
                    <a:srgbClr val="F8F8F8"/>
                  </a:gs>
                  <a:gs pos="10000">
                    <a:srgbClr val="F8F8F8"/>
                  </a:gs>
                </a:gsLst>
                <a:lin ang="5400000" scaled="0"/>
              </a:gradFill>
            </a:endParaRPr>
          </a:p>
        </p:txBody>
      </p:sp>
      <p:pic>
        <p:nvPicPr>
          <p:cNvPr id="2051" name="Picture 2050"/>
          <p:cNvPicPr>
            <a:picLocks noChangeAspect="1"/>
          </p:cNvPicPr>
          <p:nvPr/>
        </p:nvPicPr>
        <p:blipFill>
          <a:blip r:embed="rId4"/>
          <a:stretch>
            <a:fillRect/>
          </a:stretch>
        </p:blipFill>
        <p:spPr>
          <a:xfrm>
            <a:off x="6667882" y="3703216"/>
            <a:ext cx="1701293" cy="1322746"/>
          </a:xfrm>
          <a:prstGeom prst="rect">
            <a:avLst/>
          </a:prstGeom>
        </p:spPr>
      </p:pic>
      <p:sp>
        <p:nvSpPr>
          <p:cNvPr id="34" name="Rectangle: Rounded Corners 33"/>
          <p:cNvSpPr/>
          <p:nvPr/>
        </p:nvSpPr>
        <p:spPr bwMode="auto">
          <a:xfrm>
            <a:off x="3506419" y="3607076"/>
            <a:ext cx="2099040" cy="13374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kern="0" dirty="0">
              <a:gradFill>
                <a:gsLst>
                  <a:gs pos="5439">
                    <a:srgbClr val="F8F8F8"/>
                  </a:gs>
                  <a:gs pos="10000">
                    <a:srgbClr val="F8F8F8"/>
                  </a:gs>
                </a:gsLst>
                <a:lin ang="5400000" scaled="0"/>
              </a:gradFill>
            </a:endParaRPr>
          </a:p>
        </p:txBody>
      </p:sp>
      <p:sp>
        <p:nvSpPr>
          <p:cNvPr id="44" name="TextBox 43"/>
          <p:cNvSpPr txBox="1"/>
          <p:nvPr/>
        </p:nvSpPr>
        <p:spPr>
          <a:xfrm>
            <a:off x="3675842" y="4562169"/>
            <a:ext cx="748125" cy="312186"/>
          </a:xfrm>
          <a:prstGeom prst="rect">
            <a:avLst/>
          </a:prstGeom>
          <a:noFill/>
        </p:spPr>
        <p:txBody>
          <a:bodyPr wrap="none" lIns="67232" tIns="33616" rIns="67232" bIns="3361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eaLnBrk="1" fontAlgn="auto" hangingPunct="1">
              <a:spcBef>
                <a:spcPts val="0"/>
              </a:spcBef>
              <a:spcAft>
                <a:spcPts val="0"/>
              </a:spcAft>
              <a:defRPr/>
            </a:pPr>
            <a:r>
              <a:rPr lang="en-US" sz="882" kern="0" dirty="0">
                <a:ea typeface="+mn-ea"/>
              </a:rPr>
              <a:t>Event-driven</a:t>
            </a:r>
            <a:br>
              <a:rPr lang="en-US" sz="882" kern="0" dirty="0">
                <a:ea typeface="+mn-ea"/>
              </a:rPr>
            </a:br>
            <a:r>
              <a:rPr lang="en-US" sz="882" kern="0" dirty="0">
                <a:ea typeface="+mn-ea"/>
              </a:rPr>
              <a:t>scale</a:t>
            </a:r>
          </a:p>
        </p:txBody>
      </p:sp>
      <p:pic>
        <p:nvPicPr>
          <p:cNvPr id="45" name="Picture 44"/>
          <p:cNvPicPr>
            <a:picLocks noChangeAspect="1"/>
          </p:cNvPicPr>
          <p:nvPr/>
        </p:nvPicPr>
        <p:blipFill rotWithShape="1">
          <a:blip r:embed="rId5">
            <a:duotone>
              <a:schemeClr val="accent1">
                <a:shade val="45000"/>
                <a:satMod val="135000"/>
              </a:schemeClr>
              <a:prstClr val="white"/>
            </a:duotone>
            <a:lum contrast="25000"/>
          </a:blip>
          <a:srcRect l="24332" r="23006"/>
          <a:stretch/>
        </p:blipFill>
        <p:spPr>
          <a:xfrm>
            <a:off x="3783796" y="3614559"/>
            <a:ext cx="508071" cy="1035791"/>
          </a:xfrm>
          <a:prstGeom prst="rect">
            <a:avLst/>
          </a:prstGeom>
        </p:spPr>
      </p:pic>
      <p:grpSp>
        <p:nvGrpSpPr>
          <p:cNvPr id="35" name="Group 34"/>
          <p:cNvGrpSpPr/>
          <p:nvPr/>
        </p:nvGrpSpPr>
        <p:grpSpPr>
          <a:xfrm>
            <a:off x="4733062" y="3787561"/>
            <a:ext cx="559113" cy="750735"/>
            <a:chOff x="14373205" y="2018938"/>
            <a:chExt cx="1233549" cy="1646563"/>
          </a:xfrm>
        </p:grpSpPr>
        <p:sp>
          <p:nvSpPr>
            <p:cNvPr id="48" name="Freeform 8"/>
            <p:cNvSpPr>
              <a:spLocks noEditPoints="1"/>
            </p:cNvSpPr>
            <p:nvPr/>
          </p:nvSpPr>
          <p:spPr bwMode="auto">
            <a:xfrm>
              <a:off x="14383815"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eaLnBrk="1" fontAlgn="auto" hangingPunct="1">
                <a:spcBef>
                  <a:spcPts val="0"/>
                </a:spcBef>
                <a:spcAft>
                  <a:spcPts val="0"/>
                </a:spcAft>
                <a:defRPr/>
              </a:pPr>
              <a:endParaRPr lang="en-US" sz="1324" kern="0">
                <a:solidFill>
                  <a:sysClr val="windowText" lastClr="000000"/>
                </a:solidFill>
                <a:latin typeface="Segoe UI"/>
                <a:ea typeface="+mn-ea"/>
                <a:cs typeface="+mn-cs"/>
              </a:endParaRPr>
            </a:p>
          </p:txBody>
        </p:sp>
        <p:sp>
          <p:nvSpPr>
            <p:cNvPr id="49" name="Freeform 9"/>
            <p:cNvSpPr>
              <a:spLocks noEditPoints="1"/>
            </p:cNvSpPr>
            <p:nvPr/>
          </p:nvSpPr>
          <p:spPr bwMode="auto">
            <a:xfrm>
              <a:off x="14824349"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eaLnBrk="1" fontAlgn="auto" hangingPunct="1">
                <a:spcBef>
                  <a:spcPts val="0"/>
                </a:spcBef>
                <a:spcAft>
                  <a:spcPts val="0"/>
                </a:spcAft>
                <a:defRPr/>
              </a:pPr>
              <a:endParaRPr lang="en-US" sz="1324" kern="0">
                <a:solidFill>
                  <a:sysClr val="windowText" lastClr="000000"/>
                </a:solidFill>
                <a:latin typeface="Segoe UI"/>
                <a:ea typeface="+mn-ea"/>
                <a:cs typeface="+mn-cs"/>
              </a:endParaRPr>
            </a:p>
          </p:txBody>
        </p:sp>
        <p:sp>
          <p:nvSpPr>
            <p:cNvPr id="50" name="Freeform 10"/>
            <p:cNvSpPr>
              <a:spLocks noEditPoints="1"/>
            </p:cNvSpPr>
            <p:nvPr/>
          </p:nvSpPr>
          <p:spPr bwMode="auto">
            <a:xfrm>
              <a:off x="15264883" y="2773326"/>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eaLnBrk="1" fontAlgn="auto" hangingPunct="1">
                <a:spcBef>
                  <a:spcPts val="0"/>
                </a:spcBef>
                <a:spcAft>
                  <a:spcPts val="0"/>
                </a:spcAft>
                <a:defRPr/>
              </a:pPr>
              <a:endParaRPr lang="en-US" sz="1324" kern="0">
                <a:solidFill>
                  <a:sysClr val="windowText" lastClr="000000"/>
                </a:solidFill>
                <a:latin typeface="Segoe UI"/>
                <a:ea typeface="+mn-ea"/>
                <a:cs typeface="+mn-cs"/>
              </a:endParaRPr>
            </a:p>
          </p:txBody>
        </p:sp>
        <p:sp>
          <p:nvSpPr>
            <p:cNvPr id="51" name="Freeform 8"/>
            <p:cNvSpPr>
              <a:spLocks noEditPoints="1"/>
            </p:cNvSpPr>
            <p:nvPr/>
          </p:nvSpPr>
          <p:spPr bwMode="auto">
            <a:xfrm rot="5400000">
              <a:off x="14829107" y="1846750"/>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eaLnBrk="1" fontAlgn="auto" hangingPunct="1">
                <a:spcBef>
                  <a:spcPts val="0"/>
                </a:spcBef>
                <a:spcAft>
                  <a:spcPts val="0"/>
                </a:spcAft>
                <a:defRPr/>
              </a:pPr>
              <a:endParaRPr lang="en-US" sz="1324" kern="0">
                <a:solidFill>
                  <a:sysClr val="windowText" lastClr="000000"/>
                </a:solidFill>
                <a:latin typeface="Segoe UI"/>
                <a:ea typeface="+mn-ea"/>
                <a:cs typeface="+mn-cs"/>
              </a:endParaRPr>
            </a:p>
          </p:txBody>
        </p:sp>
        <p:sp>
          <p:nvSpPr>
            <p:cNvPr id="52" name="Freeform 5"/>
            <p:cNvSpPr>
              <a:spLocks/>
            </p:cNvSpPr>
            <p:nvPr/>
          </p:nvSpPr>
          <p:spPr bwMode="auto">
            <a:xfrm>
              <a:off x="14558438" y="2412486"/>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eaLnBrk="1" fontAlgn="auto" hangingPunct="1">
                <a:spcBef>
                  <a:spcPts val="0"/>
                </a:spcBef>
                <a:spcAft>
                  <a:spcPts val="0"/>
                </a:spcAft>
                <a:defRPr/>
              </a:pPr>
              <a:endParaRPr lang="en-US" sz="1324" kern="0">
                <a:solidFill>
                  <a:sysClr val="windowText" lastClr="000000"/>
                </a:solidFill>
                <a:latin typeface="Segoe UI"/>
                <a:ea typeface="+mn-ea"/>
                <a:cs typeface="+mn-cs"/>
              </a:endParaRPr>
            </a:p>
          </p:txBody>
        </p:sp>
        <p:sp>
          <p:nvSpPr>
            <p:cNvPr id="53" name="&quot;Not Allowed&quot; Symbol 52"/>
            <p:cNvSpPr/>
            <p:nvPr/>
          </p:nvSpPr>
          <p:spPr bwMode="auto">
            <a:xfrm>
              <a:off x="14373205" y="2018938"/>
              <a:ext cx="1233549" cy="1233549"/>
            </a:xfrm>
            <a:prstGeom prst="noSmoking">
              <a:avLst>
                <a:gd name="adj" fmla="val 8694"/>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kern="0" dirty="0">
                <a:gradFill>
                  <a:gsLst>
                    <a:gs pos="5439">
                      <a:srgbClr val="F8F8F8"/>
                    </a:gs>
                    <a:gs pos="10000">
                      <a:srgbClr val="F8F8F8"/>
                    </a:gs>
                  </a:gsLst>
                  <a:lin ang="5400000" scaled="0"/>
                </a:gradFill>
              </a:endParaRPr>
            </a:p>
          </p:txBody>
        </p:sp>
      </p:grpSp>
      <p:sp>
        <p:nvSpPr>
          <p:cNvPr id="47" name="TextBox 46"/>
          <p:cNvSpPr txBox="1"/>
          <p:nvPr/>
        </p:nvSpPr>
        <p:spPr>
          <a:xfrm>
            <a:off x="4741531" y="4650350"/>
            <a:ext cx="507675" cy="190038"/>
          </a:xfrm>
          <a:prstGeom prst="rect">
            <a:avLst/>
          </a:prstGeom>
          <a:noFill/>
        </p:spPr>
        <p:txBody>
          <a:bodyPr wrap="none" lIns="67232" tIns="33616" rIns="67232" bIns="3361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eaLnBrk="1" fontAlgn="auto" hangingPunct="1">
              <a:spcBef>
                <a:spcPts val="0"/>
              </a:spcBef>
              <a:spcAft>
                <a:spcPts val="0"/>
              </a:spcAft>
              <a:defRPr/>
            </a:pPr>
            <a:r>
              <a:rPr lang="en-US" sz="882" kern="0" dirty="0">
                <a:ea typeface="+mn-ea"/>
              </a:rPr>
              <a:t>No Ops</a:t>
            </a:r>
          </a:p>
        </p:txBody>
      </p:sp>
      <p:sp>
        <p:nvSpPr>
          <p:cNvPr id="25" name="Rectangle 24">
            <a:extLst>
              <a:ext uri="{FF2B5EF4-FFF2-40B4-BE49-F238E27FC236}">
                <a16:creationId xmlns:a16="http://schemas.microsoft.com/office/drawing/2014/main" id="{50391D17-CE94-488D-BC47-964B41479C66}"/>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Platforms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08921249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buFont typeface="Arial" panose="020B0604020202020204" pitchFamily="34" charset="0"/>
              <a:buChar char="•"/>
            </a:pPr>
            <a:r>
              <a:rPr lang="en-US" dirty="0"/>
              <a:t>Pivotal Cloud Foundry enables microservice architectures by combining workflow and container scheduling from Cloud Foundry with integrations for microservice patterns like service discovery, client side load balancing, circuit breakers and distributed tracing, utilizing Spring Cloud and </a:t>
            </a:r>
            <a:r>
              <a:rPr lang="en-US" dirty="0" err="1"/>
              <a:t>NetflixOSS</a:t>
            </a:r>
            <a:r>
              <a:rPr lang="en-US" dirty="0"/>
              <a:t>. </a:t>
            </a:r>
          </a:p>
          <a:p>
            <a:pPr marL="342900" indent="-342900">
              <a:buFont typeface="Arial" panose="020B0604020202020204" pitchFamily="34" charset="0"/>
              <a:buChar char="•"/>
            </a:pPr>
            <a:r>
              <a:rPr lang="en-US" dirty="0"/>
              <a:t>Pivotal Cloud Foundry supports ongoing microservice operations via deployment and service management capabilities such as </a:t>
            </a:r>
            <a:r>
              <a:rPr lang="en-US" dirty="0" err="1"/>
              <a:t>autoscaling</a:t>
            </a:r>
            <a:r>
              <a:rPr lang="en-US" dirty="0"/>
              <a:t>, blue-green updates, health monitoring, application metrics, streaming logs and more.</a:t>
            </a:r>
          </a:p>
        </p:txBody>
      </p:sp>
      <p:sp>
        <p:nvSpPr>
          <p:cNvPr id="3" name="Slide Number Placeholder 2"/>
          <p:cNvSpPr>
            <a:spLocks noGrp="1"/>
          </p:cNvSpPr>
          <p:nvPr>
            <p:ph type="sldNum" sz="quarter" idx="12"/>
          </p:nvPr>
        </p:nvSpPr>
        <p:spPr/>
        <p:txBody>
          <a:bodyPr/>
          <a:lstStyle/>
          <a:p>
            <a:fld id="{5D7E0B00-4FDE-D040-8275-1F4B80113D68}" type="slidenum">
              <a:rPr lang="en-US" smtClean="0"/>
              <a:pPr/>
              <a:t>29</a:t>
            </a:fld>
            <a:endParaRPr lang="en-US"/>
          </a:p>
        </p:txBody>
      </p:sp>
      <p:sp>
        <p:nvSpPr>
          <p:cNvPr id="4" name="Footer Placeholder 3"/>
          <p:cNvSpPr>
            <a:spLocks noGrp="1"/>
          </p:cNvSpPr>
          <p:nvPr>
            <p:ph type="ftr" sz="quarter" idx="13"/>
          </p:nvPr>
        </p:nvSpPr>
        <p:spPr/>
        <p:txBody>
          <a:bodyPr/>
          <a:lstStyle/>
          <a:p>
            <a:endParaRPr lang="en-US" dirty="0"/>
          </a:p>
        </p:txBody>
      </p:sp>
      <p:sp>
        <p:nvSpPr>
          <p:cNvPr id="5" name="Title 4"/>
          <p:cNvSpPr>
            <a:spLocks noGrp="1"/>
          </p:cNvSpPr>
          <p:nvPr>
            <p:ph type="title"/>
          </p:nvPr>
        </p:nvSpPr>
        <p:spPr/>
        <p:txBody>
          <a:bodyPr/>
          <a:lstStyle/>
          <a:p>
            <a:r>
              <a:rPr lang="en-US" dirty="0"/>
              <a:t>Pivotal Cloud Foundry</a:t>
            </a:r>
          </a:p>
        </p:txBody>
      </p:sp>
      <p:sp>
        <p:nvSpPr>
          <p:cNvPr id="6" name="Text Placeholder 5"/>
          <p:cNvSpPr>
            <a:spLocks noGrp="1"/>
          </p:cNvSpPr>
          <p:nvPr>
            <p:ph type="body" sz="quarter" idx="14"/>
          </p:nvPr>
        </p:nvSpPr>
        <p:spPr/>
        <p:txBody>
          <a:bodyPr/>
          <a:lstStyle/>
          <a:p>
            <a:endParaRPr lang="en-US"/>
          </a:p>
        </p:txBody>
      </p:sp>
      <p:sp>
        <p:nvSpPr>
          <p:cNvPr id="7" name="Rectangle 6">
            <a:extLst>
              <a:ext uri="{FF2B5EF4-FFF2-40B4-BE49-F238E27FC236}">
                <a16:creationId xmlns:a16="http://schemas.microsoft.com/office/drawing/2014/main" id="{4388224D-0CE3-4354-A889-A813A7867090}"/>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Platforms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068685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677863" y="1212243"/>
            <a:ext cx="8229600" cy="3749302"/>
          </a:xfrm>
          <a:prstGeom prst="rect">
            <a:avLst/>
          </a:prstGeom>
        </p:spPr>
      </p:pic>
      <p:sp>
        <p:nvSpPr>
          <p:cNvPr id="3" name="Slide Number Placeholder 2"/>
          <p:cNvSpPr>
            <a:spLocks noGrp="1"/>
          </p:cNvSpPr>
          <p:nvPr>
            <p:ph type="sldNum" sz="quarter" idx="12"/>
          </p:nvPr>
        </p:nvSpPr>
        <p:spPr/>
        <p:txBody>
          <a:bodyPr/>
          <a:lstStyle/>
          <a:p>
            <a:fld id="{5D7E0B00-4FDE-D040-8275-1F4B80113D68}" type="slidenum">
              <a:rPr lang="en-US" smtClean="0"/>
              <a:pPr/>
              <a:t>3</a:t>
            </a:fld>
            <a:endParaRPr lang="en-US"/>
          </a:p>
        </p:txBody>
      </p:sp>
      <p:sp>
        <p:nvSpPr>
          <p:cNvPr id="4" name="Footer Placeholder 3"/>
          <p:cNvSpPr>
            <a:spLocks noGrp="1"/>
          </p:cNvSpPr>
          <p:nvPr>
            <p:ph type="ftr" sz="quarter" idx="13"/>
          </p:nvPr>
        </p:nvSpPr>
        <p:spPr/>
        <p:txBody>
          <a:bodyPr/>
          <a:lstStyle/>
          <a:p>
            <a:endParaRPr lang="en-US" dirty="0"/>
          </a:p>
        </p:txBody>
      </p:sp>
      <p:sp>
        <p:nvSpPr>
          <p:cNvPr id="5" name="Title 4"/>
          <p:cNvSpPr>
            <a:spLocks noGrp="1"/>
          </p:cNvSpPr>
          <p:nvPr>
            <p:ph type="title"/>
          </p:nvPr>
        </p:nvSpPr>
        <p:spPr/>
        <p:txBody>
          <a:bodyPr>
            <a:normAutofit fontScale="90000"/>
          </a:bodyPr>
          <a:lstStyle/>
          <a:p>
            <a:r>
              <a:rPr lang="en-US" dirty="0"/>
              <a:t>Develop the Digital Platform of the Future</a:t>
            </a:r>
            <a:br>
              <a:rPr lang="en-US" dirty="0"/>
            </a:br>
            <a:endParaRPr lang="en-US" dirty="0"/>
          </a:p>
        </p:txBody>
      </p:sp>
      <p:sp>
        <p:nvSpPr>
          <p:cNvPr id="6" name="Text Placeholder 5"/>
          <p:cNvSpPr>
            <a:spLocks noGrp="1"/>
          </p:cNvSpPr>
          <p:nvPr>
            <p:ph type="body" sz="quarter" idx="14"/>
          </p:nvPr>
        </p:nvSpPr>
        <p:spPr/>
        <p:txBody>
          <a:bodyPr/>
          <a:lstStyle/>
          <a:p>
            <a:endParaRPr lang="en-US"/>
          </a:p>
        </p:txBody>
      </p:sp>
      <p:sp>
        <p:nvSpPr>
          <p:cNvPr id="2" name="Rectangle 1">
            <a:extLst>
              <a:ext uri="{FF2B5EF4-FFF2-40B4-BE49-F238E27FC236}">
                <a16:creationId xmlns:a16="http://schemas.microsoft.com/office/drawing/2014/main" id="{C3F28D0C-3243-4F8E-AB8F-7C8CCB4710BE}"/>
              </a:ext>
            </a:extLst>
          </p:cNvPr>
          <p:cNvSpPr/>
          <p:nvPr/>
        </p:nvSpPr>
        <p:spPr bwMode="auto">
          <a:xfrm>
            <a:off x="7024963" y="0"/>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Introduction</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
        <p:nvSpPr>
          <p:cNvPr id="8" name="Rectangle 7">
            <a:extLst>
              <a:ext uri="{FF2B5EF4-FFF2-40B4-BE49-F238E27FC236}">
                <a16:creationId xmlns:a16="http://schemas.microsoft.com/office/drawing/2014/main" id="{CC25B100-3A67-4F88-87A9-6B8876A29D68}"/>
              </a:ext>
            </a:extLst>
          </p:cNvPr>
          <p:cNvSpPr/>
          <p:nvPr/>
        </p:nvSpPr>
        <p:spPr bwMode="auto">
          <a:xfrm>
            <a:off x="121920" y="4353513"/>
            <a:ext cx="3884023" cy="94129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dirty="0">
                <a:solidFill>
                  <a:schemeClr val="bg1"/>
                </a:solidFill>
              </a:rPr>
              <a:t>Data friction and the inability for systems and people to easily and securely access information will hinder our digital transformation</a:t>
            </a:r>
            <a:endParaRPr kumimoji="0" lang="en-US" sz="24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2738935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57702" y="510285"/>
            <a:ext cx="8740068" cy="674557"/>
          </a:xfrm>
        </p:spPr>
        <p:txBody>
          <a:bodyPr/>
          <a:lstStyle/>
          <a:p>
            <a:r>
              <a:rPr lang="en-US" dirty="0"/>
              <a:t>Where do Docker and container technologies come in?</a:t>
            </a:r>
          </a:p>
        </p:txBody>
      </p:sp>
      <p:grpSp>
        <p:nvGrpSpPr>
          <p:cNvPr id="6" name="Group 5">
            <a:extLst>
              <a:ext uri="{FF2B5EF4-FFF2-40B4-BE49-F238E27FC236}">
                <a16:creationId xmlns:a16="http://schemas.microsoft.com/office/drawing/2014/main" id="{A83B7A96-E426-4D8C-A86C-BB6EFCC37E0C}"/>
              </a:ext>
            </a:extLst>
          </p:cNvPr>
          <p:cNvGrpSpPr/>
          <p:nvPr/>
        </p:nvGrpSpPr>
        <p:grpSpPr>
          <a:xfrm>
            <a:off x="243371" y="1287618"/>
            <a:ext cx="5064137" cy="3891865"/>
            <a:chOff x="2512533" y="1398386"/>
            <a:chExt cx="6888555" cy="5293957"/>
          </a:xfrm>
        </p:grpSpPr>
        <p:sp>
          <p:nvSpPr>
            <p:cNvPr id="199" name="TextBox 198"/>
            <p:cNvSpPr txBox="1"/>
            <p:nvPr/>
          </p:nvSpPr>
          <p:spPr>
            <a:xfrm>
              <a:off x="2512533" y="1398386"/>
              <a:ext cx="6874048" cy="2578069"/>
            </a:xfrm>
            <a:prstGeom prst="rect">
              <a:avLst/>
            </a:prstGeom>
            <a:solidFill>
              <a:srgbClr val="EEEEEE"/>
            </a:solidFill>
          </p:spPr>
          <p:txBody>
            <a:bodyPr wrap="square" lIns="109635" tIns="109635" rIns="109635" bIns="109604" rtlCol="0">
              <a:noAutofit/>
            </a:bodyPr>
            <a:lstStyle/>
            <a:p>
              <a:pPr defTabSz="684817" eaLnBrk="1" fontAlgn="auto" hangingPunct="1">
                <a:lnSpc>
                  <a:spcPct val="90000"/>
                </a:lnSpc>
                <a:spcBef>
                  <a:spcPts val="0"/>
                </a:spcBef>
                <a:spcAft>
                  <a:spcPts val="450"/>
                </a:spcAft>
                <a:defRPr/>
              </a:pPr>
              <a:r>
                <a:rPr lang="en-US" sz="1500" b="1" kern="0" dirty="0">
                  <a:solidFill>
                    <a:srgbClr val="D83B01"/>
                  </a:solidFill>
                  <a:latin typeface="Segoe UI"/>
                  <a:ea typeface="+mn-ea"/>
                  <a:cs typeface="+mn-cs"/>
                </a:rPr>
                <a:t>Containers</a:t>
              </a:r>
              <a:endParaRPr lang="en-US" sz="1500" kern="0" dirty="0">
                <a:solidFill>
                  <a:srgbClr val="D83B01"/>
                </a:solidFill>
                <a:latin typeface="Segoe UI"/>
                <a:ea typeface="+mn-ea"/>
                <a:cs typeface="+mn-cs"/>
              </a:endParaRPr>
            </a:p>
          </p:txBody>
        </p:sp>
        <p:grpSp>
          <p:nvGrpSpPr>
            <p:cNvPr id="5" name="Group 4"/>
            <p:cNvGrpSpPr/>
            <p:nvPr/>
          </p:nvGrpSpPr>
          <p:grpSpPr>
            <a:xfrm>
              <a:off x="2527040" y="4114274"/>
              <a:ext cx="6874048" cy="2578069"/>
              <a:chOff x="263113" y="4114621"/>
              <a:chExt cx="6877950" cy="2579533"/>
            </a:xfrm>
          </p:grpSpPr>
          <p:sp>
            <p:nvSpPr>
              <p:cNvPr id="193" name="TextBox 192"/>
              <p:cNvSpPr txBox="1"/>
              <p:nvPr/>
            </p:nvSpPr>
            <p:spPr>
              <a:xfrm>
                <a:off x="263113" y="4114621"/>
                <a:ext cx="6877950" cy="2579533"/>
              </a:xfrm>
              <a:prstGeom prst="rect">
                <a:avLst/>
              </a:prstGeom>
              <a:solidFill>
                <a:srgbClr val="EEEEEE"/>
              </a:solidFill>
            </p:spPr>
            <p:txBody>
              <a:bodyPr wrap="square" lIns="109635" tIns="109635" rIns="109635" bIns="109604" rtlCol="0">
                <a:noAutofit/>
              </a:bodyPr>
              <a:lstStyle/>
              <a:p>
                <a:pPr defTabSz="684817" eaLnBrk="1" fontAlgn="auto" hangingPunct="1">
                  <a:lnSpc>
                    <a:spcPct val="90000"/>
                  </a:lnSpc>
                  <a:spcBef>
                    <a:spcPts val="0"/>
                  </a:spcBef>
                  <a:spcAft>
                    <a:spcPts val="450"/>
                  </a:spcAft>
                  <a:defRPr/>
                </a:pPr>
                <a:r>
                  <a:rPr lang="en-US" sz="1500" b="1" kern="0" dirty="0">
                    <a:solidFill>
                      <a:srgbClr val="D83B01"/>
                    </a:solidFill>
                    <a:latin typeface="Segoe UI"/>
                    <a:ea typeface="+mn-ea"/>
                    <a:cs typeface="+mn-cs"/>
                  </a:rPr>
                  <a:t>Traditional virtual machines </a:t>
                </a:r>
                <a:r>
                  <a:rPr lang="en-US" sz="1500" kern="0" dirty="0">
                    <a:solidFill>
                      <a:srgbClr val="333333"/>
                    </a:solidFill>
                    <a:latin typeface="Segoe UI"/>
                    <a:ea typeface="+mn-ea"/>
                    <a:cs typeface="+mn-cs"/>
                  </a:rPr>
                  <a:t>= hardware virtualization</a:t>
                </a:r>
              </a:p>
            </p:txBody>
          </p:sp>
          <p:grpSp>
            <p:nvGrpSpPr>
              <p:cNvPr id="4" name="Group 3"/>
              <p:cNvGrpSpPr/>
              <p:nvPr/>
            </p:nvGrpSpPr>
            <p:grpSpPr>
              <a:xfrm>
                <a:off x="3284108" y="5027113"/>
                <a:ext cx="3070861" cy="1492046"/>
                <a:chOff x="3284108" y="5027113"/>
                <a:chExt cx="3070861" cy="1492046"/>
              </a:xfrm>
            </p:grpSpPr>
            <p:grpSp>
              <p:nvGrpSpPr>
                <p:cNvPr id="516" name="Group 515"/>
                <p:cNvGrpSpPr/>
                <p:nvPr/>
              </p:nvGrpSpPr>
              <p:grpSpPr>
                <a:xfrm>
                  <a:off x="3394947" y="5027114"/>
                  <a:ext cx="836388" cy="967299"/>
                  <a:chOff x="5399594" y="1999708"/>
                  <a:chExt cx="862107" cy="997039"/>
                </a:xfrm>
              </p:grpSpPr>
              <p:grpSp>
                <p:nvGrpSpPr>
                  <p:cNvPr id="517" name="Group 516"/>
                  <p:cNvGrpSpPr/>
                  <p:nvPr/>
                </p:nvGrpSpPr>
                <p:grpSpPr>
                  <a:xfrm>
                    <a:off x="5733569" y="2398792"/>
                    <a:ext cx="194159" cy="215624"/>
                    <a:chOff x="7434267" y="-1318825"/>
                    <a:chExt cx="947742" cy="1052511"/>
                  </a:xfrm>
                  <a:solidFill>
                    <a:schemeClr val="tx1"/>
                  </a:solidFill>
                </p:grpSpPr>
                <p:sp>
                  <p:nvSpPr>
                    <p:cNvPr id="52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sp>
                  <p:nvSpPr>
                    <p:cNvPr id="52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sp>
                  <p:nvSpPr>
                    <p:cNvPr id="52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grpSp>
              <p:grpSp>
                <p:nvGrpSpPr>
                  <p:cNvPr id="518" name="Group 517"/>
                  <p:cNvGrpSpPr/>
                  <p:nvPr/>
                </p:nvGrpSpPr>
                <p:grpSpPr>
                  <a:xfrm>
                    <a:off x="5705229" y="2739932"/>
                    <a:ext cx="250834" cy="197634"/>
                    <a:chOff x="4962525" y="3988427"/>
                    <a:chExt cx="2260600" cy="1781175"/>
                  </a:xfrm>
                </p:grpSpPr>
                <p:sp>
                  <p:nvSpPr>
                    <p:cNvPr id="52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sp>
                  <p:nvSpPr>
                    <p:cNvPr id="52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grpSp>
              <p:sp>
                <p:nvSpPr>
                  <p:cNvPr id="519" name="TextBox 518"/>
                  <p:cNvSpPr txBox="1"/>
                  <p:nvPr/>
                </p:nvSpPr>
                <p:spPr>
                  <a:xfrm>
                    <a:off x="5399594" y="1999708"/>
                    <a:ext cx="862105" cy="340738"/>
                  </a:xfrm>
                  <a:prstGeom prst="rect">
                    <a:avLst/>
                  </a:prstGeom>
                  <a:solidFill>
                    <a:srgbClr val="D83B01"/>
                  </a:solidFill>
                  <a:ln w="19050">
                    <a:solidFill>
                      <a:srgbClr val="333333"/>
                    </a:solidFill>
                    <a:miter lim="800000"/>
                  </a:ln>
                </p:spPr>
                <p:txBody>
                  <a:bodyPr wrap="square" lIns="34251" tIns="34251" rIns="34251" bIns="34251" rtlCol="0" anchor="ctr">
                    <a:noAutofit/>
                  </a:bodyPr>
                  <a:lstStyle/>
                  <a:p>
                    <a:pPr algn="ctr" defTabSz="684817" eaLnBrk="1" fontAlgn="auto" hangingPunct="1">
                      <a:lnSpc>
                        <a:spcPct val="90000"/>
                      </a:lnSpc>
                      <a:spcBef>
                        <a:spcPts val="0"/>
                      </a:spcBef>
                      <a:spcAft>
                        <a:spcPts val="450"/>
                      </a:spcAft>
                      <a:defRPr/>
                    </a:pPr>
                    <a:r>
                      <a:rPr lang="en-US" sz="825" b="1" kern="0" dirty="0">
                        <a:solidFill>
                          <a:srgbClr val="FFFFFF"/>
                        </a:solidFill>
                        <a:latin typeface="Segoe UI"/>
                        <a:ea typeface="+mn-ea"/>
                        <a:cs typeface="+mn-cs"/>
                      </a:rPr>
                      <a:t>VM</a:t>
                    </a:r>
                  </a:p>
                </p:txBody>
              </p:sp>
              <p:grpSp>
                <p:nvGrpSpPr>
                  <p:cNvPr id="520" name="Group 519"/>
                  <p:cNvGrpSpPr/>
                  <p:nvPr/>
                </p:nvGrpSpPr>
                <p:grpSpPr>
                  <a:xfrm>
                    <a:off x="5399594" y="2343764"/>
                    <a:ext cx="862107" cy="652983"/>
                    <a:chOff x="5399594" y="2421341"/>
                    <a:chExt cx="862107" cy="550004"/>
                  </a:xfrm>
                </p:grpSpPr>
                <p:sp>
                  <p:nvSpPr>
                    <p:cNvPr id="521" name="Rectangle 520"/>
                    <p:cNvSpPr/>
                    <p:nvPr/>
                  </p:nvSpPr>
                  <p:spPr bwMode="auto">
                    <a:xfrm>
                      <a:off x="5399596" y="2421341"/>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05" tIns="109604" rIns="137005" bIns="109604" numCol="1" spcCol="0" rtlCol="0" fromWordArt="0" anchor="ctr" anchorCtr="0" forceAA="0" compatLnSpc="1">
                      <a:prstTxWarp prst="textNoShape">
                        <a:avLst/>
                      </a:prstTxWarp>
                      <a:noAutofit/>
                    </a:bodyPr>
                    <a:lstStyle/>
                    <a:p>
                      <a:pPr defTabSz="698352" eaLnBrk="1" hangingPunct="1">
                        <a:lnSpc>
                          <a:spcPct val="90000"/>
                        </a:lnSpc>
                        <a:defRPr/>
                      </a:pPr>
                      <a:endParaRPr lang="en-US" sz="1200" kern="0" dirty="0">
                        <a:solidFill>
                          <a:srgbClr val="FFFFFF"/>
                        </a:solidFill>
                        <a:latin typeface="Segoe UI"/>
                        <a:ea typeface="Segoe UI" pitchFamily="34" charset="0"/>
                        <a:cs typeface="Segoe UI" pitchFamily="34" charset="0"/>
                      </a:endParaRPr>
                    </a:p>
                  </p:txBody>
                </p:sp>
                <p:sp>
                  <p:nvSpPr>
                    <p:cNvPr id="522" name="Rectangle 521"/>
                    <p:cNvSpPr/>
                    <p:nvPr/>
                  </p:nvSpPr>
                  <p:spPr bwMode="auto">
                    <a:xfrm>
                      <a:off x="5399594" y="2697025"/>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05" tIns="109604" rIns="137005" bIns="109604" numCol="1" spcCol="0" rtlCol="0" fromWordArt="0" anchor="ctr" anchorCtr="0" forceAA="0" compatLnSpc="1">
                      <a:prstTxWarp prst="textNoShape">
                        <a:avLst/>
                      </a:prstTxWarp>
                      <a:noAutofit/>
                    </a:bodyPr>
                    <a:lstStyle/>
                    <a:p>
                      <a:pPr defTabSz="698352" eaLnBrk="1" hangingPunct="1">
                        <a:lnSpc>
                          <a:spcPct val="90000"/>
                        </a:lnSpc>
                        <a:defRPr/>
                      </a:pPr>
                      <a:endParaRPr lang="en-US" sz="1200" kern="0" dirty="0">
                        <a:solidFill>
                          <a:srgbClr val="FFFFFF"/>
                        </a:solidFill>
                        <a:latin typeface="Segoe UI"/>
                        <a:ea typeface="Segoe UI" pitchFamily="34" charset="0"/>
                        <a:cs typeface="Segoe UI" pitchFamily="34" charset="0"/>
                      </a:endParaRPr>
                    </a:p>
                  </p:txBody>
                </p:sp>
              </p:grpSp>
            </p:grpSp>
            <p:sp>
              <p:nvSpPr>
                <p:cNvPr id="528" name="Rectangle 527"/>
                <p:cNvSpPr/>
                <p:nvPr/>
              </p:nvSpPr>
              <p:spPr bwMode="auto">
                <a:xfrm>
                  <a:off x="3284108" y="6045714"/>
                  <a:ext cx="3070861" cy="47344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05" tIns="109604" rIns="137005" bIns="109604" numCol="1" spcCol="0" rtlCol="0" fromWordArt="0" anchor="t" anchorCtr="0" forceAA="0" compatLnSpc="1">
                  <a:prstTxWarp prst="textNoShape">
                    <a:avLst/>
                  </a:prstTxWarp>
                  <a:noAutofit/>
                </a:bodyPr>
                <a:lstStyle/>
                <a:p>
                  <a:pPr algn="ctr" defTabSz="698352" eaLnBrk="1" hangingPunct="1">
                    <a:lnSpc>
                      <a:spcPct val="90000"/>
                    </a:lnSpc>
                    <a:defRPr/>
                  </a:pPr>
                  <a:endParaRPr lang="en-US" sz="18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9" name="Group 528"/>
                <p:cNvGrpSpPr/>
                <p:nvPr/>
              </p:nvGrpSpPr>
              <p:grpSpPr>
                <a:xfrm>
                  <a:off x="4453048" y="5027114"/>
                  <a:ext cx="836386" cy="963992"/>
                  <a:chOff x="5399594" y="1999708"/>
                  <a:chExt cx="862105" cy="993630"/>
                </a:xfrm>
              </p:grpSpPr>
              <p:grpSp>
                <p:nvGrpSpPr>
                  <p:cNvPr id="530" name="Group 529"/>
                  <p:cNvGrpSpPr/>
                  <p:nvPr/>
                </p:nvGrpSpPr>
                <p:grpSpPr>
                  <a:xfrm>
                    <a:off x="5733567" y="2395381"/>
                    <a:ext cx="194158" cy="215626"/>
                    <a:chOff x="7434263" y="-1335463"/>
                    <a:chExt cx="947737" cy="1052514"/>
                  </a:xfrm>
                  <a:solidFill>
                    <a:schemeClr val="tx1"/>
                  </a:solidFill>
                </p:grpSpPr>
                <p:sp>
                  <p:nvSpPr>
                    <p:cNvPr id="5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sp>
                  <p:nvSpPr>
                    <p:cNvPr id="5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sp>
                  <p:nvSpPr>
                    <p:cNvPr id="5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grpSp>
              <p:grpSp>
                <p:nvGrpSpPr>
                  <p:cNvPr id="531" name="Group 530"/>
                  <p:cNvGrpSpPr/>
                  <p:nvPr/>
                </p:nvGrpSpPr>
                <p:grpSpPr>
                  <a:xfrm>
                    <a:off x="5705229" y="2736524"/>
                    <a:ext cx="250834" cy="197634"/>
                    <a:chOff x="4962525" y="3957709"/>
                    <a:chExt cx="2260600" cy="1781175"/>
                  </a:xfrm>
                </p:grpSpPr>
                <p:sp>
                  <p:nvSpPr>
                    <p:cNvPr id="5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sp>
                  <p:nvSpPr>
                    <p:cNvPr id="5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grpSp>
              <p:sp>
                <p:nvSpPr>
                  <p:cNvPr id="532" name="TextBox 531"/>
                  <p:cNvSpPr txBox="1"/>
                  <p:nvPr/>
                </p:nvSpPr>
                <p:spPr>
                  <a:xfrm>
                    <a:off x="5399594" y="1999708"/>
                    <a:ext cx="862105" cy="340738"/>
                  </a:xfrm>
                  <a:prstGeom prst="rect">
                    <a:avLst/>
                  </a:prstGeom>
                  <a:solidFill>
                    <a:srgbClr val="D83B01"/>
                  </a:solidFill>
                  <a:ln w="19050">
                    <a:solidFill>
                      <a:srgbClr val="333333"/>
                    </a:solidFill>
                    <a:miter lim="800000"/>
                  </a:ln>
                </p:spPr>
                <p:txBody>
                  <a:bodyPr wrap="square" lIns="34251" tIns="34251" rIns="34251" bIns="34251" rtlCol="0" anchor="ctr">
                    <a:noAutofit/>
                  </a:bodyPr>
                  <a:lstStyle/>
                  <a:p>
                    <a:pPr algn="ctr" defTabSz="684817" eaLnBrk="1" fontAlgn="auto" hangingPunct="1">
                      <a:lnSpc>
                        <a:spcPct val="90000"/>
                      </a:lnSpc>
                      <a:spcBef>
                        <a:spcPts val="0"/>
                      </a:spcBef>
                      <a:spcAft>
                        <a:spcPts val="450"/>
                      </a:spcAft>
                      <a:defRPr/>
                    </a:pPr>
                    <a:r>
                      <a:rPr lang="en-US" sz="825" b="1" kern="0" dirty="0">
                        <a:solidFill>
                          <a:srgbClr val="FFFFFF"/>
                        </a:solidFill>
                        <a:latin typeface="Segoe UI"/>
                        <a:ea typeface="+mn-ea"/>
                        <a:cs typeface="+mn-cs"/>
                      </a:rPr>
                      <a:t>VM</a:t>
                    </a:r>
                  </a:p>
                </p:txBody>
              </p:sp>
              <p:grpSp>
                <p:nvGrpSpPr>
                  <p:cNvPr id="533" name="Group 532"/>
                  <p:cNvGrpSpPr/>
                  <p:nvPr/>
                </p:nvGrpSpPr>
                <p:grpSpPr>
                  <a:xfrm>
                    <a:off x="5399594" y="2340355"/>
                    <a:ext cx="862105" cy="652983"/>
                    <a:chOff x="5399594" y="2418470"/>
                    <a:chExt cx="862105" cy="550004"/>
                  </a:xfrm>
                </p:grpSpPr>
                <p:sp>
                  <p:nvSpPr>
                    <p:cNvPr id="534" name="Rectangle 533"/>
                    <p:cNvSpPr/>
                    <p:nvPr/>
                  </p:nvSpPr>
                  <p:spPr bwMode="auto">
                    <a:xfrm>
                      <a:off x="5399594" y="2418470"/>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05" tIns="109604" rIns="137005" bIns="109604" numCol="1" spcCol="0" rtlCol="0" fromWordArt="0" anchor="ctr" anchorCtr="0" forceAA="0" compatLnSpc="1">
                      <a:prstTxWarp prst="textNoShape">
                        <a:avLst/>
                      </a:prstTxWarp>
                      <a:noAutofit/>
                    </a:bodyPr>
                    <a:lstStyle/>
                    <a:p>
                      <a:pPr defTabSz="698352" eaLnBrk="1" hangingPunct="1">
                        <a:lnSpc>
                          <a:spcPct val="90000"/>
                        </a:lnSpc>
                        <a:defRPr/>
                      </a:pPr>
                      <a:endParaRPr lang="en-US" sz="1200" kern="0" dirty="0">
                        <a:solidFill>
                          <a:srgbClr val="FFFFFF"/>
                        </a:solidFill>
                        <a:latin typeface="Segoe UI"/>
                        <a:ea typeface="Segoe UI" pitchFamily="34" charset="0"/>
                        <a:cs typeface="Segoe UI" pitchFamily="34" charset="0"/>
                      </a:endParaRPr>
                    </a:p>
                  </p:txBody>
                </p:sp>
                <p:sp>
                  <p:nvSpPr>
                    <p:cNvPr id="535" name="Rectangle 534"/>
                    <p:cNvSpPr/>
                    <p:nvPr/>
                  </p:nvSpPr>
                  <p:spPr bwMode="auto">
                    <a:xfrm>
                      <a:off x="5399594" y="2694154"/>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05" tIns="109604" rIns="137005" bIns="109604" numCol="1" spcCol="0" rtlCol="0" fromWordArt="0" anchor="ctr" anchorCtr="0" forceAA="0" compatLnSpc="1">
                      <a:prstTxWarp prst="textNoShape">
                        <a:avLst/>
                      </a:prstTxWarp>
                      <a:noAutofit/>
                    </a:bodyPr>
                    <a:lstStyle/>
                    <a:p>
                      <a:pPr defTabSz="698352" eaLnBrk="1" hangingPunct="1">
                        <a:lnSpc>
                          <a:spcPct val="90000"/>
                        </a:lnSpc>
                        <a:defRPr/>
                      </a:pPr>
                      <a:endParaRPr lang="en-US" sz="1200" kern="0" dirty="0">
                        <a:solidFill>
                          <a:srgbClr val="FFFFFF"/>
                        </a:solidFill>
                        <a:latin typeface="Segoe UI"/>
                        <a:ea typeface="Segoe UI" pitchFamily="34" charset="0"/>
                        <a:cs typeface="Segoe UI" pitchFamily="34" charset="0"/>
                      </a:endParaRPr>
                    </a:p>
                  </p:txBody>
                </p:sp>
              </p:grpSp>
            </p:grpSp>
            <p:grpSp>
              <p:nvGrpSpPr>
                <p:cNvPr id="541" name="Group 540"/>
                <p:cNvGrpSpPr/>
                <p:nvPr/>
              </p:nvGrpSpPr>
              <p:grpSpPr>
                <a:xfrm>
                  <a:off x="5511145" y="5027113"/>
                  <a:ext cx="836386" cy="963994"/>
                  <a:chOff x="5399594" y="1999709"/>
                  <a:chExt cx="862105" cy="993633"/>
                </a:xfrm>
              </p:grpSpPr>
              <p:grpSp>
                <p:nvGrpSpPr>
                  <p:cNvPr id="542" name="Group 541"/>
                  <p:cNvGrpSpPr/>
                  <p:nvPr/>
                </p:nvGrpSpPr>
                <p:grpSpPr>
                  <a:xfrm>
                    <a:off x="5733567" y="2395383"/>
                    <a:ext cx="194158" cy="215625"/>
                    <a:chOff x="7434263" y="-1335457"/>
                    <a:chExt cx="947737" cy="1052513"/>
                  </a:xfrm>
                  <a:solidFill>
                    <a:schemeClr val="tx1"/>
                  </a:solidFill>
                </p:grpSpPr>
                <p:sp>
                  <p:nvSpPr>
                    <p:cNvPr id="55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sp>
                  <p:nvSpPr>
                    <p:cNvPr id="55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sp>
                  <p:nvSpPr>
                    <p:cNvPr id="55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grpSp>
              <p:grpSp>
                <p:nvGrpSpPr>
                  <p:cNvPr id="543" name="Group 542"/>
                  <p:cNvGrpSpPr/>
                  <p:nvPr/>
                </p:nvGrpSpPr>
                <p:grpSpPr>
                  <a:xfrm>
                    <a:off x="5705229" y="2736525"/>
                    <a:ext cx="250834" cy="197634"/>
                    <a:chOff x="4962525" y="3957717"/>
                    <a:chExt cx="2260600" cy="1781175"/>
                  </a:xfrm>
                </p:grpSpPr>
                <p:sp>
                  <p:nvSpPr>
                    <p:cNvPr id="54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sp>
                  <p:nvSpPr>
                    <p:cNvPr id="54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grpSp>
              <p:sp>
                <p:nvSpPr>
                  <p:cNvPr id="544" name="TextBox 543"/>
                  <p:cNvSpPr txBox="1"/>
                  <p:nvPr/>
                </p:nvSpPr>
                <p:spPr>
                  <a:xfrm>
                    <a:off x="5399594" y="1999709"/>
                    <a:ext cx="862105" cy="340738"/>
                  </a:xfrm>
                  <a:prstGeom prst="rect">
                    <a:avLst/>
                  </a:prstGeom>
                  <a:solidFill>
                    <a:srgbClr val="D83B01"/>
                  </a:solidFill>
                  <a:ln w="19050">
                    <a:solidFill>
                      <a:srgbClr val="333333"/>
                    </a:solidFill>
                    <a:miter lim="800000"/>
                  </a:ln>
                </p:spPr>
                <p:txBody>
                  <a:bodyPr wrap="square" lIns="34251" tIns="34251" rIns="34251" bIns="34251" rtlCol="0" anchor="ctr">
                    <a:noAutofit/>
                  </a:bodyPr>
                  <a:lstStyle/>
                  <a:p>
                    <a:pPr algn="ctr" defTabSz="684817" eaLnBrk="1" fontAlgn="auto" hangingPunct="1">
                      <a:lnSpc>
                        <a:spcPct val="90000"/>
                      </a:lnSpc>
                      <a:spcBef>
                        <a:spcPts val="0"/>
                      </a:spcBef>
                      <a:spcAft>
                        <a:spcPts val="450"/>
                      </a:spcAft>
                      <a:defRPr/>
                    </a:pPr>
                    <a:r>
                      <a:rPr lang="en-US" sz="825" b="1" kern="0" dirty="0">
                        <a:solidFill>
                          <a:srgbClr val="FFFFFF"/>
                        </a:solidFill>
                        <a:latin typeface="Segoe UI"/>
                        <a:ea typeface="+mn-ea"/>
                        <a:cs typeface="+mn-cs"/>
                      </a:rPr>
                      <a:t>VM</a:t>
                    </a:r>
                  </a:p>
                </p:txBody>
              </p:sp>
              <p:grpSp>
                <p:nvGrpSpPr>
                  <p:cNvPr id="545" name="Group 544"/>
                  <p:cNvGrpSpPr/>
                  <p:nvPr/>
                </p:nvGrpSpPr>
                <p:grpSpPr>
                  <a:xfrm>
                    <a:off x="5399594" y="2340357"/>
                    <a:ext cx="862105" cy="652985"/>
                    <a:chOff x="5399594" y="2418470"/>
                    <a:chExt cx="862105" cy="550005"/>
                  </a:xfrm>
                </p:grpSpPr>
                <p:sp>
                  <p:nvSpPr>
                    <p:cNvPr id="546" name="Rectangle 545"/>
                    <p:cNvSpPr/>
                    <p:nvPr/>
                  </p:nvSpPr>
                  <p:spPr bwMode="auto">
                    <a:xfrm>
                      <a:off x="5399594" y="2418470"/>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05" tIns="109604" rIns="137005" bIns="109604" numCol="1" spcCol="0" rtlCol="0" fromWordArt="0" anchor="ctr" anchorCtr="0" forceAA="0" compatLnSpc="1">
                      <a:prstTxWarp prst="textNoShape">
                        <a:avLst/>
                      </a:prstTxWarp>
                      <a:noAutofit/>
                    </a:bodyPr>
                    <a:lstStyle/>
                    <a:p>
                      <a:pPr defTabSz="698352" eaLnBrk="1" hangingPunct="1">
                        <a:lnSpc>
                          <a:spcPct val="90000"/>
                        </a:lnSpc>
                        <a:defRPr/>
                      </a:pPr>
                      <a:endParaRPr lang="en-US" sz="1200" kern="0" dirty="0">
                        <a:solidFill>
                          <a:srgbClr val="FFFFFF"/>
                        </a:solidFill>
                        <a:latin typeface="Segoe UI"/>
                        <a:ea typeface="Segoe UI" pitchFamily="34" charset="0"/>
                        <a:cs typeface="Segoe UI" pitchFamily="34" charset="0"/>
                      </a:endParaRPr>
                    </a:p>
                  </p:txBody>
                </p:sp>
                <p:sp>
                  <p:nvSpPr>
                    <p:cNvPr id="547" name="Rectangle 546"/>
                    <p:cNvSpPr/>
                    <p:nvPr/>
                  </p:nvSpPr>
                  <p:spPr bwMode="auto">
                    <a:xfrm>
                      <a:off x="5399594" y="2694155"/>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05" tIns="109604" rIns="137005" bIns="109604" numCol="1" spcCol="0" rtlCol="0" fromWordArt="0" anchor="ctr" anchorCtr="0" forceAA="0" compatLnSpc="1">
                      <a:prstTxWarp prst="textNoShape">
                        <a:avLst/>
                      </a:prstTxWarp>
                      <a:noAutofit/>
                    </a:bodyPr>
                    <a:lstStyle/>
                    <a:p>
                      <a:pPr defTabSz="698352" eaLnBrk="1" hangingPunct="1">
                        <a:lnSpc>
                          <a:spcPct val="90000"/>
                        </a:lnSpc>
                        <a:defRPr/>
                      </a:pPr>
                      <a:endParaRPr lang="en-US" sz="1200" kern="0" dirty="0">
                        <a:solidFill>
                          <a:srgbClr val="FFFFFF"/>
                        </a:solidFill>
                        <a:latin typeface="Segoe UI"/>
                        <a:ea typeface="Segoe UI" pitchFamily="34" charset="0"/>
                        <a:cs typeface="Segoe UI" pitchFamily="34" charset="0"/>
                      </a:endParaRPr>
                    </a:p>
                  </p:txBody>
                </p:sp>
              </p:grpSp>
            </p:grpSp>
          </p:grpSp>
        </p:grpSp>
        <p:grpSp>
          <p:nvGrpSpPr>
            <p:cNvPr id="3" name="Group 2"/>
            <p:cNvGrpSpPr/>
            <p:nvPr/>
          </p:nvGrpSpPr>
          <p:grpSpPr>
            <a:xfrm>
              <a:off x="3409251" y="5020285"/>
              <a:ext cx="2129716" cy="1497157"/>
              <a:chOff x="1156050" y="5020815"/>
              <a:chExt cx="2130927" cy="1498008"/>
            </a:xfrm>
          </p:grpSpPr>
          <p:grpSp>
            <p:nvGrpSpPr>
              <p:cNvPr id="477" name="Group 476"/>
              <p:cNvGrpSpPr/>
              <p:nvPr/>
            </p:nvGrpSpPr>
            <p:grpSpPr>
              <a:xfrm>
                <a:off x="1156050" y="5020815"/>
                <a:ext cx="2130927" cy="473445"/>
                <a:chOff x="1245257" y="1992089"/>
                <a:chExt cx="2196444" cy="488002"/>
              </a:xfrm>
            </p:grpSpPr>
            <p:sp>
              <p:nvSpPr>
                <p:cNvPr id="478" name="Rectangle 477"/>
                <p:cNvSpPr/>
                <p:nvPr/>
              </p:nvSpPr>
              <p:spPr bwMode="auto">
                <a:xfrm>
                  <a:off x="1245257" y="1992089"/>
                  <a:ext cx="491907" cy="488002"/>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05" tIns="109604" rIns="137005" bIns="109604" numCol="1" spcCol="0" rtlCol="0" fromWordArt="0" anchor="ctr" anchorCtr="0" forceAA="0" compatLnSpc="1">
                  <a:prstTxWarp prst="textNoShape">
                    <a:avLst/>
                  </a:prstTxWarp>
                  <a:noAutofit/>
                </a:bodyPr>
                <a:lstStyle/>
                <a:p>
                  <a:pPr defTabSz="698352" eaLnBrk="1" hangingPunct="1">
                    <a:lnSpc>
                      <a:spcPct val="90000"/>
                    </a:lnSpc>
                    <a:defRPr/>
                  </a:pPr>
                  <a:endParaRPr lang="en-US" sz="1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9" name="Rectangle 478"/>
                <p:cNvSpPr/>
                <p:nvPr/>
              </p:nvSpPr>
              <p:spPr bwMode="auto">
                <a:xfrm>
                  <a:off x="1730909" y="1992089"/>
                  <a:ext cx="1710792" cy="48800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185" tIns="109604" rIns="137005" bIns="109604" numCol="1" spcCol="0" rtlCol="0" fromWordArt="0" anchor="ctr" anchorCtr="0" forceAA="0" compatLnSpc="1">
                  <a:prstTxWarp prst="textNoShape">
                    <a:avLst/>
                  </a:prstTxWarp>
                  <a:noAutofit/>
                </a:bodyPr>
                <a:lstStyle/>
                <a:p>
                  <a:pPr defTabSz="698352" eaLnBrk="1" hangingPunct="1">
                    <a:lnSpc>
                      <a:spcPct val="90000"/>
                    </a:lnSpc>
                    <a:defRPr/>
                  </a:pPr>
                  <a:r>
                    <a:rPr lang="en-US" sz="1200" kern="0" dirty="0">
                      <a:gradFill>
                        <a:gsLst>
                          <a:gs pos="0">
                            <a:srgbClr val="FFFFFF"/>
                          </a:gs>
                          <a:gs pos="100000">
                            <a:srgbClr val="FFFFFF"/>
                          </a:gs>
                        </a:gsLst>
                        <a:lin ang="5400000" scaled="0"/>
                      </a:gradFill>
                      <a:latin typeface="Segoe UI"/>
                      <a:ea typeface="Segoe UI" pitchFamily="34" charset="0"/>
                      <a:cs typeface="Segoe UI" pitchFamily="34" charset="0"/>
                    </a:rPr>
                    <a:t>Application</a:t>
                  </a:r>
                </a:p>
              </p:txBody>
            </p:sp>
            <p:grpSp>
              <p:nvGrpSpPr>
                <p:cNvPr id="480" name="Group 479"/>
                <p:cNvGrpSpPr/>
                <p:nvPr/>
              </p:nvGrpSpPr>
              <p:grpSpPr>
                <a:xfrm>
                  <a:off x="1373336" y="2107145"/>
                  <a:ext cx="232215" cy="257887"/>
                  <a:chOff x="7434263" y="-2105025"/>
                  <a:chExt cx="947737" cy="1052512"/>
                </a:xfrm>
                <a:solidFill>
                  <a:schemeClr val="tx1"/>
                </a:solidFill>
              </p:grpSpPr>
              <p:sp>
                <p:nvSpPr>
                  <p:cNvPr id="48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sp>
                <p:nvSpPr>
                  <p:cNvPr id="48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sp>
                <p:nvSpPr>
                  <p:cNvPr id="48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grpSp>
          </p:grpSp>
          <p:grpSp>
            <p:nvGrpSpPr>
              <p:cNvPr id="484" name="Group 483"/>
              <p:cNvGrpSpPr/>
              <p:nvPr/>
            </p:nvGrpSpPr>
            <p:grpSpPr>
              <a:xfrm>
                <a:off x="1156050" y="5533097"/>
                <a:ext cx="2130927" cy="473445"/>
                <a:chOff x="1245257" y="2520122"/>
                <a:chExt cx="2196444" cy="488002"/>
              </a:xfrm>
            </p:grpSpPr>
            <p:sp>
              <p:nvSpPr>
                <p:cNvPr id="485" name="Rectangle 484"/>
                <p:cNvSpPr/>
                <p:nvPr/>
              </p:nvSpPr>
              <p:spPr bwMode="auto">
                <a:xfrm>
                  <a:off x="1245257" y="2520122"/>
                  <a:ext cx="491907" cy="488002"/>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05" tIns="109604" rIns="137005" bIns="109604" numCol="1" spcCol="0" rtlCol="0" fromWordArt="0" anchor="ctr" anchorCtr="0" forceAA="0" compatLnSpc="1">
                  <a:prstTxWarp prst="textNoShape">
                    <a:avLst/>
                  </a:prstTxWarp>
                  <a:noAutofit/>
                </a:bodyPr>
                <a:lstStyle/>
                <a:p>
                  <a:pPr defTabSz="698352" eaLnBrk="1" hangingPunct="1">
                    <a:lnSpc>
                      <a:spcPct val="90000"/>
                    </a:lnSpc>
                    <a:defRPr/>
                  </a:pPr>
                  <a:endParaRPr lang="en-US" sz="1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Rectangle 485"/>
                <p:cNvSpPr/>
                <p:nvPr/>
              </p:nvSpPr>
              <p:spPr bwMode="auto">
                <a:xfrm>
                  <a:off x="1730908" y="2520122"/>
                  <a:ext cx="1710793" cy="48800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185" tIns="109604" rIns="137005" bIns="109604" numCol="1" spcCol="0" rtlCol="0" fromWordArt="0" anchor="ctr" anchorCtr="0" forceAA="0" compatLnSpc="1">
                  <a:prstTxWarp prst="textNoShape">
                    <a:avLst/>
                  </a:prstTxWarp>
                  <a:noAutofit/>
                </a:bodyPr>
                <a:lstStyle/>
                <a:p>
                  <a:pPr defTabSz="698352" eaLnBrk="1" hangingPunct="1">
                    <a:lnSpc>
                      <a:spcPct val="90000"/>
                    </a:lnSpc>
                    <a:defRPr/>
                  </a:pPr>
                  <a:r>
                    <a:rPr lang="en-US" sz="1200" kern="0" dirty="0">
                      <a:gradFill>
                        <a:gsLst>
                          <a:gs pos="0">
                            <a:srgbClr val="FFFFFF"/>
                          </a:gs>
                          <a:gs pos="100000">
                            <a:srgbClr val="FFFFFF"/>
                          </a:gs>
                        </a:gsLst>
                        <a:lin ang="5400000" scaled="0"/>
                      </a:gradFill>
                      <a:latin typeface="Segoe UI"/>
                      <a:ea typeface="Segoe UI" pitchFamily="34" charset="0"/>
                      <a:cs typeface="Segoe UI" pitchFamily="34" charset="0"/>
                    </a:rPr>
                    <a:t>OS</a:t>
                  </a:r>
                </a:p>
              </p:txBody>
            </p:sp>
            <p:grpSp>
              <p:nvGrpSpPr>
                <p:cNvPr id="487" name="Group 486"/>
                <p:cNvGrpSpPr/>
                <p:nvPr/>
              </p:nvGrpSpPr>
              <p:grpSpPr>
                <a:xfrm>
                  <a:off x="1353314" y="2674887"/>
                  <a:ext cx="272648" cy="214824"/>
                  <a:chOff x="4962525" y="2536825"/>
                  <a:chExt cx="2260600" cy="1781175"/>
                </a:xfrm>
              </p:grpSpPr>
              <p:sp>
                <p:nvSpPr>
                  <p:cNvPr id="48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bg1"/>
                  </a:solidFill>
                  <a:ln>
                    <a:noFill/>
                  </a:ln>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sp>
                <p:nvSpPr>
                  <p:cNvPr id="48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chemeClr val="bg1"/>
                  </a:solidFill>
                  <a:ln>
                    <a:noFill/>
                  </a:ln>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grpSp>
          </p:grpSp>
          <p:grpSp>
            <p:nvGrpSpPr>
              <p:cNvPr id="490" name="Group 489"/>
              <p:cNvGrpSpPr/>
              <p:nvPr/>
            </p:nvGrpSpPr>
            <p:grpSpPr>
              <a:xfrm>
                <a:off x="1156050" y="6045378"/>
                <a:ext cx="2130927" cy="473445"/>
                <a:chOff x="1245257" y="3048155"/>
                <a:chExt cx="2196444" cy="488002"/>
              </a:xfrm>
            </p:grpSpPr>
            <p:sp>
              <p:nvSpPr>
                <p:cNvPr id="491" name="Rectangle 490"/>
                <p:cNvSpPr/>
                <p:nvPr/>
              </p:nvSpPr>
              <p:spPr bwMode="auto">
                <a:xfrm>
                  <a:off x="1245257" y="3048155"/>
                  <a:ext cx="491907" cy="488002"/>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05" tIns="109604" rIns="137005" bIns="109604" numCol="1" spcCol="0" rtlCol="0" fromWordArt="0" anchor="ctr" anchorCtr="0" forceAA="0" compatLnSpc="1">
                  <a:prstTxWarp prst="textNoShape">
                    <a:avLst/>
                  </a:prstTxWarp>
                  <a:noAutofit/>
                </a:bodyPr>
                <a:lstStyle/>
                <a:p>
                  <a:pPr defTabSz="698352" eaLnBrk="1" hangingPunct="1">
                    <a:lnSpc>
                      <a:spcPct val="90000"/>
                    </a:lnSpc>
                    <a:defRPr/>
                  </a:pPr>
                  <a:endParaRPr lang="en-US" sz="1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2" name="Rectangle 491"/>
                <p:cNvSpPr/>
                <p:nvPr/>
              </p:nvSpPr>
              <p:spPr bwMode="auto">
                <a:xfrm>
                  <a:off x="1730908" y="3048155"/>
                  <a:ext cx="1710793" cy="48800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185" tIns="109604" rIns="137005" bIns="109604" numCol="1" spcCol="0" rtlCol="0" fromWordArt="0" anchor="ctr" anchorCtr="0" forceAA="0" compatLnSpc="1">
                  <a:prstTxWarp prst="textNoShape">
                    <a:avLst/>
                  </a:prstTxWarp>
                  <a:noAutofit/>
                </a:bodyPr>
                <a:lstStyle/>
                <a:p>
                  <a:pPr defTabSz="698352" eaLnBrk="1" hangingPunct="1">
                    <a:lnSpc>
                      <a:spcPct val="90000"/>
                    </a:lnSpc>
                    <a:defRPr/>
                  </a:pPr>
                  <a:r>
                    <a:rPr lang="en-US" sz="1200" kern="0" dirty="0">
                      <a:gradFill>
                        <a:gsLst>
                          <a:gs pos="0">
                            <a:srgbClr val="FFFFFF"/>
                          </a:gs>
                          <a:gs pos="100000">
                            <a:srgbClr val="FFFFFF"/>
                          </a:gs>
                        </a:gsLst>
                        <a:lin ang="5400000" scaled="0"/>
                      </a:gradFill>
                      <a:latin typeface="Segoe UI"/>
                      <a:ea typeface="Segoe UI" pitchFamily="34" charset="0"/>
                      <a:cs typeface="Segoe UI" pitchFamily="34" charset="0"/>
                    </a:rPr>
                    <a:t>Hardware</a:t>
                  </a:r>
                </a:p>
              </p:txBody>
            </p:sp>
            <p:grpSp>
              <p:nvGrpSpPr>
                <p:cNvPr id="493" name="Group 492"/>
                <p:cNvGrpSpPr/>
                <p:nvPr/>
              </p:nvGrpSpPr>
              <p:grpSpPr>
                <a:xfrm>
                  <a:off x="1391881" y="3175987"/>
                  <a:ext cx="179301" cy="232338"/>
                  <a:chOff x="5260975" y="2352675"/>
                  <a:chExt cx="1663700" cy="2155825"/>
                </a:xfrm>
                <a:solidFill>
                  <a:schemeClr val="tx1"/>
                </a:solidFill>
              </p:grpSpPr>
              <p:sp>
                <p:nvSpPr>
                  <p:cNvPr id="49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sp>
                <p:nvSpPr>
                  <p:cNvPr id="49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sp>
                <p:nvSpPr>
                  <p:cNvPr id="49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sp>
                <p:nvSpPr>
                  <p:cNvPr id="49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sp>
                <p:nvSpPr>
                  <p:cNvPr id="49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grpSp>
          </p:grpSp>
        </p:grpSp>
        <p:grpSp>
          <p:nvGrpSpPr>
            <p:cNvPr id="7" name="Group 6"/>
            <p:cNvGrpSpPr/>
            <p:nvPr/>
          </p:nvGrpSpPr>
          <p:grpSpPr>
            <a:xfrm>
              <a:off x="3755669" y="3427284"/>
              <a:ext cx="4685006" cy="427256"/>
              <a:chOff x="1492439" y="3427243"/>
              <a:chExt cx="4687665" cy="427497"/>
            </a:xfrm>
          </p:grpSpPr>
          <p:sp>
            <p:nvSpPr>
              <p:cNvPr id="192" name="Rectangle 191"/>
              <p:cNvSpPr/>
              <p:nvPr/>
            </p:nvSpPr>
            <p:spPr bwMode="auto">
              <a:xfrm>
                <a:off x="1917877" y="3427243"/>
                <a:ext cx="4262227" cy="427497"/>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85" tIns="109604" rIns="137005" bIns="109604" numCol="1" spcCol="0" rtlCol="0" fromWordArt="0" anchor="ctr" anchorCtr="0" forceAA="0" compatLnSpc="1">
                <a:prstTxWarp prst="textNoShape">
                  <a:avLst/>
                </a:prstTxWarp>
                <a:noAutofit/>
              </a:bodyPr>
              <a:lstStyle/>
              <a:p>
                <a:pPr defTabSz="698352" eaLnBrk="1" hangingPunct="1">
                  <a:lnSpc>
                    <a:spcPct val="90000"/>
                  </a:lnSpc>
                  <a:defRPr/>
                </a:pPr>
                <a:r>
                  <a:rPr lang="en-US" sz="1200" kern="0" dirty="0">
                    <a:gradFill>
                      <a:gsLst>
                        <a:gs pos="0">
                          <a:srgbClr val="FFFFFF"/>
                        </a:gs>
                        <a:gs pos="100000">
                          <a:srgbClr val="FFFFFF"/>
                        </a:gs>
                      </a:gsLst>
                      <a:lin ang="5400000" scaled="0"/>
                    </a:gradFill>
                    <a:latin typeface="Segoe UI"/>
                    <a:ea typeface="Segoe UI" pitchFamily="34" charset="0"/>
                    <a:cs typeface="Segoe UI" pitchFamily="34" charset="0"/>
                  </a:rPr>
                  <a:t>Hardware</a:t>
                </a:r>
              </a:p>
            </p:txBody>
          </p:sp>
          <p:sp>
            <p:nvSpPr>
              <p:cNvPr id="256" name="Rectangle 255"/>
              <p:cNvSpPr/>
              <p:nvPr/>
            </p:nvSpPr>
            <p:spPr bwMode="auto">
              <a:xfrm>
                <a:off x="1492439" y="3427243"/>
                <a:ext cx="430918" cy="427497"/>
              </a:xfrm>
              <a:prstGeom prst="rect">
                <a:avLst/>
              </a:prstGeom>
              <a:solidFill>
                <a:srgbClr val="333333"/>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05" tIns="109604" rIns="137005" bIns="109604" numCol="1" spcCol="0" rtlCol="0" fromWordArt="0" anchor="ctr" anchorCtr="0" forceAA="0" compatLnSpc="1">
                <a:prstTxWarp prst="textNoShape">
                  <a:avLst/>
                </a:prstTxWarp>
                <a:noAutofit/>
              </a:bodyPr>
              <a:lstStyle/>
              <a:p>
                <a:pPr defTabSz="698352" eaLnBrk="1" hangingPunct="1">
                  <a:lnSpc>
                    <a:spcPct val="90000"/>
                  </a:lnSpc>
                  <a:defRPr/>
                </a:pPr>
                <a:endParaRPr lang="en-US" sz="1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7" name="Group 256"/>
              <p:cNvGrpSpPr/>
              <p:nvPr/>
            </p:nvGrpSpPr>
            <p:grpSpPr>
              <a:xfrm>
                <a:off x="1620884" y="3539226"/>
                <a:ext cx="157070" cy="203532"/>
                <a:chOff x="5260975" y="2352675"/>
                <a:chExt cx="1663700" cy="2155825"/>
              </a:xfrm>
              <a:solidFill>
                <a:schemeClr val="tx2"/>
              </a:solidFill>
            </p:grpSpPr>
            <p:sp>
              <p:nvSpPr>
                <p:cNvPr id="25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sp>
              <p:nvSpPr>
                <p:cNvPr id="259" name="Oval 17"/>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sp>
              <p:nvSpPr>
                <p:cNvPr id="260" name="Oval 18"/>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sp>
              <p:nvSpPr>
                <p:cNvPr id="261" name="Oval 19"/>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sp>
              <p:nvSpPr>
                <p:cNvPr id="262" name="Oval 20"/>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grpSp>
        </p:grpSp>
        <p:grpSp>
          <p:nvGrpSpPr>
            <p:cNvPr id="10" name="Group 9"/>
            <p:cNvGrpSpPr/>
            <p:nvPr/>
          </p:nvGrpSpPr>
          <p:grpSpPr>
            <a:xfrm>
              <a:off x="3755669" y="1482567"/>
              <a:ext cx="4685006" cy="1909672"/>
              <a:chOff x="1492439" y="1481423"/>
              <a:chExt cx="4687665" cy="1910755"/>
            </a:xfrm>
          </p:grpSpPr>
          <p:sp>
            <p:nvSpPr>
              <p:cNvPr id="191" name="Rectangle 190"/>
              <p:cNvSpPr/>
              <p:nvPr/>
            </p:nvSpPr>
            <p:spPr bwMode="auto">
              <a:xfrm>
                <a:off x="1917877" y="1987365"/>
                <a:ext cx="4262227" cy="1404813"/>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85" tIns="109604" rIns="137005" bIns="109604" numCol="1" spcCol="0" rtlCol="0" fromWordArt="0" anchor="ctr" anchorCtr="0" forceAA="0" compatLnSpc="1">
                <a:prstTxWarp prst="textNoShape">
                  <a:avLst/>
                </a:prstTxWarp>
                <a:noAutofit/>
              </a:bodyPr>
              <a:lstStyle/>
              <a:p>
                <a:pPr defTabSz="698352" eaLnBrk="1" hangingPunct="1">
                  <a:lnSpc>
                    <a:spcPct val="90000"/>
                  </a:lnSpc>
                  <a:defRPr/>
                </a:pPr>
                <a:r>
                  <a:rPr lang="en-US" sz="1200" kern="0" dirty="0">
                    <a:gradFill>
                      <a:gsLst>
                        <a:gs pos="0">
                          <a:srgbClr val="FFFFFF"/>
                        </a:gs>
                        <a:gs pos="100000">
                          <a:srgbClr val="FFFFFF"/>
                        </a:gs>
                      </a:gsLst>
                      <a:lin ang="5400000" scaled="0"/>
                    </a:gradFill>
                    <a:latin typeface="Segoe UI"/>
                    <a:ea typeface="Segoe UI" pitchFamily="34" charset="0"/>
                    <a:cs typeface="Segoe UI" pitchFamily="34" charset="0"/>
                  </a:rPr>
                  <a:t>OS</a:t>
                </a:r>
              </a:p>
            </p:txBody>
          </p:sp>
          <p:sp>
            <p:nvSpPr>
              <p:cNvPr id="194" name="Rectangle 193"/>
              <p:cNvSpPr/>
              <p:nvPr/>
            </p:nvSpPr>
            <p:spPr bwMode="auto">
              <a:xfrm>
                <a:off x="2855291" y="2421901"/>
                <a:ext cx="3257961"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175" tIns="109604" rIns="0" bIns="109604" numCol="1" spcCol="0" rtlCol="0" fromWordArt="0" anchor="ctr" anchorCtr="0" forceAA="0" compatLnSpc="1">
                <a:prstTxWarp prst="textNoShape">
                  <a:avLst/>
                </a:prstTxWarp>
                <a:noAutofit/>
              </a:bodyPr>
              <a:lstStyle/>
              <a:p>
                <a:pPr defTabSz="698352" eaLnBrk="1" hangingPunct="1">
                  <a:lnSpc>
                    <a:spcPct val="90000"/>
                  </a:lnSpc>
                  <a:defRPr/>
                </a:pPr>
                <a:r>
                  <a:rPr lang="en-US" sz="1026" dirty="0">
                    <a:solidFill>
                      <a:srgbClr val="505050"/>
                    </a:solidFill>
                    <a:latin typeface="Segoe UI"/>
                  </a:rPr>
                  <a:t>Applications</a:t>
                </a:r>
              </a:p>
            </p:txBody>
          </p:sp>
          <p:grpSp>
            <p:nvGrpSpPr>
              <p:cNvPr id="195" name="Group 194"/>
              <p:cNvGrpSpPr/>
              <p:nvPr/>
            </p:nvGrpSpPr>
            <p:grpSpPr>
              <a:xfrm>
                <a:off x="2424372" y="2421901"/>
                <a:ext cx="430919" cy="427497"/>
                <a:chOff x="4511438" y="2334205"/>
                <a:chExt cx="501629" cy="497646"/>
              </a:xfrm>
            </p:grpSpPr>
            <p:sp>
              <p:nvSpPr>
                <p:cNvPr id="196" name="Rectangle 195"/>
                <p:cNvSpPr/>
                <p:nvPr/>
              </p:nvSpPr>
              <p:spPr bwMode="auto">
                <a:xfrm>
                  <a:off x="4511438" y="2334205"/>
                  <a:ext cx="501629" cy="497646"/>
                </a:xfrm>
                <a:prstGeom prst="rect">
                  <a:avLst/>
                </a:prstGeom>
                <a:solidFill>
                  <a:srgbClr val="33333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05" tIns="109604" rIns="137005" bIns="109604" numCol="1" spcCol="0" rtlCol="0" fromWordArt="0" anchor="ctr" anchorCtr="0" forceAA="0" compatLnSpc="1">
                  <a:prstTxWarp prst="textNoShape">
                    <a:avLst/>
                  </a:prstTxWarp>
                  <a:noAutofit/>
                </a:bodyPr>
                <a:lstStyle/>
                <a:p>
                  <a:pPr defTabSz="698352" eaLnBrk="1" hangingPunct="1">
                    <a:lnSpc>
                      <a:spcPct val="90000"/>
                    </a:lnSpc>
                    <a:defRPr/>
                  </a:pPr>
                  <a:endParaRPr lang="en-US" sz="1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7" name="Group 196"/>
                <p:cNvGrpSpPr/>
                <p:nvPr/>
              </p:nvGrpSpPr>
              <p:grpSpPr>
                <a:xfrm>
                  <a:off x="4588362" y="2455579"/>
                  <a:ext cx="315775" cy="254898"/>
                  <a:chOff x="4406091" y="6049087"/>
                  <a:chExt cx="3960813" cy="3197225"/>
                </a:xfrm>
                <a:solidFill>
                  <a:schemeClr val="tx1"/>
                </a:solidFill>
              </p:grpSpPr>
              <p:sp>
                <p:nvSpPr>
                  <p:cNvPr id="19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noFill/>
                    <a:round/>
                    <a:headEnd/>
                    <a:tailEnd/>
                  </a:ln>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350" kern="0">
                      <a:solidFill>
                        <a:srgbClr val="FFFFFF"/>
                      </a:solidFill>
                      <a:latin typeface="Segoe UI"/>
                      <a:ea typeface="+mn-ea"/>
                      <a:cs typeface="+mn-cs"/>
                    </a:endParaRPr>
                  </a:p>
                </p:txBody>
              </p:sp>
              <p:sp>
                <p:nvSpPr>
                  <p:cNvPr id="201" name="Oval 25"/>
                  <p:cNvSpPr>
                    <a:spLocks noChangeArrowheads="1"/>
                  </p:cNvSpPr>
                  <p:nvPr/>
                </p:nvSpPr>
                <p:spPr bwMode="auto">
                  <a:xfrm>
                    <a:off x="5557028" y="7180975"/>
                    <a:ext cx="542925" cy="541338"/>
                  </a:xfrm>
                  <a:prstGeom prst="ellipse">
                    <a:avLst/>
                  </a:prstGeom>
                  <a:solidFill>
                    <a:schemeClr val="bg1"/>
                  </a:solidFill>
                  <a:ln w="9525">
                    <a:noFill/>
                    <a:round/>
                    <a:headEnd/>
                    <a:tailEnd/>
                  </a:ln>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350" kern="0">
                      <a:solidFill>
                        <a:srgbClr val="FFFFFF"/>
                      </a:solidFill>
                      <a:latin typeface="Segoe UI"/>
                      <a:ea typeface="+mn-ea"/>
                      <a:cs typeface="+mn-cs"/>
                    </a:endParaRPr>
                  </a:p>
                </p:txBody>
              </p:sp>
              <p:sp>
                <p:nvSpPr>
                  <p:cNvPr id="20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noFill/>
                    <a:round/>
                    <a:headEnd/>
                    <a:tailEnd/>
                  </a:ln>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350" kern="0">
                      <a:solidFill>
                        <a:srgbClr val="FFFFFF"/>
                      </a:solidFill>
                      <a:latin typeface="Segoe UI"/>
                      <a:ea typeface="+mn-ea"/>
                      <a:cs typeface="+mn-cs"/>
                    </a:endParaRPr>
                  </a:p>
                </p:txBody>
              </p:sp>
            </p:grpSp>
          </p:grpSp>
          <p:sp>
            <p:nvSpPr>
              <p:cNvPr id="208" name="Rectangle 207"/>
              <p:cNvSpPr/>
              <p:nvPr/>
            </p:nvSpPr>
            <p:spPr bwMode="auto">
              <a:xfrm>
                <a:off x="2836063" y="2866932"/>
                <a:ext cx="3277190"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175" tIns="109604" rIns="0" bIns="109604" numCol="1" spcCol="0" rtlCol="0" fromWordArt="0" anchor="ctr" anchorCtr="0" forceAA="0" compatLnSpc="1">
                <a:prstTxWarp prst="textNoShape">
                  <a:avLst/>
                </a:prstTxWarp>
                <a:noAutofit/>
              </a:bodyPr>
              <a:lstStyle/>
              <a:p>
                <a:pPr defTabSz="698352" eaLnBrk="1" hangingPunct="1">
                  <a:lnSpc>
                    <a:spcPct val="90000"/>
                  </a:lnSpc>
                  <a:defRPr/>
                </a:pPr>
                <a:r>
                  <a:rPr lang="en-US" sz="1026" dirty="0">
                    <a:solidFill>
                      <a:srgbClr val="505050"/>
                    </a:solidFill>
                    <a:latin typeface="Segoe UI"/>
                  </a:rPr>
                  <a:t>Kernel</a:t>
                </a:r>
              </a:p>
            </p:txBody>
          </p:sp>
          <p:grpSp>
            <p:nvGrpSpPr>
              <p:cNvPr id="209" name="Group 208"/>
              <p:cNvGrpSpPr/>
              <p:nvPr/>
            </p:nvGrpSpPr>
            <p:grpSpPr>
              <a:xfrm>
                <a:off x="2424374" y="2866932"/>
                <a:ext cx="430918" cy="427497"/>
                <a:chOff x="4514840" y="2852262"/>
                <a:chExt cx="501628" cy="497646"/>
              </a:xfrm>
            </p:grpSpPr>
            <p:sp>
              <p:nvSpPr>
                <p:cNvPr id="210" name="Rectangle 209"/>
                <p:cNvSpPr/>
                <p:nvPr/>
              </p:nvSpPr>
              <p:spPr bwMode="auto">
                <a:xfrm>
                  <a:off x="4514840" y="2852262"/>
                  <a:ext cx="501628" cy="497646"/>
                </a:xfrm>
                <a:prstGeom prst="rect">
                  <a:avLst/>
                </a:prstGeom>
                <a:solidFill>
                  <a:srgbClr val="33333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05" tIns="109604" rIns="137005" bIns="109604" numCol="1" spcCol="0" rtlCol="0" fromWordArt="0" anchor="ctr" anchorCtr="0" forceAA="0" compatLnSpc="1">
                  <a:prstTxWarp prst="textNoShape">
                    <a:avLst/>
                  </a:prstTxWarp>
                  <a:noAutofit/>
                </a:bodyPr>
                <a:lstStyle/>
                <a:p>
                  <a:pPr defTabSz="698352" eaLnBrk="1" hangingPunct="1">
                    <a:lnSpc>
                      <a:spcPct val="90000"/>
                    </a:lnSpc>
                    <a:defRPr/>
                  </a:pPr>
                  <a:endParaRPr lang="en-US" sz="1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1" name="Freeform 73"/>
                <p:cNvSpPr>
                  <a:spLocks noChangeAspect="1" noEditPoints="1"/>
                </p:cNvSpPr>
                <p:nvPr/>
              </p:nvSpPr>
              <p:spPr bwMode="black">
                <a:xfrm>
                  <a:off x="4617542" y="2942266"/>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50" tIns="107479" rIns="134350" bIns="107479" numCol="1" spcCol="0" rtlCol="0" fromWordArt="0" anchor="t" anchorCtr="0" forceAA="0" compatLnSpc="1">
                  <a:prstTxWarp prst="textNoShape">
                    <a:avLst/>
                  </a:prstTxWarp>
                  <a:noAutofit/>
                </a:bodyPr>
                <a:lstStyle/>
                <a:p>
                  <a:pPr algn="ctr" defTabSz="684857" eaLnBrk="1" hangingPunct="1">
                    <a:lnSpc>
                      <a:spcPct val="90000"/>
                    </a:lnSpc>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52" name="Rectangle 251"/>
              <p:cNvSpPr/>
              <p:nvPr/>
            </p:nvSpPr>
            <p:spPr bwMode="auto">
              <a:xfrm>
                <a:off x="1492439" y="1987365"/>
                <a:ext cx="430918" cy="1404813"/>
              </a:xfrm>
              <a:prstGeom prst="rect">
                <a:avLst/>
              </a:prstGeom>
              <a:solidFill>
                <a:srgbClr val="333333"/>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05" tIns="109604" rIns="137005" bIns="109604" numCol="1" spcCol="0" rtlCol="0" fromWordArt="0" anchor="ctr" anchorCtr="0" forceAA="0" compatLnSpc="1">
                <a:prstTxWarp prst="textNoShape">
                  <a:avLst/>
                </a:prstTxWarp>
                <a:noAutofit/>
              </a:bodyPr>
              <a:lstStyle/>
              <a:p>
                <a:pPr defTabSz="698352" eaLnBrk="1" hangingPunct="1">
                  <a:lnSpc>
                    <a:spcPct val="90000"/>
                  </a:lnSpc>
                  <a:defRPr/>
                </a:pPr>
                <a:endParaRPr lang="en-US" sz="1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a:xfrm>
                <a:off x="1938479" y="1481423"/>
                <a:ext cx="4097749" cy="439838"/>
              </a:xfrm>
              <a:prstGeom prst="rect">
                <a:avLst/>
              </a:prstGeom>
            </p:spPr>
            <p:txBody>
              <a:bodyPr wrap="none">
                <a:spAutoFit/>
              </a:bodyPr>
              <a:lstStyle/>
              <a:p>
                <a:pPr defTabSz="685582" eaLnBrk="1" fontAlgn="auto" hangingPunct="1">
                  <a:spcBef>
                    <a:spcPts val="0"/>
                  </a:spcBef>
                  <a:spcAft>
                    <a:spcPts val="0"/>
                  </a:spcAft>
                  <a:defRPr/>
                </a:pPr>
                <a:r>
                  <a:rPr lang="en-US" sz="1500" kern="0" dirty="0">
                    <a:solidFill>
                      <a:srgbClr val="333333"/>
                    </a:solidFill>
                    <a:latin typeface="Segoe UI"/>
                    <a:ea typeface="+mn-ea"/>
                    <a:cs typeface="+mn-cs"/>
                  </a:rPr>
                  <a:t>= Operating system virtualization</a:t>
                </a:r>
                <a:endParaRPr lang="en-US" sz="1296" dirty="0">
                  <a:solidFill>
                    <a:srgbClr val="505050"/>
                  </a:solidFill>
                  <a:latin typeface="Segoe UI"/>
                  <a:ea typeface="+mn-ea"/>
                  <a:cs typeface="+mn-cs"/>
                </a:endParaRPr>
              </a:p>
            </p:txBody>
          </p:sp>
          <p:grpSp>
            <p:nvGrpSpPr>
              <p:cNvPr id="275" name="Group 274"/>
              <p:cNvGrpSpPr/>
              <p:nvPr/>
            </p:nvGrpSpPr>
            <p:grpSpPr>
              <a:xfrm>
                <a:off x="1593207" y="2614285"/>
                <a:ext cx="238843" cy="188189"/>
                <a:chOff x="4962525" y="2536825"/>
                <a:chExt cx="2260600" cy="1781175"/>
              </a:xfrm>
              <a:solidFill>
                <a:schemeClr val="tx2"/>
              </a:solidFill>
            </p:grpSpPr>
            <p:sp>
              <p:nvSpPr>
                <p:cNvPr id="276"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sp>
              <p:nvSpPr>
                <p:cNvPr id="277"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050" kern="0">
                    <a:solidFill>
                      <a:srgbClr val="FFFFFF"/>
                    </a:solidFill>
                    <a:latin typeface="Segoe UI"/>
                    <a:ea typeface="+mn-ea"/>
                    <a:cs typeface="+mn-cs"/>
                  </a:endParaRPr>
                </a:p>
              </p:txBody>
            </p:sp>
          </p:grpSp>
        </p:grpSp>
        <p:grpSp>
          <p:nvGrpSpPr>
            <p:cNvPr id="12" name="Group 11"/>
            <p:cNvGrpSpPr/>
            <p:nvPr/>
          </p:nvGrpSpPr>
          <p:grpSpPr>
            <a:xfrm>
              <a:off x="6263351" y="2063526"/>
              <a:ext cx="2177324" cy="807039"/>
              <a:chOff x="5568375" y="-428668"/>
              <a:chExt cx="2178560" cy="792274"/>
            </a:xfrm>
          </p:grpSpPr>
          <p:sp>
            <p:nvSpPr>
              <p:cNvPr id="279" name="Rectangle 278"/>
              <p:cNvSpPr/>
              <p:nvPr/>
            </p:nvSpPr>
            <p:spPr bwMode="auto">
              <a:xfrm>
                <a:off x="5568375" y="-428668"/>
                <a:ext cx="2178560" cy="792274"/>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85" tIns="109604" rIns="137005" bIns="109604" numCol="1" spcCol="0" rtlCol="0" fromWordArt="0" anchor="ctr" anchorCtr="0" forceAA="0" compatLnSpc="1">
                <a:prstTxWarp prst="textNoShape">
                  <a:avLst/>
                </a:prstTxWarp>
                <a:noAutofit/>
              </a:bodyPr>
              <a:lstStyle/>
              <a:p>
                <a:pPr defTabSz="698352" eaLnBrk="1" hangingPunct="1">
                  <a:lnSpc>
                    <a:spcPct val="90000"/>
                  </a:lnSpc>
                  <a:defRPr/>
                </a:pPr>
                <a:endParaRPr lang="en-US" sz="1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84" name="Group 283"/>
              <p:cNvGrpSpPr/>
              <p:nvPr/>
            </p:nvGrpSpPr>
            <p:grpSpPr>
              <a:xfrm>
                <a:off x="5662845" y="-408003"/>
                <a:ext cx="605131" cy="732325"/>
                <a:chOff x="1156020" y="2248829"/>
                <a:chExt cx="704429" cy="852494"/>
              </a:xfrm>
            </p:grpSpPr>
            <p:sp>
              <p:nvSpPr>
                <p:cNvPr id="304" name="TextBox 303"/>
                <p:cNvSpPr txBox="1"/>
                <p:nvPr/>
              </p:nvSpPr>
              <p:spPr>
                <a:xfrm>
                  <a:off x="1156020" y="2248829"/>
                  <a:ext cx="704429" cy="186604"/>
                </a:xfrm>
                <a:prstGeom prst="rect">
                  <a:avLst/>
                </a:prstGeom>
                <a:solidFill>
                  <a:schemeClr val="bg1">
                    <a:lumMod val="65000"/>
                  </a:schemeClr>
                </a:solidFill>
                <a:ln w="6350">
                  <a:solidFill>
                    <a:srgbClr val="FFFFFF"/>
                  </a:solidFill>
                  <a:miter lim="800000"/>
                </a:ln>
              </p:spPr>
              <p:txBody>
                <a:bodyPr wrap="square" lIns="34251" tIns="34251" rIns="34251" bIns="34251" rtlCol="0" anchor="ctr">
                  <a:noAutofit/>
                </a:bodyPr>
                <a:lstStyle>
                  <a:defPPr>
                    <a:defRPr lang="en-US"/>
                  </a:defPPr>
                  <a:lvl1pPr algn="ctr" defTabSz="932060">
                    <a:lnSpc>
                      <a:spcPct val="90000"/>
                    </a:lnSpc>
                    <a:spcAft>
                      <a:spcPts val="612"/>
                    </a:spcAft>
                    <a:defRPr sz="816" b="1" kern="0">
                      <a:solidFill>
                        <a:srgbClr val="FFFFFF"/>
                      </a:solidFill>
                      <a:latin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685212" eaLnBrk="1" fontAlgn="auto" hangingPunct="1">
                    <a:spcBef>
                      <a:spcPts val="0"/>
                    </a:spcBef>
                    <a:spcAft>
                      <a:spcPts val="450"/>
                    </a:spcAft>
                    <a:defRPr/>
                  </a:pPr>
                  <a:r>
                    <a:rPr lang="en-US" sz="600" dirty="0">
                      <a:ea typeface="+mn-ea"/>
                      <a:cs typeface="+mn-cs"/>
                    </a:rPr>
                    <a:t>Container</a:t>
                  </a:r>
                </a:p>
              </p:txBody>
            </p:sp>
            <p:sp>
              <p:nvSpPr>
                <p:cNvPr id="305" name="Rectangle 304"/>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05" tIns="109604" rIns="137005" bIns="109604" numCol="1" spcCol="0" rtlCol="0" fromWordArt="0" anchor="ctr" anchorCtr="0" forceAA="0" compatLnSpc="1">
                  <a:prstTxWarp prst="textNoShape">
                    <a:avLst/>
                  </a:prstTxWarp>
                  <a:noAutofit/>
                </a:bodyPr>
                <a:lstStyle/>
                <a:p>
                  <a:pPr defTabSz="698352" eaLnBrk="1" hangingPunct="1">
                    <a:lnSpc>
                      <a:spcPct val="90000"/>
                    </a:lnSpc>
                    <a:defRPr/>
                  </a:pPr>
                  <a:endParaRPr lang="en-US" sz="1200" kern="0" dirty="0">
                    <a:solidFill>
                      <a:srgbClr val="FFFFFF"/>
                    </a:solidFill>
                    <a:latin typeface="Segoe UI"/>
                    <a:ea typeface="Segoe UI" pitchFamily="34" charset="0"/>
                    <a:cs typeface="Segoe UI" pitchFamily="34" charset="0"/>
                  </a:endParaRPr>
                </a:p>
              </p:txBody>
            </p:sp>
            <p:grpSp>
              <p:nvGrpSpPr>
                <p:cNvPr id="306" name="Group 305"/>
                <p:cNvGrpSpPr/>
                <p:nvPr/>
              </p:nvGrpSpPr>
              <p:grpSpPr>
                <a:xfrm>
                  <a:off x="1282952" y="2590867"/>
                  <a:ext cx="471171" cy="380335"/>
                  <a:chOff x="4406091" y="6049087"/>
                  <a:chExt cx="3960813" cy="3197225"/>
                </a:xfrm>
                <a:solidFill>
                  <a:schemeClr val="tx2"/>
                </a:solidFill>
              </p:grpSpPr>
              <p:sp>
                <p:nvSpPr>
                  <p:cNvPr id="307"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350" kern="0">
                      <a:solidFill>
                        <a:srgbClr val="FFFFFF"/>
                      </a:solidFill>
                      <a:latin typeface="Segoe UI"/>
                      <a:ea typeface="+mn-ea"/>
                      <a:cs typeface="+mn-cs"/>
                    </a:endParaRPr>
                  </a:p>
                </p:txBody>
              </p:sp>
              <p:sp>
                <p:nvSpPr>
                  <p:cNvPr id="31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350" kern="0">
                      <a:solidFill>
                        <a:srgbClr val="FFFFFF"/>
                      </a:solidFill>
                      <a:latin typeface="Segoe UI"/>
                      <a:ea typeface="+mn-ea"/>
                      <a:cs typeface="+mn-cs"/>
                    </a:endParaRPr>
                  </a:p>
                </p:txBody>
              </p:sp>
              <p:sp>
                <p:nvSpPr>
                  <p:cNvPr id="31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350" kern="0">
                      <a:solidFill>
                        <a:srgbClr val="FFFFFF"/>
                      </a:solidFill>
                      <a:latin typeface="Segoe UI"/>
                      <a:ea typeface="+mn-ea"/>
                      <a:cs typeface="+mn-cs"/>
                    </a:endParaRPr>
                  </a:p>
                </p:txBody>
              </p:sp>
            </p:grpSp>
          </p:grpSp>
          <p:grpSp>
            <p:nvGrpSpPr>
              <p:cNvPr id="285" name="Group 284"/>
              <p:cNvGrpSpPr/>
              <p:nvPr/>
            </p:nvGrpSpPr>
            <p:grpSpPr>
              <a:xfrm>
                <a:off x="6364803" y="-408003"/>
                <a:ext cx="605131" cy="732326"/>
                <a:chOff x="1156020" y="2248829"/>
                <a:chExt cx="704429" cy="852495"/>
              </a:xfrm>
            </p:grpSpPr>
            <p:sp>
              <p:nvSpPr>
                <p:cNvPr id="298" name="TextBox 297"/>
                <p:cNvSpPr txBox="1"/>
                <p:nvPr/>
              </p:nvSpPr>
              <p:spPr>
                <a:xfrm>
                  <a:off x="1156020" y="2248829"/>
                  <a:ext cx="704429" cy="186604"/>
                </a:xfrm>
                <a:prstGeom prst="rect">
                  <a:avLst/>
                </a:prstGeom>
                <a:solidFill>
                  <a:schemeClr val="bg1">
                    <a:lumMod val="65000"/>
                  </a:schemeClr>
                </a:solidFill>
                <a:ln w="6350">
                  <a:solidFill>
                    <a:srgbClr val="FFFFFF"/>
                  </a:solidFill>
                  <a:miter lim="800000"/>
                </a:ln>
              </p:spPr>
              <p:txBody>
                <a:bodyPr wrap="square" lIns="34251" tIns="34251" rIns="34251" bIns="34251" rtlCol="0" anchor="ctr">
                  <a:noAutofit/>
                </a:bodyPr>
                <a:lstStyle>
                  <a:defPPr>
                    <a:defRPr lang="en-US"/>
                  </a:defPPr>
                  <a:lvl1pPr algn="ctr" defTabSz="932060">
                    <a:lnSpc>
                      <a:spcPct val="90000"/>
                    </a:lnSpc>
                    <a:spcAft>
                      <a:spcPts val="612"/>
                    </a:spcAft>
                    <a:defRPr sz="816" b="1" kern="0">
                      <a:solidFill>
                        <a:srgbClr val="FFFFFF"/>
                      </a:solidFill>
                      <a:latin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685212" eaLnBrk="1" fontAlgn="auto" hangingPunct="1">
                    <a:spcBef>
                      <a:spcPts val="0"/>
                    </a:spcBef>
                    <a:spcAft>
                      <a:spcPts val="450"/>
                    </a:spcAft>
                    <a:defRPr/>
                  </a:pPr>
                  <a:r>
                    <a:rPr lang="en-US" sz="600" dirty="0">
                      <a:ea typeface="+mn-ea"/>
                      <a:cs typeface="+mn-cs"/>
                    </a:rPr>
                    <a:t>Container</a:t>
                  </a:r>
                </a:p>
              </p:txBody>
            </p:sp>
            <p:sp>
              <p:nvSpPr>
                <p:cNvPr id="299" name="Rectangle 298"/>
                <p:cNvSpPr/>
                <p:nvPr/>
              </p:nvSpPr>
              <p:spPr bwMode="auto">
                <a:xfrm>
                  <a:off x="1156020" y="2435433"/>
                  <a:ext cx="704429" cy="66589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05" tIns="109604" rIns="137005" bIns="109604" numCol="1" spcCol="0" rtlCol="0" fromWordArt="0" anchor="ctr" anchorCtr="0" forceAA="0" compatLnSpc="1">
                  <a:prstTxWarp prst="textNoShape">
                    <a:avLst/>
                  </a:prstTxWarp>
                  <a:noAutofit/>
                </a:bodyPr>
                <a:lstStyle/>
                <a:p>
                  <a:pPr defTabSz="698352" eaLnBrk="1" hangingPunct="1">
                    <a:lnSpc>
                      <a:spcPct val="90000"/>
                    </a:lnSpc>
                    <a:defRPr/>
                  </a:pPr>
                  <a:endParaRPr lang="en-US" sz="1200" kern="0" dirty="0">
                    <a:solidFill>
                      <a:srgbClr val="FFFFFF"/>
                    </a:solidFill>
                    <a:latin typeface="Segoe UI"/>
                    <a:ea typeface="Segoe UI" pitchFamily="34" charset="0"/>
                    <a:cs typeface="Segoe UI" pitchFamily="34" charset="0"/>
                  </a:endParaRPr>
                </a:p>
              </p:txBody>
            </p:sp>
            <p:grpSp>
              <p:nvGrpSpPr>
                <p:cNvPr id="300" name="Group 299"/>
                <p:cNvGrpSpPr/>
                <p:nvPr/>
              </p:nvGrpSpPr>
              <p:grpSpPr>
                <a:xfrm>
                  <a:off x="1282952" y="2590867"/>
                  <a:ext cx="471171" cy="380335"/>
                  <a:chOff x="4406091" y="6049087"/>
                  <a:chExt cx="3960813" cy="3197225"/>
                </a:xfrm>
                <a:solidFill>
                  <a:schemeClr val="tx2"/>
                </a:solidFill>
              </p:grpSpPr>
              <p:sp>
                <p:nvSpPr>
                  <p:cNvPr id="30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350" kern="0">
                      <a:solidFill>
                        <a:srgbClr val="FFFFFF"/>
                      </a:solidFill>
                      <a:latin typeface="Segoe UI"/>
                      <a:ea typeface="+mn-ea"/>
                      <a:cs typeface="+mn-cs"/>
                    </a:endParaRPr>
                  </a:p>
                </p:txBody>
              </p:sp>
              <p:sp>
                <p:nvSpPr>
                  <p:cNvPr id="302"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350" kern="0">
                      <a:solidFill>
                        <a:srgbClr val="FFFFFF"/>
                      </a:solidFill>
                      <a:latin typeface="Segoe UI"/>
                      <a:ea typeface="+mn-ea"/>
                      <a:cs typeface="+mn-cs"/>
                    </a:endParaRPr>
                  </a:p>
                </p:txBody>
              </p:sp>
              <p:sp>
                <p:nvSpPr>
                  <p:cNvPr id="30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350" kern="0">
                      <a:solidFill>
                        <a:srgbClr val="FFFFFF"/>
                      </a:solidFill>
                      <a:latin typeface="Segoe UI"/>
                      <a:ea typeface="+mn-ea"/>
                      <a:cs typeface="+mn-cs"/>
                    </a:endParaRPr>
                  </a:p>
                </p:txBody>
              </p:sp>
            </p:grpSp>
          </p:grpSp>
          <p:grpSp>
            <p:nvGrpSpPr>
              <p:cNvPr id="286" name="Group 285"/>
              <p:cNvGrpSpPr/>
              <p:nvPr/>
            </p:nvGrpSpPr>
            <p:grpSpPr>
              <a:xfrm>
                <a:off x="7066761" y="-408003"/>
                <a:ext cx="605131" cy="732325"/>
                <a:chOff x="1156020" y="2248829"/>
                <a:chExt cx="704429" cy="852494"/>
              </a:xfrm>
            </p:grpSpPr>
            <p:sp>
              <p:nvSpPr>
                <p:cNvPr id="292" name="TextBox 291"/>
                <p:cNvSpPr txBox="1"/>
                <p:nvPr/>
              </p:nvSpPr>
              <p:spPr>
                <a:xfrm>
                  <a:off x="1156020" y="2248829"/>
                  <a:ext cx="704429" cy="186604"/>
                </a:xfrm>
                <a:prstGeom prst="rect">
                  <a:avLst/>
                </a:prstGeom>
                <a:solidFill>
                  <a:schemeClr val="bg1">
                    <a:lumMod val="65000"/>
                  </a:schemeClr>
                </a:solidFill>
                <a:ln w="6350">
                  <a:solidFill>
                    <a:srgbClr val="FFFFFF"/>
                  </a:solidFill>
                  <a:miter lim="800000"/>
                </a:ln>
              </p:spPr>
              <p:txBody>
                <a:bodyPr wrap="square" lIns="34251" tIns="34251" rIns="34251" bIns="34251" rtlCol="0" anchor="ctr">
                  <a:noAutofit/>
                </a:bodyPr>
                <a:lstStyle>
                  <a:defPPr>
                    <a:defRPr lang="en-US"/>
                  </a:defPPr>
                  <a:lvl1pPr algn="ctr" defTabSz="932239">
                    <a:lnSpc>
                      <a:spcPct val="90000"/>
                    </a:lnSpc>
                    <a:spcAft>
                      <a:spcPts val="612"/>
                    </a:spcAft>
                    <a:defRPr sz="816" b="1" kern="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685212" eaLnBrk="1" fontAlgn="auto" hangingPunct="1">
                    <a:spcBef>
                      <a:spcPts val="0"/>
                    </a:spcBef>
                    <a:spcAft>
                      <a:spcPts val="450"/>
                    </a:spcAft>
                    <a:defRPr/>
                  </a:pPr>
                  <a:r>
                    <a:rPr lang="en-US" sz="600" dirty="0">
                      <a:solidFill>
                        <a:srgbClr val="FFFFFF"/>
                      </a:solidFill>
                      <a:latin typeface="Segoe UI"/>
                      <a:ea typeface="+mn-ea"/>
                      <a:cs typeface="+mn-cs"/>
                    </a:rPr>
                    <a:t>Container</a:t>
                  </a:r>
                </a:p>
              </p:txBody>
            </p:sp>
            <p:sp>
              <p:nvSpPr>
                <p:cNvPr id="293" name="Rectangle 29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05" tIns="109604" rIns="137005" bIns="109604" numCol="1" spcCol="0" rtlCol="0" fromWordArt="0" anchor="ctr" anchorCtr="0" forceAA="0" compatLnSpc="1">
                  <a:prstTxWarp prst="textNoShape">
                    <a:avLst/>
                  </a:prstTxWarp>
                  <a:noAutofit/>
                </a:bodyPr>
                <a:lstStyle/>
                <a:p>
                  <a:pPr defTabSz="698352" eaLnBrk="1" hangingPunct="1">
                    <a:lnSpc>
                      <a:spcPct val="90000"/>
                    </a:lnSpc>
                    <a:defRPr/>
                  </a:pPr>
                  <a:endParaRPr lang="en-US" sz="1200" kern="0" dirty="0">
                    <a:solidFill>
                      <a:srgbClr val="FFFFFF"/>
                    </a:solidFill>
                    <a:latin typeface="Segoe UI"/>
                    <a:ea typeface="Segoe UI" pitchFamily="34" charset="0"/>
                    <a:cs typeface="Segoe UI" pitchFamily="34" charset="0"/>
                  </a:endParaRPr>
                </a:p>
              </p:txBody>
            </p:sp>
            <p:grpSp>
              <p:nvGrpSpPr>
                <p:cNvPr id="294" name="Group 293"/>
                <p:cNvGrpSpPr/>
                <p:nvPr/>
              </p:nvGrpSpPr>
              <p:grpSpPr>
                <a:xfrm>
                  <a:off x="1282952" y="2590867"/>
                  <a:ext cx="471171" cy="380335"/>
                  <a:chOff x="4406091" y="6049087"/>
                  <a:chExt cx="3960813" cy="3197225"/>
                </a:xfrm>
                <a:solidFill>
                  <a:schemeClr val="tx2"/>
                </a:solidFill>
              </p:grpSpPr>
              <p:sp>
                <p:nvSpPr>
                  <p:cNvPr id="29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350" kern="0">
                      <a:solidFill>
                        <a:srgbClr val="FFFFFF"/>
                      </a:solidFill>
                      <a:latin typeface="Segoe UI"/>
                      <a:ea typeface="+mn-ea"/>
                      <a:cs typeface="+mn-cs"/>
                    </a:endParaRPr>
                  </a:p>
                </p:txBody>
              </p:sp>
              <p:sp>
                <p:nvSpPr>
                  <p:cNvPr id="29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350" kern="0">
                      <a:solidFill>
                        <a:srgbClr val="FFFFFF"/>
                      </a:solidFill>
                      <a:latin typeface="Segoe UI"/>
                      <a:ea typeface="+mn-ea"/>
                      <a:cs typeface="+mn-cs"/>
                    </a:endParaRPr>
                  </a:p>
                </p:txBody>
              </p:sp>
              <p:sp>
                <p:nvSpPr>
                  <p:cNvPr id="29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02" tIns="34251" rIns="68502" bIns="34251" numCol="1" anchor="t" anchorCtr="0" compatLnSpc="1">
                    <a:prstTxWarp prst="textNoShape">
                      <a:avLst/>
                    </a:prstTxWarp>
                  </a:bodyPr>
                  <a:lstStyle/>
                  <a:p>
                    <a:pPr defTabSz="684817" eaLnBrk="1" fontAlgn="auto" hangingPunct="1">
                      <a:spcBef>
                        <a:spcPts val="0"/>
                      </a:spcBef>
                      <a:spcAft>
                        <a:spcPts val="0"/>
                      </a:spcAft>
                      <a:defRPr/>
                    </a:pPr>
                    <a:endParaRPr lang="en-US" sz="1350" kern="0">
                      <a:solidFill>
                        <a:srgbClr val="FFFFFF"/>
                      </a:solidFill>
                      <a:latin typeface="Segoe UI"/>
                      <a:ea typeface="+mn-ea"/>
                      <a:cs typeface="+mn-cs"/>
                    </a:endParaRPr>
                  </a:p>
                </p:txBody>
              </p:sp>
            </p:grpSp>
          </p:grpSp>
        </p:grpSp>
        <p:sp>
          <p:nvSpPr>
            <p:cNvPr id="323" name="Rectangle 322"/>
            <p:cNvSpPr/>
            <p:nvPr/>
          </p:nvSpPr>
          <p:spPr bwMode="auto">
            <a:xfrm>
              <a:off x="8440674" y="2364207"/>
              <a:ext cx="945907" cy="1417179"/>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68" tIns="107495" rIns="134368" bIns="107495" numCol="1" spcCol="0" rtlCol="0" fromWordArt="0" anchor="t" anchorCtr="0" forceAA="0" compatLnSpc="1">
              <a:prstTxWarp prst="textNoShape">
                <a:avLst/>
              </a:prstTxWarp>
              <a:noAutofit/>
            </a:bodyPr>
            <a:lstStyle/>
            <a:p>
              <a:pPr algn="ctr" defTabSz="684989" eaLnBrk="1" hangingPunct="1">
                <a:lnSpc>
                  <a:spcPct val="90000"/>
                </a:lnSpc>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0" name="Group 119">
            <a:extLst>
              <a:ext uri="{FF2B5EF4-FFF2-40B4-BE49-F238E27FC236}">
                <a16:creationId xmlns:a16="http://schemas.microsoft.com/office/drawing/2014/main" id="{94BFA400-4424-499D-941E-BB946DD1A968}"/>
              </a:ext>
            </a:extLst>
          </p:cNvPr>
          <p:cNvGrpSpPr/>
          <p:nvPr/>
        </p:nvGrpSpPr>
        <p:grpSpPr>
          <a:xfrm>
            <a:off x="5318122" y="1650299"/>
            <a:ext cx="3825230" cy="2867898"/>
            <a:chOff x="2456786" y="1548679"/>
            <a:chExt cx="6772474" cy="4898657"/>
          </a:xfrm>
        </p:grpSpPr>
        <p:sp>
          <p:nvSpPr>
            <p:cNvPr id="121" name="Rectangle 120">
              <a:extLst>
                <a:ext uri="{FF2B5EF4-FFF2-40B4-BE49-F238E27FC236}">
                  <a16:creationId xmlns:a16="http://schemas.microsoft.com/office/drawing/2014/main" id="{E2188F9A-555E-4C17-8BFB-6EE9781F67F7}"/>
                </a:ext>
              </a:extLst>
            </p:cNvPr>
            <p:cNvSpPr/>
            <p:nvPr/>
          </p:nvSpPr>
          <p:spPr bwMode="auto">
            <a:xfrm>
              <a:off x="2456786" y="1548679"/>
              <a:ext cx="6561117" cy="11570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eaLnBrk="1" hangingPunct="1">
                <a:lnSpc>
                  <a:spcPct val="90000"/>
                </a:lnSpc>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Rectangle 121">
              <a:extLst>
                <a:ext uri="{FF2B5EF4-FFF2-40B4-BE49-F238E27FC236}">
                  <a16:creationId xmlns:a16="http://schemas.microsoft.com/office/drawing/2014/main" id="{EEA8E28F-023E-4A31-B8F3-4EC199A34D5A}"/>
                </a:ext>
              </a:extLst>
            </p:cNvPr>
            <p:cNvSpPr/>
            <p:nvPr/>
          </p:nvSpPr>
          <p:spPr bwMode="auto">
            <a:xfrm>
              <a:off x="2456786" y="2753982"/>
              <a:ext cx="6561117" cy="11570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eaLnBrk="1" hangingPunct="1">
                <a:lnSpc>
                  <a:spcPct val="90000"/>
                </a:lnSpc>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Rectangle 122">
              <a:extLst>
                <a:ext uri="{FF2B5EF4-FFF2-40B4-BE49-F238E27FC236}">
                  <a16:creationId xmlns:a16="http://schemas.microsoft.com/office/drawing/2014/main" id="{9D6C06F8-8E33-4418-8894-B237837A7FF1}"/>
                </a:ext>
              </a:extLst>
            </p:cNvPr>
            <p:cNvSpPr/>
            <p:nvPr/>
          </p:nvSpPr>
          <p:spPr bwMode="auto">
            <a:xfrm>
              <a:off x="2456786" y="3957989"/>
              <a:ext cx="6561117" cy="11570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eaLnBrk="1" hangingPunct="1">
                <a:lnSpc>
                  <a:spcPct val="90000"/>
                </a:lnSpc>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a:extLst>
                <a:ext uri="{FF2B5EF4-FFF2-40B4-BE49-F238E27FC236}">
                  <a16:creationId xmlns:a16="http://schemas.microsoft.com/office/drawing/2014/main" id="{443A6C8E-15DA-4442-8F96-F358EADC877F}"/>
                </a:ext>
              </a:extLst>
            </p:cNvPr>
            <p:cNvSpPr/>
            <p:nvPr/>
          </p:nvSpPr>
          <p:spPr bwMode="auto">
            <a:xfrm>
              <a:off x="2456786" y="5164587"/>
              <a:ext cx="6561117" cy="11570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eaLnBrk="1" hangingPunct="1">
                <a:lnSpc>
                  <a:spcPct val="90000"/>
                </a:lnSpc>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Arrow: Pentagon 124">
              <a:extLst>
                <a:ext uri="{FF2B5EF4-FFF2-40B4-BE49-F238E27FC236}">
                  <a16:creationId xmlns:a16="http://schemas.microsoft.com/office/drawing/2014/main" id="{A8E7F982-D47C-4F10-A893-FD92494ED818}"/>
                </a:ext>
              </a:extLst>
            </p:cNvPr>
            <p:cNvSpPr/>
            <p:nvPr/>
          </p:nvSpPr>
          <p:spPr bwMode="auto">
            <a:xfrm>
              <a:off x="2514603" y="1592262"/>
              <a:ext cx="2547257" cy="1157004"/>
            </a:xfrm>
            <a:prstGeom prst="homePlate">
              <a:avLst>
                <a:gd name="adj" fmla="val 1920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667" tIns="107556" rIns="134445" bIns="107556" numCol="1" spcCol="0" rtlCol="0" fromWordArt="0" anchor="ctr" anchorCtr="0" forceAA="0" compatLnSpc="1">
              <a:prstTxWarp prst="textNoShape">
                <a:avLst/>
              </a:prstTxWarp>
              <a:noAutofit/>
            </a:bodyPr>
            <a:lstStyle/>
            <a:p>
              <a:pPr defTabSz="685515" eaLnBrk="1" hangingPunct="1">
                <a:lnSpc>
                  <a:spcPct val="90000"/>
                </a:lnSpc>
                <a:defRPr/>
              </a:pPr>
              <a:r>
                <a:rPr lang="en-US" sz="1765" dirty="0">
                  <a:gradFill>
                    <a:gsLst>
                      <a:gs pos="0">
                        <a:srgbClr val="FFFFFF"/>
                      </a:gs>
                      <a:gs pos="100000">
                        <a:srgbClr val="FFFFFF"/>
                      </a:gs>
                    </a:gsLst>
                    <a:lin ang="5400000" scaled="0"/>
                  </a:gradFill>
                  <a:latin typeface="Segoe UI Semilight"/>
                  <a:ea typeface="Segoe UI" pitchFamily="34" charset="0"/>
                  <a:cs typeface="Segoe UI" pitchFamily="34" charset="0"/>
                </a:rPr>
                <a:t>Any OS</a:t>
              </a:r>
            </a:p>
          </p:txBody>
        </p:sp>
        <p:sp>
          <p:nvSpPr>
            <p:cNvPr id="126" name="Arrow: Pentagon 125">
              <a:extLst>
                <a:ext uri="{FF2B5EF4-FFF2-40B4-BE49-F238E27FC236}">
                  <a16:creationId xmlns:a16="http://schemas.microsoft.com/office/drawing/2014/main" id="{EACC3CDA-CC2F-4E13-8A87-6CFA90849FAD}"/>
                </a:ext>
              </a:extLst>
            </p:cNvPr>
            <p:cNvSpPr/>
            <p:nvPr/>
          </p:nvSpPr>
          <p:spPr bwMode="auto">
            <a:xfrm>
              <a:off x="2514603" y="4002868"/>
              <a:ext cx="2547257" cy="1157004"/>
            </a:xfrm>
            <a:prstGeom prst="homePlate">
              <a:avLst>
                <a:gd name="adj" fmla="val 19208"/>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667" tIns="107556" rIns="134445" bIns="107556" numCol="1" spcCol="0" rtlCol="0" fromWordArt="0" anchor="ctr" anchorCtr="0" forceAA="0" compatLnSpc="1">
              <a:prstTxWarp prst="textNoShape">
                <a:avLst/>
              </a:prstTxWarp>
              <a:noAutofit/>
            </a:bodyPr>
            <a:lstStyle/>
            <a:p>
              <a:pPr defTabSz="685515" eaLnBrk="1" hangingPunct="1">
                <a:lnSpc>
                  <a:spcPct val="90000"/>
                </a:lnSpc>
                <a:defRPr/>
              </a:pPr>
              <a:r>
                <a:rPr lang="en-US" sz="1765" dirty="0">
                  <a:gradFill>
                    <a:gsLst>
                      <a:gs pos="0">
                        <a:srgbClr val="FFFFFF"/>
                      </a:gs>
                      <a:gs pos="100000">
                        <a:srgbClr val="FFFFFF"/>
                      </a:gs>
                    </a:gsLst>
                    <a:lin ang="5400000" scaled="0"/>
                  </a:gradFill>
                  <a:latin typeface="Segoe UI Semilight"/>
                  <a:ea typeface="Segoe UI" pitchFamily="34" charset="0"/>
                  <a:cs typeface="Segoe UI" pitchFamily="34" charset="0"/>
                </a:rPr>
                <a:t>Any app</a:t>
              </a:r>
            </a:p>
          </p:txBody>
        </p:sp>
        <p:sp>
          <p:nvSpPr>
            <p:cNvPr id="127" name="Arrow: Pentagon 126">
              <a:extLst>
                <a:ext uri="{FF2B5EF4-FFF2-40B4-BE49-F238E27FC236}">
                  <a16:creationId xmlns:a16="http://schemas.microsoft.com/office/drawing/2014/main" id="{8FB5DDDF-0D7B-404E-BFB9-32E4C514D1B0}"/>
                </a:ext>
              </a:extLst>
            </p:cNvPr>
            <p:cNvSpPr/>
            <p:nvPr/>
          </p:nvSpPr>
          <p:spPr bwMode="auto">
            <a:xfrm>
              <a:off x="2514603" y="2797565"/>
              <a:ext cx="2547257" cy="1157004"/>
            </a:xfrm>
            <a:prstGeom prst="homePlate">
              <a:avLst>
                <a:gd name="adj" fmla="val 1920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667" tIns="107556" rIns="134445" bIns="107556" numCol="1" spcCol="0" rtlCol="0" fromWordArt="0" anchor="ctr" anchorCtr="0" forceAA="0" compatLnSpc="1">
              <a:prstTxWarp prst="textNoShape">
                <a:avLst/>
              </a:prstTxWarp>
              <a:noAutofit/>
            </a:bodyPr>
            <a:lstStyle/>
            <a:p>
              <a:pPr defTabSz="685515" eaLnBrk="1" hangingPunct="1">
                <a:lnSpc>
                  <a:spcPct val="90000"/>
                </a:lnSpc>
                <a:defRPr/>
              </a:pPr>
              <a:r>
                <a:rPr lang="en-US" sz="1765" dirty="0">
                  <a:gradFill>
                    <a:gsLst>
                      <a:gs pos="0">
                        <a:srgbClr val="FFFFFF"/>
                      </a:gs>
                      <a:gs pos="100000">
                        <a:srgbClr val="FFFFFF"/>
                      </a:gs>
                    </a:gsLst>
                    <a:lin ang="5400000" scaled="0"/>
                  </a:gradFill>
                  <a:latin typeface="Segoe UI Semilight"/>
                  <a:ea typeface="Segoe UI" pitchFamily="34" charset="0"/>
                  <a:cs typeface="Segoe UI" pitchFamily="34" charset="0"/>
                </a:rPr>
                <a:t>Anywhere</a:t>
              </a:r>
            </a:p>
          </p:txBody>
        </p:sp>
        <p:sp>
          <p:nvSpPr>
            <p:cNvPr id="128" name="Arrow: Pentagon 127">
              <a:extLst>
                <a:ext uri="{FF2B5EF4-FFF2-40B4-BE49-F238E27FC236}">
                  <a16:creationId xmlns:a16="http://schemas.microsoft.com/office/drawing/2014/main" id="{898C7214-D443-455E-9327-A80F52B1BBC3}"/>
                </a:ext>
              </a:extLst>
            </p:cNvPr>
            <p:cNvSpPr/>
            <p:nvPr/>
          </p:nvSpPr>
          <p:spPr bwMode="auto">
            <a:xfrm>
              <a:off x="2514603" y="5208170"/>
              <a:ext cx="2547257" cy="1157004"/>
            </a:xfrm>
            <a:prstGeom prst="homePlate">
              <a:avLst>
                <a:gd name="adj" fmla="val 19208"/>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667" tIns="107556" rIns="134445" bIns="107556" numCol="1" spcCol="0" rtlCol="0" fromWordArt="0" anchor="ctr" anchorCtr="0" forceAA="0" compatLnSpc="1">
              <a:prstTxWarp prst="textNoShape">
                <a:avLst/>
              </a:prstTxWarp>
              <a:noAutofit/>
            </a:bodyPr>
            <a:lstStyle/>
            <a:p>
              <a:pPr defTabSz="685515" eaLnBrk="1" hangingPunct="1">
                <a:lnSpc>
                  <a:spcPct val="90000"/>
                </a:lnSpc>
                <a:defRPr/>
              </a:pPr>
              <a:r>
                <a:rPr lang="en-US" sz="1765" dirty="0">
                  <a:gradFill>
                    <a:gsLst>
                      <a:gs pos="0">
                        <a:srgbClr val="E6E6E6">
                          <a:lumMod val="10000"/>
                        </a:srgbClr>
                      </a:gs>
                      <a:gs pos="100000">
                        <a:srgbClr val="E6E6E6">
                          <a:lumMod val="10000"/>
                        </a:srgbClr>
                      </a:gs>
                    </a:gsLst>
                    <a:lin ang="5400000" scaled="0"/>
                  </a:gradFill>
                  <a:latin typeface="Segoe UI Semilight"/>
                  <a:ea typeface="Segoe UI" pitchFamily="34" charset="0"/>
                  <a:cs typeface="Segoe UI" pitchFamily="34" charset="0"/>
                </a:rPr>
                <a:t>Any language</a:t>
              </a:r>
            </a:p>
          </p:txBody>
        </p:sp>
        <p:grpSp>
          <p:nvGrpSpPr>
            <p:cNvPr id="129" name="Group 128">
              <a:extLst>
                <a:ext uri="{FF2B5EF4-FFF2-40B4-BE49-F238E27FC236}">
                  <a16:creationId xmlns:a16="http://schemas.microsoft.com/office/drawing/2014/main" id="{0383E990-FC3B-4C5B-AE60-1381B16F7819}"/>
                </a:ext>
              </a:extLst>
            </p:cNvPr>
            <p:cNvGrpSpPr/>
            <p:nvPr/>
          </p:nvGrpSpPr>
          <p:grpSpPr>
            <a:xfrm>
              <a:off x="5409697" y="1779608"/>
              <a:ext cx="1441909" cy="1136556"/>
              <a:chOff x="3352294" y="1779608"/>
              <a:chExt cx="1441909" cy="1136556"/>
            </a:xfrm>
          </p:grpSpPr>
          <p:sp>
            <p:nvSpPr>
              <p:cNvPr id="167" name="TextBox 166">
                <a:extLst>
                  <a:ext uri="{FF2B5EF4-FFF2-40B4-BE49-F238E27FC236}">
                    <a16:creationId xmlns:a16="http://schemas.microsoft.com/office/drawing/2014/main" id="{3D811C8E-8543-4D36-84E6-B59305D3A4D9}"/>
                  </a:ext>
                </a:extLst>
              </p:cNvPr>
              <p:cNvSpPr txBox="1"/>
              <p:nvPr/>
            </p:nvSpPr>
            <p:spPr>
              <a:xfrm>
                <a:off x="3352294" y="2279721"/>
                <a:ext cx="1441909" cy="636443"/>
              </a:xfrm>
              <a:prstGeom prst="rect">
                <a:avLst/>
              </a:prstGeom>
              <a:noFill/>
            </p:spPr>
            <p:txBody>
              <a:bodyPr wrap="square" lIns="131802" tIns="105442" rIns="131802" bIns="105442" rtlCol="0">
                <a:spAutoFit/>
              </a:bodyPr>
              <a:lstStyle/>
              <a:p>
                <a:pPr defTabSz="672205" eaLnBrk="1" fontAlgn="auto" hangingPunct="1">
                  <a:lnSpc>
                    <a:spcPct val="90000"/>
                  </a:lnSpc>
                  <a:spcBef>
                    <a:spcPts val="0"/>
                  </a:spcBef>
                  <a:spcAft>
                    <a:spcPts val="432"/>
                  </a:spcAft>
                  <a:defRPr/>
                </a:pPr>
                <a:r>
                  <a:rPr lang="en-US" sz="1153" dirty="0">
                    <a:gradFill>
                      <a:gsLst>
                        <a:gs pos="0">
                          <a:srgbClr val="E6E6E6">
                            <a:lumMod val="10000"/>
                          </a:srgbClr>
                        </a:gs>
                        <a:gs pos="100000">
                          <a:srgbClr val="E6E6E6">
                            <a:lumMod val="10000"/>
                          </a:srgbClr>
                        </a:gs>
                      </a:gsLst>
                      <a:lin ang="5400000" scaled="0"/>
                    </a:gradFill>
                    <a:latin typeface="Segoe UI"/>
                    <a:ea typeface="+mn-ea"/>
                    <a:cs typeface="+mn-cs"/>
                  </a:rPr>
                  <a:t>Linux</a:t>
                </a:r>
              </a:p>
            </p:txBody>
          </p:sp>
          <p:pic>
            <p:nvPicPr>
              <p:cNvPr id="168" name="Picture 167">
                <a:extLst>
                  <a:ext uri="{FF2B5EF4-FFF2-40B4-BE49-F238E27FC236}">
                    <a16:creationId xmlns:a16="http://schemas.microsoft.com/office/drawing/2014/main" id="{1E252FAC-2E49-495D-A3B5-5D3F2E2DFE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04163" y="1779608"/>
                <a:ext cx="521571" cy="574207"/>
              </a:xfrm>
              <a:prstGeom prst="rect">
                <a:avLst/>
              </a:prstGeom>
            </p:spPr>
          </p:pic>
        </p:grpSp>
        <p:grpSp>
          <p:nvGrpSpPr>
            <p:cNvPr id="130" name="Group 129">
              <a:extLst>
                <a:ext uri="{FF2B5EF4-FFF2-40B4-BE49-F238E27FC236}">
                  <a16:creationId xmlns:a16="http://schemas.microsoft.com/office/drawing/2014/main" id="{3E1090F7-EB43-4F97-8633-A2F7D177ADD6}"/>
                </a:ext>
              </a:extLst>
            </p:cNvPr>
            <p:cNvGrpSpPr/>
            <p:nvPr/>
          </p:nvGrpSpPr>
          <p:grpSpPr>
            <a:xfrm>
              <a:off x="7157139" y="1993550"/>
              <a:ext cx="1898439" cy="922546"/>
              <a:chOff x="5099736" y="1993550"/>
              <a:chExt cx="1898439" cy="922546"/>
            </a:xfrm>
          </p:grpSpPr>
          <p:sp>
            <p:nvSpPr>
              <p:cNvPr id="165" name="TextBox 164">
                <a:extLst>
                  <a:ext uri="{FF2B5EF4-FFF2-40B4-BE49-F238E27FC236}">
                    <a16:creationId xmlns:a16="http://schemas.microsoft.com/office/drawing/2014/main" id="{ABB23670-98DD-4474-9474-1FCB39F77BE7}"/>
                  </a:ext>
                </a:extLst>
              </p:cNvPr>
              <p:cNvSpPr txBox="1"/>
              <p:nvPr/>
            </p:nvSpPr>
            <p:spPr>
              <a:xfrm>
                <a:off x="5099736" y="2279652"/>
                <a:ext cx="1898439" cy="636444"/>
              </a:xfrm>
              <a:prstGeom prst="rect">
                <a:avLst/>
              </a:prstGeom>
              <a:noFill/>
            </p:spPr>
            <p:txBody>
              <a:bodyPr wrap="square" lIns="131802" tIns="105442" rIns="131802" bIns="105442" rtlCol="0">
                <a:spAutoFit/>
              </a:bodyPr>
              <a:lstStyle/>
              <a:p>
                <a:pPr defTabSz="672205" eaLnBrk="1" fontAlgn="auto" hangingPunct="1">
                  <a:lnSpc>
                    <a:spcPct val="90000"/>
                  </a:lnSpc>
                  <a:spcBef>
                    <a:spcPts val="0"/>
                  </a:spcBef>
                  <a:spcAft>
                    <a:spcPts val="432"/>
                  </a:spcAft>
                  <a:defRPr/>
                </a:pPr>
                <a:r>
                  <a:rPr lang="en-US" sz="1153" dirty="0">
                    <a:gradFill>
                      <a:gsLst>
                        <a:gs pos="0">
                          <a:srgbClr val="E6E6E6">
                            <a:lumMod val="10000"/>
                          </a:srgbClr>
                        </a:gs>
                        <a:gs pos="100000">
                          <a:srgbClr val="E6E6E6">
                            <a:lumMod val="10000"/>
                          </a:srgbClr>
                        </a:gs>
                      </a:gsLst>
                      <a:lin ang="5400000" scaled="0"/>
                    </a:gradFill>
                    <a:latin typeface="Segoe UI"/>
                    <a:ea typeface="+mn-ea"/>
                    <a:cs typeface="+mn-cs"/>
                  </a:rPr>
                  <a:t>Windows</a:t>
                </a:r>
              </a:p>
            </p:txBody>
          </p:sp>
          <p:pic>
            <p:nvPicPr>
              <p:cNvPr id="166" name="Picture 2" descr="Windows">
                <a:extLst>
                  <a:ext uri="{FF2B5EF4-FFF2-40B4-BE49-F238E27FC236}">
                    <a16:creationId xmlns:a16="http://schemas.microsoft.com/office/drawing/2014/main" id="{9716928F-B4EA-4BFE-B01A-3963FFBE990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71613" y="1993550"/>
                <a:ext cx="1038225" cy="228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 name="Group 130">
              <a:extLst>
                <a:ext uri="{FF2B5EF4-FFF2-40B4-BE49-F238E27FC236}">
                  <a16:creationId xmlns:a16="http://schemas.microsoft.com/office/drawing/2014/main" id="{42A7D684-DE0B-48F1-A9CD-C5A51C10F6ED}"/>
                </a:ext>
              </a:extLst>
            </p:cNvPr>
            <p:cNvGrpSpPr/>
            <p:nvPr/>
          </p:nvGrpSpPr>
          <p:grpSpPr>
            <a:xfrm>
              <a:off x="5351880" y="3067883"/>
              <a:ext cx="2018019" cy="1022238"/>
              <a:chOff x="3294477" y="3067883"/>
              <a:chExt cx="2018019" cy="1022238"/>
            </a:xfrm>
          </p:grpSpPr>
          <p:sp>
            <p:nvSpPr>
              <p:cNvPr id="163" name="TextBox 162">
                <a:extLst>
                  <a:ext uri="{FF2B5EF4-FFF2-40B4-BE49-F238E27FC236}">
                    <a16:creationId xmlns:a16="http://schemas.microsoft.com/office/drawing/2014/main" id="{910F0F53-260E-4829-8980-1F38845EED39}"/>
                  </a:ext>
                </a:extLst>
              </p:cNvPr>
              <p:cNvSpPr txBox="1"/>
              <p:nvPr/>
            </p:nvSpPr>
            <p:spPr>
              <a:xfrm>
                <a:off x="3294477" y="3453678"/>
                <a:ext cx="2018019" cy="636443"/>
              </a:xfrm>
              <a:prstGeom prst="rect">
                <a:avLst/>
              </a:prstGeom>
              <a:noFill/>
            </p:spPr>
            <p:txBody>
              <a:bodyPr wrap="square" lIns="131802" tIns="105442" rIns="131802" bIns="105442" rtlCol="0">
                <a:spAutoFit/>
              </a:bodyPr>
              <a:lstStyle/>
              <a:p>
                <a:pPr defTabSz="672205" eaLnBrk="1" fontAlgn="auto" hangingPunct="1">
                  <a:lnSpc>
                    <a:spcPct val="90000"/>
                  </a:lnSpc>
                  <a:spcBef>
                    <a:spcPts val="0"/>
                  </a:spcBef>
                  <a:spcAft>
                    <a:spcPts val="432"/>
                  </a:spcAft>
                  <a:defRPr/>
                </a:pPr>
                <a:r>
                  <a:rPr lang="en-US" sz="1153" dirty="0">
                    <a:gradFill>
                      <a:gsLst>
                        <a:gs pos="0">
                          <a:srgbClr val="E6E6E6">
                            <a:lumMod val="10000"/>
                          </a:srgbClr>
                        </a:gs>
                        <a:gs pos="100000">
                          <a:srgbClr val="E6E6E6">
                            <a:lumMod val="10000"/>
                          </a:srgbClr>
                        </a:gs>
                      </a:gsLst>
                      <a:lin ang="5400000" scaled="0"/>
                    </a:gradFill>
                    <a:latin typeface="Segoe UI"/>
                    <a:ea typeface="+mn-ea"/>
                    <a:cs typeface="+mn-cs"/>
                  </a:rPr>
                  <a:t>On-premises</a:t>
                </a:r>
              </a:p>
            </p:txBody>
          </p:sp>
          <p:sp>
            <p:nvSpPr>
              <p:cNvPr id="164" name="building_1">
                <a:extLst>
                  <a:ext uri="{FF2B5EF4-FFF2-40B4-BE49-F238E27FC236}">
                    <a16:creationId xmlns:a16="http://schemas.microsoft.com/office/drawing/2014/main" id="{E2A27398-A012-4E3A-8660-E172098453A4}"/>
                  </a:ext>
                </a:extLst>
              </p:cNvPr>
              <p:cNvSpPr>
                <a:spLocks noChangeAspect="1" noEditPoints="1"/>
              </p:cNvSpPr>
              <p:nvPr/>
            </p:nvSpPr>
            <p:spPr bwMode="auto">
              <a:xfrm>
                <a:off x="3560654" y="3067883"/>
                <a:ext cx="488831" cy="490825"/>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1324" dirty="0">
                  <a:gradFill>
                    <a:gsLst>
                      <a:gs pos="0">
                        <a:srgbClr val="505050"/>
                      </a:gs>
                      <a:gs pos="100000">
                        <a:srgbClr val="505050"/>
                      </a:gs>
                    </a:gsLst>
                  </a:gradFill>
                  <a:latin typeface="Segoe UI Semilight"/>
                  <a:ea typeface="+mn-ea"/>
                  <a:cs typeface="+mn-cs"/>
                </a:endParaRPr>
              </a:p>
            </p:txBody>
          </p:sp>
        </p:grpSp>
        <p:grpSp>
          <p:nvGrpSpPr>
            <p:cNvPr id="132" name="Group 131">
              <a:extLst>
                <a:ext uri="{FF2B5EF4-FFF2-40B4-BE49-F238E27FC236}">
                  <a16:creationId xmlns:a16="http://schemas.microsoft.com/office/drawing/2014/main" id="{5B00007B-F517-4C07-A531-339687D8C0C5}"/>
                </a:ext>
              </a:extLst>
            </p:cNvPr>
            <p:cNvGrpSpPr/>
            <p:nvPr/>
          </p:nvGrpSpPr>
          <p:grpSpPr>
            <a:xfrm>
              <a:off x="7157140" y="3120988"/>
              <a:ext cx="1394439" cy="960271"/>
              <a:chOff x="5099737" y="3120988"/>
              <a:chExt cx="1394439" cy="960271"/>
            </a:xfrm>
          </p:grpSpPr>
          <p:sp>
            <p:nvSpPr>
              <p:cNvPr id="161" name="TextBox 160">
                <a:extLst>
                  <a:ext uri="{FF2B5EF4-FFF2-40B4-BE49-F238E27FC236}">
                    <a16:creationId xmlns:a16="http://schemas.microsoft.com/office/drawing/2014/main" id="{AB7C6458-9485-471A-A93C-C3DCBD84DFD5}"/>
                  </a:ext>
                </a:extLst>
              </p:cNvPr>
              <p:cNvSpPr txBox="1"/>
              <p:nvPr/>
            </p:nvSpPr>
            <p:spPr>
              <a:xfrm>
                <a:off x="5099737" y="3444816"/>
                <a:ext cx="1394439" cy="636443"/>
              </a:xfrm>
              <a:prstGeom prst="rect">
                <a:avLst/>
              </a:prstGeom>
              <a:noFill/>
            </p:spPr>
            <p:txBody>
              <a:bodyPr wrap="square" lIns="131802" tIns="105442" rIns="131802" bIns="105442" rtlCol="0">
                <a:spAutoFit/>
              </a:bodyPr>
              <a:lstStyle/>
              <a:p>
                <a:pPr defTabSz="672205" eaLnBrk="1" fontAlgn="auto" hangingPunct="1">
                  <a:lnSpc>
                    <a:spcPct val="90000"/>
                  </a:lnSpc>
                  <a:spcBef>
                    <a:spcPts val="0"/>
                  </a:spcBef>
                  <a:spcAft>
                    <a:spcPts val="432"/>
                  </a:spcAft>
                  <a:defRPr/>
                </a:pPr>
                <a:r>
                  <a:rPr lang="en-US" sz="1153" dirty="0">
                    <a:gradFill>
                      <a:gsLst>
                        <a:gs pos="0">
                          <a:srgbClr val="E6E6E6">
                            <a:lumMod val="10000"/>
                          </a:srgbClr>
                        </a:gs>
                        <a:gs pos="100000">
                          <a:srgbClr val="E6E6E6">
                            <a:lumMod val="10000"/>
                          </a:srgbClr>
                        </a:gs>
                      </a:gsLst>
                      <a:lin ang="5400000" scaled="0"/>
                    </a:gradFill>
                    <a:latin typeface="Segoe UI"/>
                    <a:ea typeface="+mn-ea"/>
                    <a:cs typeface="+mn-cs"/>
                  </a:rPr>
                  <a:t>Cloud</a:t>
                </a:r>
              </a:p>
            </p:txBody>
          </p:sp>
          <p:sp>
            <p:nvSpPr>
              <p:cNvPr id="162" name="Thunderstorms_E9C6">
                <a:extLst>
                  <a:ext uri="{FF2B5EF4-FFF2-40B4-BE49-F238E27FC236}">
                    <a16:creationId xmlns:a16="http://schemas.microsoft.com/office/drawing/2014/main" id="{5C1DCB7F-B56E-47FB-AE32-EA9D3CCA93DB}"/>
                  </a:ext>
                </a:extLst>
              </p:cNvPr>
              <p:cNvSpPr>
                <a:spLocks noChangeAspect="1" noEditPoints="1"/>
              </p:cNvSpPr>
              <p:nvPr/>
            </p:nvSpPr>
            <p:spPr bwMode="auto">
              <a:xfrm>
                <a:off x="5241008" y="3120988"/>
                <a:ext cx="506649" cy="409872"/>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662">
                  <a:gradFill>
                    <a:gsLst>
                      <a:gs pos="0">
                        <a:srgbClr val="505050"/>
                      </a:gs>
                      <a:gs pos="100000">
                        <a:srgbClr val="505050"/>
                      </a:gs>
                    </a:gsLst>
                    <a:lin ang="5400000" scaled="1"/>
                  </a:gradFill>
                  <a:latin typeface="Segoe UI Semilight"/>
                  <a:ea typeface="+mn-ea"/>
                  <a:cs typeface="+mn-cs"/>
                </a:endParaRPr>
              </a:p>
            </p:txBody>
          </p:sp>
        </p:grpSp>
        <p:grpSp>
          <p:nvGrpSpPr>
            <p:cNvPr id="133" name="Group 132">
              <a:extLst>
                <a:ext uri="{FF2B5EF4-FFF2-40B4-BE49-F238E27FC236}">
                  <a16:creationId xmlns:a16="http://schemas.microsoft.com/office/drawing/2014/main" id="{58F486C4-E779-4347-8BBD-7C7F0ECD962B}"/>
                </a:ext>
              </a:extLst>
            </p:cNvPr>
            <p:cNvGrpSpPr/>
            <p:nvPr/>
          </p:nvGrpSpPr>
          <p:grpSpPr>
            <a:xfrm>
              <a:off x="5409697" y="4208651"/>
              <a:ext cx="1728649" cy="1086775"/>
              <a:chOff x="3352294" y="4208651"/>
              <a:chExt cx="1728649" cy="1086775"/>
            </a:xfrm>
          </p:grpSpPr>
          <p:sp>
            <p:nvSpPr>
              <p:cNvPr id="143" name="TextBox 142">
                <a:extLst>
                  <a:ext uri="{FF2B5EF4-FFF2-40B4-BE49-F238E27FC236}">
                    <a16:creationId xmlns:a16="http://schemas.microsoft.com/office/drawing/2014/main" id="{58CF76A8-5455-49E6-934B-84DD89FF38F4}"/>
                  </a:ext>
                </a:extLst>
              </p:cNvPr>
              <p:cNvSpPr txBox="1"/>
              <p:nvPr/>
            </p:nvSpPr>
            <p:spPr>
              <a:xfrm>
                <a:off x="3352294" y="4658983"/>
                <a:ext cx="1728649" cy="636443"/>
              </a:xfrm>
              <a:prstGeom prst="rect">
                <a:avLst/>
              </a:prstGeom>
              <a:noFill/>
            </p:spPr>
            <p:txBody>
              <a:bodyPr wrap="square" lIns="131802" tIns="105442" rIns="131802" bIns="105442" rtlCol="0">
                <a:spAutoFit/>
              </a:bodyPr>
              <a:lstStyle/>
              <a:p>
                <a:pPr defTabSz="672205" eaLnBrk="1" fontAlgn="auto" hangingPunct="1">
                  <a:lnSpc>
                    <a:spcPct val="90000"/>
                  </a:lnSpc>
                  <a:spcBef>
                    <a:spcPts val="0"/>
                  </a:spcBef>
                  <a:spcAft>
                    <a:spcPts val="432"/>
                  </a:spcAft>
                  <a:defRPr/>
                </a:pPr>
                <a:r>
                  <a:rPr lang="en-US" sz="1153" dirty="0">
                    <a:gradFill>
                      <a:gsLst>
                        <a:gs pos="0">
                          <a:srgbClr val="E6E6E6">
                            <a:lumMod val="10000"/>
                          </a:srgbClr>
                        </a:gs>
                        <a:gs pos="100000">
                          <a:srgbClr val="E6E6E6">
                            <a:lumMod val="10000"/>
                          </a:srgbClr>
                        </a:gs>
                      </a:gsLst>
                      <a:lin ang="5400000" scaled="0"/>
                    </a:gradFill>
                    <a:latin typeface="Segoe UI"/>
                    <a:ea typeface="+mn-ea"/>
                    <a:cs typeface="+mn-cs"/>
                  </a:rPr>
                  <a:t>Monolith</a:t>
                </a:r>
              </a:p>
            </p:txBody>
          </p:sp>
          <p:grpSp>
            <p:nvGrpSpPr>
              <p:cNvPr id="144" name="Group 143">
                <a:extLst>
                  <a:ext uri="{FF2B5EF4-FFF2-40B4-BE49-F238E27FC236}">
                    <a16:creationId xmlns:a16="http://schemas.microsoft.com/office/drawing/2014/main" id="{CC5F4325-F354-4674-A502-E62733076057}"/>
                  </a:ext>
                </a:extLst>
              </p:cNvPr>
              <p:cNvGrpSpPr/>
              <p:nvPr/>
            </p:nvGrpSpPr>
            <p:grpSpPr>
              <a:xfrm>
                <a:off x="3504163" y="4208651"/>
                <a:ext cx="521755" cy="521571"/>
                <a:chOff x="3504163" y="4208651"/>
                <a:chExt cx="521755" cy="521571"/>
              </a:xfrm>
            </p:grpSpPr>
            <p:sp>
              <p:nvSpPr>
                <p:cNvPr id="145" name="Oval 144">
                  <a:extLst>
                    <a:ext uri="{FF2B5EF4-FFF2-40B4-BE49-F238E27FC236}">
                      <a16:creationId xmlns:a16="http://schemas.microsoft.com/office/drawing/2014/main" id="{402EFF83-9E58-4506-9628-24EF47CEDC71}"/>
                    </a:ext>
                  </a:extLst>
                </p:cNvPr>
                <p:cNvSpPr/>
                <p:nvPr/>
              </p:nvSpPr>
              <p:spPr bwMode="auto">
                <a:xfrm>
                  <a:off x="3504163" y="4208651"/>
                  <a:ext cx="521571" cy="521571"/>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1324" dirty="0" err="1">
                    <a:gradFill>
                      <a:gsLst>
                        <a:gs pos="0">
                          <a:srgbClr val="505050"/>
                        </a:gs>
                        <a:gs pos="100000">
                          <a:srgbClr val="505050"/>
                        </a:gs>
                      </a:gsLst>
                    </a:gradFill>
                    <a:latin typeface="Segoe UI Semilight"/>
                    <a:ea typeface="+mn-ea"/>
                    <a:cs typeface="+mn-cs"/>
                  </a:endParaRPr>
                </a:p>
              </p:txBody>
            </p:sp>
            <p:sp>
              <p:nvSpPr>
                <p:cNvPr id="146" name="Oval 145">
                  <a:extLst>
                    <a:ext uri="{FF2B5EF4-FFF2-40B4-BE49-F238E27FC236}">
                      <a16:creationId xmlns:a16="http://schemas.microsoft.com/office/drawing/2014/main" id="{C216ED1F-3053-4B84-8D65-8CA64BAAC6F0}"/>
                    </a:ext>
                  </a:extLst>
                </p:cNvPr>
                <p:cNvSpPr/>
                <p:nvPr/>
              </p:nvSpPr>
              <p:spPr bwMode="auto">
                <a:xfrm>
                  <a:off x="3560592" y="4291739"/>
                  <a:ext cx="123386" cy="123386"/>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1324" dirty="0" err="1">
                    <a:gradFill>
                      <a:gsLst>
                        <a:gs pos="0">
                          <a:srgbClr val="505050"/>
                        </a:gs>
                        <a:gs pos="100000">
                          <a:srgbClr val="505050"/>
                        </a:gs>
                      </a:gsLst>
                    </a:gradFill>
                    <a:latin typeface="Segoe UI Semilight"/>
                    <a:ea typeface="+mn-ea"/>
                    <a:cs typeface="+mn-cs"/>
                  </a:endParaRPr>
                </a:p>
              </p:txBody>
            </p:sp>
            <p:sp>
              <p:nvSpPr>
                <p:cNvPr id="147" name="Oval 146">
                  <a:extLst>
                    <a:ext uri="{FF2B5EF4-FFF2-40B4-BE49-F238E27FC236}">
                      <a16:creationId xmlns:a16="http://schemas.microsoft.com/office/drawing/2014/main" id="{59A8B7B7-F600-4513-8331-23BE95471C0E}"/>
                    </a:ext>
                  </a:extLst>
                </p:cNvPr>
                <p:cNvSpPr/>
                <p:nvPr/>
              </p:nvSpPr>
              <p:spPr bwMode="auto">
                <a:xfrm>
                  <a:off x="3679188" y="4341696"/>
                  <a:ext cx="108859" cy="108859"/>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1324" dirty="0" err="1">
                    <a:gradFill>
                      <a:gsLst>
                        <a:gs pos="0">
                          <a:srgbClr val="505050"/>
                        </a:gs>
                        <a:gs pos="100000">
                          <a:srgbClr val="505050"/>
                        </a:gs>
                      </a:gsLst>
                    </a:gradFill>
                    <a:latin typeface="Segoe UI Semilight"/>
                    <a:ea typeface="+mn-ea"/>
                    <a:cs typeface="+mn-cs"/>
                  </a:endParaRPr>
                </a:p>
              </p:txBody>
            </p:sp>
            <p:sp>
              <p:nvSpPr>
                <p:cNvPr id="148" name="Oval 147">
                  <a:extLst>
                    <a:ext uri="{FF2B5EF4-FFF2-40B4-BE49-F238E27FC236}">
                      <a16:creationId xmlns:a16="http://schemas.microsoft.com/office/drawing/2014/main" id="{3BB9D405-196D-472C-A8CA-EDFD7FC5637A}"/>
                    </a:ext>
                  </a:extLst>
                </p:cNvPr>
                <p:cNvSpPr/>
                <p:nvPr/>
              </p:nvSpPr>
              <p:spPr bwMode="auto">
                <a:xfrm>
                  <a:off x="3657453" y="4220103"/>
                  <a:ext cx="114633" cy="114633"/>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1324" dirty="0" err="1">
                    <a:gradFill>
                      <a:gsLst>
                        <a:gs pos="0">
                          <a:srgbClr val="505050"/>
                        </a:gs>
                        <a:gs pos="100000">
                          <a:srgbClr val="505050"/>
                        </a:gs>
                      </a:gsLst>
                    </a:gradFill>
                    <a:latin typeface="Segoe UI Semilight"/>
                    <a:ea typeface="+mn-ea"/>
                    <a:cs typeface="+mn-cs"/>
                  </a:endParaRPr>
                </a:p>
              </p:txBody>
            </p:sp>
            <p:sp>
              <p:nvSpPr>
                <p:cNvPr id="149" name="Oval 148">
                  <a:extLst>
                    <a:ext uri="{FF2B5EF4-FFF2-40B4-BE49-F238E27FC236}">
                      <a16:creationId xmlns:a16="http://schemas.microsoft.com/office/drawing/2014/main" id="{9F017504-5710-47B6-A904-8F368C911BBF}"/>
                    </a:ext>
                  </a:extLst>
                </p:cNvPr>
                <p:cNvSpPr/>
                <p:nvPr/>
              </p:nvSpPr>
              <p:spPr bwMode="auto">
                <a:xfrm>
                  <a:off x="3767199" y="4233432"/>
                  <a:ext cx="176009" cy="176009"/>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1324" dirty="0" err="1">
                    <a:gradFill>
                      <a:gsLst>
                        <a:gs pos="0">
                          <a:srgbClr val="505050"/>
                        </a:gs>
                        <a:gs pos="100000">
                          <a:srgbClr val="505050"/>
                        </a:gs>
                      </a:gsLst>
                    </a:gradFill>
                    <a:latin typeface="Segoe UI Semilight"/>
                    <a:ea typeface="+mn-ea"/>
                    <a:cs typeface="+mn-cs"/>
                  </a:endParaRPr>
                </a:p>
              </p:txBody>
            </p:sp>
            <p:sp>
              <p:nvSpPr>
                <p:cNvPr id="150" name="Oval 149">
                  <a:extLst>
                    <a:ext uri="{FF2B5EF4-FFF2-40B4-BE49-F238E27FC236}">
                      <a16:creationId xmlns:a16="http://schemas.microsoft.com/office/drawing/2014/main" id="{F724184F-8CD5-4C0E-BE91-538E90F933EE}"/>
                    </a:ext>
                  </a:extLst>
                </p:cNvPr>
                <p:cNvSpPr/>
                <p:nvPr/>
              </p:nvSpPr>
              <p:spPr bwMode="auto">
                <a:xfrm>
                  <a:off x="3921375" y="4348612"/>
                  <a:ext cx="91232" cy="91232"/>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1324" dirty="0" err="1">
                    <a:gradFill>
                      <a:gsLst>
                        <a:gs pos="0">
                          <a:srgbClr val="505050"/>
                        </a:gs>
                        <a:gs pos="100000">
                          <a:srgbClr val="505050"/>
                        </a:gs>
                      </a:gsLst>
                    </a:gradFill>
                    <a:latin typeface="Segoe UI Semilight"/>
                    <a:ea typeface="+mn-ea"/>
                    <a:cs typeface="+mn-cs"/>
                  </a:endParaRPr>
                </a:p>
              </p:txBody>
            </p:sp>
            <p:sp>
              <p:nvSpPr>
                <p:cNvPr id="151" name="Oval 150">
                  <a:extLst>
                    <a:ext uri="{FF2B5EF4-FFF2-40B4-BE49-F238E27FC236}">
                      <a16:creationId xmlns:a16="http://schemas.microsoft.com/office/drawing/2014/main" id="{25E39E2F-7A35-41F8-B923-04A7C72A78FD}"/>
                    </a:ext>
                  </a:extLst>
                </p:cNvPr>
                <p:cNvSpPr/>
                <p:nvPr/>
              </p:nvSpPr>
              <p:spPr bwMode="auto">
                <a:xfrm>
                  <a:off x="3975120" y="4441225"/>
                  <a:ext cx="50798" cy="50798"/>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1324" dirty="0" err="1">
                    <a:gradFill>
                      <a:gsLst>
                        <a:gs pos="0">
                          <a:srgbClr val="505050"/>
                        </a:gs>
                        <a:gs pos="100000">
                          <a:srgbClr val="505050"/>
                        </a:gs>
                      </a:gsLst>
                    </a:gradFill>
                    <a:latin typeface="Segoe UI Semilight"/>
                    <a:ea typeface="+mn-ea"/>
                    <a:cs typeface="+mn-cs"/>
                  </a:endParaRPr>
                </a:p>
              </p:txBody>
            </p:sp>
            <p:sp>
              <p:nvSpPr>
                <p:cNvPr id="152" name="Oval 151">
                  <a:extLst>
                    <a:ext uri="{FF2B5EF4-FFF2-40B4-BE49-F238E27FC236}">
                      <a16:creationId xmlns:a16="http://schemas.microsoft.com/office/drawing/2014/main" id="{FFD2048D-5F44-4EB5-B25E-286A91328321}"/>
                    </a:ext>
                  </a:extLst>
                </p:cNvPr>
                <p:cNvSpPr/>
                <p:nvPr/>
              </p:nvSpPr>
              <p:spPr bwMode="auto">
                <a:xfrm>
                  <a:off x="3707035" y="4409646"/>
                  <a:ext cx="288704" cy="281418"/>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1324" dirty="0" err="1">
                    <a:gradFill>
                      <a:gsLst>
                        <a:gs pos="0">
                          <a:srgbClr val="505050"/>
                        </a:gs>
                        <a:gs pos="100000">
                          <a:srgbClr val="505050"/>
                        </a:gs>
                      </a:gsLst>
                    </a:gradFill>
                    <a:latin typeface="Segoe UI Semilight"/>
                    <a:ea typeface="+mn-ea"/>
                    <a:cs typeface="+mn-cs"/>
                  </a:endParaRPr>
                </a:p>
              </p:txBody>
            </p:sp>
            <p:sp>
              <p:nvSpPr>
                <p:cNvPr id="153" name="Oval 152">
                  <a:extLst>
                    <a:ext uri="{FF2B5EF4-FFF2-40B4-BE49-F238E27FC236}">
                      <a16:creationId xmlns:a16="http://schemas.microsoft.com/office/drawing/2014/main" id="{BDB2A974-9A8A-4041-8824-91DE680D74CA}"/>
                    </a:ext>
                  </a:extLst>
                </p:cNvPr>
                <p:cNvSpPr/>
                <p:nvPr/>
              </p:nvSpPr>
              <p:spPr bwMode="auto">
                <a:xfrm>
                  <a:off x="3588544" y="4414064"/>
                  <a:ext cx="125685" cy="125685"/>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1324" dirty="0" err="1">
                    <a:gradFill>
                      <a:gsLst>
                        <a:gs pos="0">
                          <a:srgbClr val="505050"/>
                        </a:gs>
                        <a:gs pos="100000">
                          <a:srgbClr val="505050"/>
                        </a:gs>
                      </a:gsLst>
                    </a:gradFill>
                    <a:latin typeface="Segoe UI Semilight"/>
                    <a:ea typeface="+mn-ea"/>
                    <a:cs typeface="+mn-cs"/>
                  </a:endParaRPr>
                </a:p>
              </p:txBody>
            </p:sp>
            <p:sp>
              <p:nvSpPr>
                <p:cNvPr id="154" name="Oval 153">
                  <a:extLst>
                    <a:ext uri="{FF2B5EF4-FFF2-40B4-BE49-F238E27FC236}">
                      <a16:creationId xmlns:a16="http://schemas.microsoft.com/office/drawing/2014/main" id="{5A5965E8-DA1F-4CB3-8FDC-35074E4E5F9D}"/>
                    </a:ext>
                  </a:extLst>
                </p:cNvPr>
                <p:cNvSpPr/>
                <p:nvPr/>
              </p:nvSpPr>
              <p:spPr bwMode="auto">
                <a:xfrm>
                  <a:off x="3519489" y="4402159"/>
                  <a:ext cx="76974" cy="76974"/>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1324" dirty="0" err="1">
                    <a:gradFill>
                      <a:gsLst>
                        <a:gs pos="0">
                          <a:srgbClr val="505050"/>
                        </a:gs>
                        <a:gs pos="100000">
                          <a:srgbClr val="505050"/>
                        </a:gs>
                      </a:gsLst>
                    </a:gradFill>
                    <a:latin typeface="Segoe UI Semilight"/>
                    <a:ea typeface="+mn-ea"/>
                    <a:cs typeface="+mn-cs"/>
                  </a:endParaRPr>
                </a:p>
              </p:txBody>
            </p:sp>
            <p:sp>
              <p:nvSpPr>
                <p:cNvPr id="155" name="Oval 154">
                  <a:extLst>
                    <a:ext uri="{FF2B5EF4-FFF2-40B4-BE49-F238E27FC236}">
                      <a16:creationId xmlns:a16="http://schemas.microsoft.com/office/drawing/2014/main" id="{7547E62C-4521-460E-A997-24C190A1474C}"/>
                    </a:ext>
                  </a:extLst>
                </p:cNvPr>
                <p:cNvSpPr/>
                <p:nvPr/>
              </p:nvSpPr>
              <p:spPr bwMode="auto">
                <a:xfrm>
                  <a:off x="3514725" y="4485501"/>
                  <a:ext cx="90487" cy="90487"/>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1324" dirty="0" err="1">
                    <a:gradFill>
                      <a:gsLst>
                        <a:gs pos="0">
                          <a:srgbClr val="505050"/>
                        </a:gs>
                        <a:gs pos="100000">
                          <a:srgbClr val="505050"/>
                        </a:gs>
                      </a:gsLst>
                    </a:gradFill>
                    <a:latin typeface="Segoe UI Semilight"/>
                    <a:ea typeface="+mn-ea"/>
                    <a:cs typeface="+mn-cs"/>
                  </a:endParaRPr>
                </a:p>
              </p:txBody>
            </p:sp>
            <p:sp>
              <p:nvSpPr>
                <p:cNvPr id="156" name="Oval 155">
                  <a:extLst>
                    <a:ext uri="{FF2B5EF4-FFF2-40B4-BE49-F238E27FC236}">
                      <a16:creationId xmlns:a16="http://schemas.microsoft.com/office/drawing/2014/main" id="{17BB8A8A-0381-4426-9FA4-B696A9614C28}"/>
                    </a:ext>
                  </a:extLst>
                </p:cNvPr>
                <p:cNvSpPr/>
                <p:nvPr/>
              </p:nvSpPr>
              <p:spPr bwMode="auto">
                <a:xfrm>
                  <a:off x="3584820" y="4535144"/>
                  <a:ext cx="122581" cy="122581"/>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1324" dirty="0" err="1">
                    <a:gradFill>
                      <a:gsLst>
                        <a:gs pos="0">
                          <a:srgbClr val="505050"/>
                        </a:gs>
                        <a:gs pos="100000">
                          <a:srgbClr val="505050"/>
                        </a:gs>
                      </a:gsLst>
                    </a:gradFill>
                    <a:latin typeface="Segoe UI Semilight"/>
                    <a:ea typeface="+mn-ea"/>
                    <a:cs typeface="+mn-cs"/>
                  </a:endParaRPr>
                </a:p>
              </p:txBody>
            </p:sp>
            <p:sp>
              <p:nvSpPr>
                <p:cNvPr id="157" name="Oval 156">
                  <a:extLst>
                    <a:ext uri="{FF2B5EF4-FFF2-40B4-BE49-F238E27FC236}">
                      <a16:creationId xmlns:a16="http://schemas.microsoft.com/office/drawing/2014/main" id="{6CFA8F12-A12C-4F66-82A1-1E23B9AD7CB5}"/>
                    </a:ext>
                  </a:extLst>
                </p:cNvPr>
                <p:cNvSpPr/>
                <p:nvPr/>
              </p:nvSpPr>
              <p:spPr bwMode="auto">
                <a:xfrm>
                  <a:off x="3672926" y="4642300"/>
                  <a:ext cx="72575" cy="72575"/>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1324" dirty="0" err="1">
                    <a:gradFill>
                      <a:gsLst>
                        <a:gs pos="0">
                          <a:srgbClr val="505050"/>
                        </a:gs>
                        <a:gs pos="100000">
                          <a:srgbClr val="505050"/>
                        </a:gs>
                      </a:gsLst>
                    </a:gradFill>
                    <a:latin typeface="Segoe UI Semilight"/>
                    <a:ea typeface="+mn-ea"/>
                    <a:cs typeface="+mn-cs"/>
                  </a:endParaRPr>
                </a:p>
              </p:txBody>
            </p:sp>
            <p:sp>
              <p:nvSpPr>
                <p:cNvPr id="158" name="Oval 157">
                  <a:extLst>
                    <a:ext uri="{FF2B5EF4-FFF2-40B4-BE49-F238E27FC236}">
                      <a16:creationId xmlns:a16="http://schemas.microsoft.com/office/drawing/2014/main" id="{CD208F47-D8C5-40BA-A5B5-F609FE871AEB}"/>
                    </a:ext>
                  </a:extLst>
                </p:cNvPr>
                <p:cNvSpPr/>
                <p:nvPr/>
              </p:nvSpPr>
              <p:spPr bwMode="auto">
                <a:xfrm>
                  <a:off x="3741895" y="4680300"/>
                  <a:ext cx="48864" cy="48864"/>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1324" dirty="0" err="1">
                    <a:gradFill>
                      <a:gsLst>
                        <a:gs pos="0">
                          <a:srgbClr val="505050"/>
                        </a:gs>
                        <a:gs pos="100000">
                          <a:srgbClr val="505050"/>
                        </a:gs>
                      </a:gsLst>
                    </a:gradFill>
                    <a:latin typeface="Segoe UI Semilight"/>
                    <a:ea typeface="+mn-ea"/>
                    <a:cs typeface="+mn-cs"/>
                  </a:endParaRPr>
                </a:p>
              </p:txBody>
            </p:sp>
            <p:sp>
              <p:nvSpPr>
                <p:cNvPr id="159" name="Oval 158">
                  <a:extLst>
                    <a:ext uri="{FF2B5EF4-FFF2-40B4-BE49-F238E27FC236}">
                      <a16:creationId xmlns:a16="http://schemas.microsoft.com/office/drawing/2014/main" id="{3545EA20-E901-410B-9C6C-26289A066ABE}"/>
                    </a:ext>
                  </a:extLst>
                </p:cNvPr>
                <p:cNvSpPr/>
                <p:nvPr/>
              </p:nvSpPr>
              <p:spPr bwMode="auto">
                <a:xfrm>
                  <a:off x="3546720" y="4578701"/>
                  <a:ext cx="36576" cy="36576"/>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1324" dirty="0" err="1">
                    <a:gradFill>
                      <a:gsLst>
                        <a:gs pos="0">
                          <a:srgbClr val="505050"/>
                        </a:gs>
                        <a:gs pos="100000">
                          <a:srgbClr val="505050"/>
                        </a:gs>
                      </a:gsLst>
                    </a:gradFill>
                    <a:latin typeface="Segoe UI Semilight"/>
                    <a:ea typeface="+mn-ea"/>
                    <a:cs typeface="+mn-cs"/>
                  </a:endParaRPr>
                </a:p>
              </p:txBody>
            </p:sp>
            <p:sp>
              <p:nvSpPr>
                <p:cNvPr id="160" name="Oval 159">
                  <a:extLst>
                    <a:ext uri="{FF2B5EF4-FFF2-40B4-BE49-F238E27FC236}">
                      <a16:creationId xmlns:a16="http://schemas.microsoft.com/office/drawing/2014/main" id="{3562A133-460C-4B8A-A891-EF787A7F4FE3}"/>
                    </a:ext>
                  </a:extLst>
                </p:cNvPr>
                <p:cNvSpPr/>
                <p:nvPr/>
              </p:nvSpPr>
              <p:spPr bwMode="auto">
                <a:xfrm>
                  <a:off x="3634826" y="4662045"/>
                  <a:ext cx="36576" cy="36576"/>
                </a:xfrm>
                <a:prstGeom prst="ellipse">
                  <a:avLst/>
                </a:pr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1324" dirty="0" err="1">
                    <a:gradFill>
                      <a:gsLst>
                        <a:gs pos="0">
                          <a:srgbClr val="505050"/>
                        </a:gs>
                        <a:gs pos="100000">
                          <a:srgbClr val="505050"/>
                        </a:gs>
                      </a:gsLst>
                    </a:gradFill>
                    <a:latin typeface="Segoe UI Semilight"/>
                    <a:ea typeface="+mn-ea"/>
                    <a:cs typeface="+mn-cs"/>
                  </a:endParaRPr>
                </a:p>
              </p:txBody>
            </p:sp>
          </p:grpSp>
        </p:grpSp>
        <p:grpSp>
          <p:nvGrpSpPr>
            <p:cNvPr id="134" name="Group 133">
              <a:extLst>
                <a:ext uri="{FF2B5EF4-FFF2-40B4-BE49-F238E27FC236}">
                  <a16:creationId xmlns:a16="http://schemas.microsoft.com/office/drawing/2014/main" id="{67482AC4-9B0D-4313-ABE7-772008121B44}"/>
                </a:ext>
              </a:extLst>
            </p:cNvPr>
            <p:cNvGrpSpPr/>
            <p:nvPr/>
          </p:nvGrpSpPr>
          <p:grpSpPr>
            <a:xfrm>
              <a:off x="7243789" y="5358163"/>
              <a:ext cx="1307789" cy="991488"/>
              <a:chOff x="3352294" y="5437130"/>
              <a:chExt cx="1307789" cy="991488"/>
            </a:xfrm>
          </p:grpSpPr>
          <p:sp>
            <p:nvSpPr>
              <p:cNvPr id="141" name="TextBox 140">
                <a:extLst>
                  <a:ext uri="{FF2B5EF4-FFF2-40B4-BE49-F238E27FC236}">
                    <a16:creationId xmlns:a16="http://schemas.microsoft.com/office/drawing/2014/main" id="{E2C31580-B8A4-4FD4-BC8F-051937C359B4}"/>
                  </a:ext>
                </a:extLst>
              </p:cNvPr>
              <p:cNvSpPr txBox="1"/>
              <p:nvPr/>
            </p:nvSpPr>
            <p:spPr>
              <a:xfrm>
                <a:off x="3352294" y="5856246"/>
                <a:ext cx="1307789" cy="572372"/>
              </a:xfrm>
              <a:prstGeom prst="rect">
                <a:avLst/>
              </a:prstGeom>
              <a:noFill/>
            </p:spPr>
            <p:txBody>
              <a:bodyPr wrap="square" lIns="131802" tIns="105442" rIns="131802" bIns="105442" rtlCol="0">
                <a:spAutoFit/>
              </a:bodyPr>
              <a:lstStyle/>
              <a:p>
                <a:pPr defTabSz="672205" eaLnBrk="1" fontAlgn="auto" hangingPunct="1">
                  <a:lnSpc>
                    <a:spcPct val="90000"/>
                  </a:lnSpc>
                  <a:spcBef>
                    <a:spcPts val="0"/>
                  </a:spcBef>
                  <a:spcAft>
                    <a:spcPts val="432"/>
                  </a:spcAft>
                  <a:defRPr/>
                </a:pPr>
                <a:r>
                  <a:rPr lang="en-US" sz="882" dirty="0" err="1">
                    <a:gradFill>
                      <a:gsLst>
                        <a:gs pos="0">
                          <a:srgbClr val="E6E6E6">
                            <a:lumMod val="10000"/>
                          </a:srgbClr>
                        </a:gs>
                        <a:gs pos="100000">
                          <a:srgbClr val="E6E6E6">
                            <a:lumMod val="10000"/>
                          </a:srgbClr>
                        </a:gs>
                      </a:gsLst>
                      <a:lin ang="5400000" scaled="0"/>
                    </a:gradFill>
                    <a:latin typeface="Segoe UI"/>
                    <a:ea typeface="+mn-ea"/>
                    <a:cs typeface="+mn-cs"/>
                  </a:rPr>
                  <a:t>.Net</a:t>
                </a:r>
                <a:endParaRPr lang="en-US" sz="882" dirty="0">
                  <a:gradFill>
                    <a:gsLst>
                      <a:gs pos="0">
                        <a:srgbClr val="E6E6E6">
                          <a:lumMod val="10000"/>
                        </a:srgbClr>
                      </a:gs>
                      <a:gs pos="100000">
                        <a:srgbClr val="E6E6E6">
                          <a:lumMod val="10000"/>
                        </a:srgbClr>
                      </a:gs>
                    </a:gsLst>
                    <a:lin ang="5400000" scaled="0"/>
                  </a:gradFill>
                  <a:latin typeface="Segoe UI"/>
                  <a:ea typeface="+mn-ea"/>
                  <a:cs typeface="+mn-cs"/>
                </a:endParaRPr>
              </a:p>
            </p:txBody>
          </p:sp>
          <p:pic>
            <p:nvPicPr>
              <p:cNvPr id="142" name="Picture 141">
                <a:extLst>
                  <a:ext uri="{FF2B5EF4-FFF2-40B4-BE49-F238E27FC236}">
                    <a16:creationId xmlns:a16="http://schemas.microsoft.com/office/drawing/2014/main" id="{2A80AED5-E23F-4319-85D2-85797C796E6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65579" y="5437130"/>
                <a:ext cx="845180" cy="443720"/>
              </a:xfrm>
              <a:prstGeom prst="rect">
                <a:avLst/>
              </a:prstGeom>
            </p:spPr>
          </p:pic>
        </p:grpSp>
        <p:grpSp>
          <p:nvGrpSpPr>
            <p:cNvPr id="135" name="Group 134">
              <a:extLst>
                <a:ext uri="{FF2B5EF4-FFF2-40B4-BE49-F238E27FC236}">
                  <a16:creationId xmlns:a16="http://schemas.microsoft.com/office/drawing/2014/main" id="{DF5F42FD-55FE-49B2-95C4-F4393ED3FBE4}"/>
                </a:ext>
              </a:extLst>
            </p:cNvPr>
            <p:cNvGrpSpPr/>
            <p:nvPr/>
          </p:nvGrpSpPr>
          <p:grpSpPr>
            <a:xfrm>
              <a:off x="5429247" y="5187201"/>
              <a:ext cx="1603187" cy="1260135"/>
              <a:chOff x="5042603" y="5198200"/>
              <a:chExt cx="1603187" cy="1260135"/>
            </a:xfrm>
          </p:grpSpPr>
          <p:sp>
            <p:nvSpPr>
              <p:cNvPr id="139" name="TextBox 138">
                <a:extLst>
                  <a:ext uri="{FF2B5EF4-FFF2-40B4-BE49-F238E27FC236}">
                    <a16:creationId xmlns:a16="http://schemas.microsoft.com/office/drawing/2014/main" id="{AF0AA849-AF24-4CCC-8973-8448581AC32C}"/>
                  </a:ext>
                </a:extLst>
              </p:cNvPr>
              <p:cNvSpPr txBox="1"/>
              <p:nvPr/>
            </p:nvSpPr>
            <p:spPr>
              <a:xfrm>
                <a:off x="5099736" y="5885962"/>
                <a:ext cx="1546054" cy="572373"/>
              </a:xfrm>
              <a:prstGeom prst="rect">
                <a:avLst/>
              </a:prstGeom>
              <a:noFill/>
            </p:spPr>
            <p:txBody>
              <a:bodyPr wrap="square" lIns="131802" tIns="105442" rIns="131802" bIns="105442" rtlCol="0">
                <a:spAutoFit/>
              </a:bodyPr>
              <a:lstStyle/>
              <a:p>
                <a:pPr defTabSz="672205" eaLnBrk="1" fontAlgn="auto" hangingPunct="1">
                  <a:lnSpc>
                    <a:spcPct val="90000"/>
                  </a:lnSpc>
                  <a:spcBef>
                    <a:spcPts val="0"/>
                  </a:spcBef>
                  <a:spcAft>
                    <a:spcPts val="432"/>
                  </a:spcAft>
                  <a:defRPr/>
                </a:pPr>
                <a:r>
                  <a:rPr lang="en-US" sz="882" dirty="0">
                    <a:gradFill>
                      <a:gsLst>
                        <a:gs pos="0">
                          <a:srgbClr val="E6E6E6">
                            <a:lumMod val="10000"/>
                          </a:srgbClr>
                        </a:gs>
                        <a:gs pos="100000">
                          <a:srgbClr val="E6E6E6">
                            <a:lumMod val="10000"/>
                          </a:srgbClr>
                        </a:gs>
                      </a:gsLst>
                      <a:lin ang="5400000" scaled="0"/>
                    </a:gradFill>
                    <a:latin typeface="Segoe UI"/>
                    <a:ea typeface="+mn-ea"/>
                    <a:cs typeface="+mn-cs"/>
                  </a:rPr>
                  <a:t>Java</a:t>
                </a:r>
              </a:p>
            </p:txBody>
          </p:sp>
          <p:pic>
            <p:nvPicPr>
              <p:cNvPr id="140" name="Picture 4" descr="Image result for java">
                <a:extLst>
                  <a:ext uri="{FF2B5EF4-FFF2-40B4-BE49-F238E27FC236}">
                    <a16:creationId xmlns:a16="http://schemas.microsoft.com/office/drawing/2014/main" id="{618E3997-9E3C-42AB-B576-D15D229FF7F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042603" y="5198200"/>
                <a:ext cx="823811" cy="82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6" name="Group 135">
              <a:extLst>
                <a:ext uri="{FF2B5EF4-FFF2-40B4-BE49-F238E27FC236}">
                  <a16:creationId xmlns:a16="http://schemas.microsoft.com/office/drawing/2014/main" id="{C5A3F3A5-83D9-4031-B041-A6A595A8639C}"/>
                </a:ext>
              </a:extLst>
            </p:cNvPr>
            <p:cNvGrpSpPr/>
            <p:nvPr/>
          </p:nvGrpSpPr>
          <p:grpSpPr>
            <a:xfrm>
              <a:off x="7157139" y="4307315"/>
              <a:ext cx="2072121" cy="995890"/>
              <a:chOff x="5099736" y="4307315"/>
              <a:chExt cx="2072121" cy="995890"/>
            </a:xfrm>
          </p:grpSpPr>
          <p:sp>
            <p:nvSpPr>
              <p:cNvPr id="137" name="TextBox 136">
                <a:extLst>
                  <a:ext uri="{FF2B5EF4-FFF2-40B4-BE49-F238E27FC236}">
                    <a16:creationId xmlns:a16="http://schemas.microsoft.com/office/drawing/2014/main" id="{D59D1F4F-1BA4-4EF7-A952-124DD211D22F}"/>
                  </a:ext>
                </a:extLst>
              </p:cNvPr>
              <p:cNvSpPr txBox="1"/>
              <p:nvPr/>
            </p:nvSpPr>
            <p:spPr>
              <a:xfrm>
                <a:off x="5099736" y="4666761"/>
                <a:ext cx="2072121" cy="636444"/>
              </a:xfrm>
              <a:prstGeom prst="rect">
                <a:avLst/>
              </a:prstGeom>
              <a:noFill/>
            </p:spPr>
            <p:txBody>
              <a:bodyPr wrap="square" lIns="131802" tIns="105442" rIns="131802" bIns="105442" rtlCol="0">
                <a:spAutoFit/>
              </a:bodyPr>
              <a:lstStyle/>
              <a:p>
                <a:pPr defTabSz="672205" eaLnBrk="1" fontAlgn="auto" hangingPunct="1">
                  <a:lnSpc>
                    <a:spcPct val="90000"/>
                  </a:lnSpc>
                  <a:spcBef>
                    <a:spcPts val="0"/>
                  </a:spcBef>
                  <a:spcAft>
                    <a:spcPts val="432"/>
                  </a:spcAft>
                  <a:defRPr/>
                </a:pPr>
                <a:r>
                  <a:rPr lang="en-US" sz="1153" dirty="0">
                    <a:gradFill>
                      <a:gsLst>
                        <a:gs pos="0">
                          <a:srgbClr val="E6E6E6">
                            <a:lumMod val="10000"/>
                          </a:srgbClr>
                        </a:gs>
                        <a:gs pos="100000">
                          <a:srgbClr val="E6E6E6">
                            <a:lumMod val="10000"/>
                          </a:srgbClr>
                        </a:gs>
                      </a:gsLst>
                      <a:lin ang="5400000" scaled="0"/>
                    </a:gradFill>
                    <a:latin typeface="Segoe UI"/>
                    <a:ea typeface="+mn-ea"/>
                    <a:cs typeface="+mn-cs"/>
                  </a:rPr>
                  <a:t>Microservice</a:t>
                </a:r>
              </a:p>
            </p:txBody>
          </p:sp>
          <p:sp>
            <p:nvSpPr>
              <p:cNvPr id="138" name="Intelligence">
                <a:extLst>
                  <a:ext uri="{FF2B5EF4-FFF2-40B4-BE49-F238E27FC236}">
                    <a16:creationId xmlns:a16="http://schemas.microsoft.com/office/drawing/2014/main" id="{1D797868-B3B9-43E9-81D3-5186CD7F6100}"/>
                  </a:ext>
                </a:extLst>
              </p:cNvPr>
              <p:cNvSpPr>
                <a:spLocks noChangeAspect="1" noEditPoints="1"/>
              </p:cNvSpPr>
              <p:nvPr/>
            </p:nvSpPr>
            <p:spPr bwMode="auto">
              <a:xfrm>
                <a:off x="5217826" y="4307315"/>
                <a:ext cx="418077" cy="401735"/>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22" tIns="33611" rIns="67222" bIns="33611" numCol="1" spcCol="0" rtlCol="0" fromWordArt="0" anchor="t" anchorCtr="0" forceAA="0" compatLnSpc="1">
                <a:prstTxWarp prst="textNoShape">
                  <a:avLst/>
                </a:prstTxWarp>
                <a:noAutofit/>
              </a:bodyPr>
              <a:lstStyle/>
              <a:p>
                <a:pPr defTabSz="685714" eaLnBrk="1" fontAlgn="auto" hangingPunct="1">
                  <a:spcBef>
                    <a:spcPts val="0"/>
                  </a:spcBef>
                  <a:spcAft>
                    <a:spcPts val="0"/>
                  </a:spcAft>
                  <a:defRPr/>
                </a:pPr>
                <a:endParaRPr lang="en-US" sz="1324">
                  <a:gradFill>
                    <a:gsLst>
                      <a:gs pos="0">
                        <a:srgbClr val="505050"/>
                      </a:gs>
                      <a:gs pos="100000">
                        <a:srgbClr val="505050"/>
                      </a:gs>
                    </a:gsLst>
                  </a:gradFill>
                  <a:latin typeface="Segoe UI Semilight"/>
                  <a:ea typeface="+mn-ea"/>
                  <a:cs typeface="+mn-cs"/>
                </a:endParaRPr>
              </a:p>
            </p:txBody>
          </p:sp>
        </p:grpSp>
      </p:grpSp>
      <p:sp>
        <p:nvSpPr>
          <p:cNvPr id="169" name="Rectangle 168">
            <a:extLst>
              <a:ext uri="{FF2B5EF4-FFF2-40B4-BE49-F238E27FC236}">
                <a16:creationId xmlns:a16="http://schemas.microsoft.com/office/drawing/2014/main" id="{DE419E19-5236-469B-A8B6-5E4EC08E7AAA}"/>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Platforms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749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container revolution</a:t>
            </a:r>
          </a:p>
        </p:txBody>
      </p:sp>
      <p:sp>
        <p:nvSpPr>
          <p:cNvPr id="5" name="TextBox 4"/>
          <p:cNvSpPr txBox="1"/>
          <p:nvPr/>
        </p:nvSpPr>
        <p:spPr>
          <a:xfrm>
            <a:off x="7577630" y="1711469"/>
            <a:ext cx="1170698" cy="706064"/>
          </a:xfrm>
          <a:prstGeom prst="rect">
            <a:avLst/>
          </a:prstGeom>
          <a:noFill/>
        </p:spPr>
        <p:txBody>
          <a:bodyPr wrap="square" lIns="134445" tIns="107556" rIns="134445" bIns="107556" rtlCol="0">
            <a:spAutoFit/>
          </a:bodyPr>
          <a:lstStyle/>
          <a:p>
            <a:pPr algn="ctr" defTabSz="672229" eaLnBrk="1" fontAlgn="auto" hangingPunct="1">
              <a:lnSpc>
                <a:spcPct val="90000"/>
              </a:lnSpc>
              <a:spcBef>
                <a:spcPts val="0"/>
              </a:spcBef>
              <a:spcAft>
                <a:spcPts val="441"/>
              </a:spcAft>
              <a:defRPr/>
            </a:pPr>
            <a:r>
              <a:rPr lang="en-US" sz="1765" kern="0" dirty="0">
                <a:gradFill>
                  <a:gsLst>
                    <a:gs pos="12097">
                      <a:schemeClr val="tx1"/>
                    </a:gs>
                    <a:gs pos="34000">
                      <a:schemeClr val="tx1"/>
                    </a:gs>
                  </a:gsLst>
                  <a:lin ang="5400000" scaled="0"/>
                </a:gradFill>
              </a:rPr>
              <a:t>Virtual machine</a:t>
            </a:r>
          </a:p>
        </p:txBody>
      </p:sp>
      <p:grpSp>
        <p:nvGrpSpPr>
          <p:cNvPr id="4" name="Group 3"/>
          <p:cNvGrpSpPr/>
          <p:nvPr/>
        </p:nvGrpSpPr>
        <p:grpSpPr>
          <a:xfrm>
            <a:off x="5542925" y="3380251"/>
            <a:ext cx="3327657" cy="1410185"/>
            <a:chOff x="7538763" y="4208239"/>
            <a:chExt cx="4525844" cy="1917949"/>
          </a:xfrm>
        </p:grpSpPr>
        <p:sp>
          <p:nvSpPr>
            <p:cNvPr id="7" name="TextBox 6"/>
            <p:cNvSpPr txBox="1"/>
            <p:nvPr/>
          </p:nvSpPr>
          <p:spPr>
            <a:xfrm>
              <a:off x="10139827" y="5358035"/>
              <a:ext cx="1924780" cy="627861"/>
            </a:xfrm>
            <a:prstGeom prst="rect">
              <a:avLst/>
            </a:prstGeom>
            <a:noFill/>
          </p:spPr>
          <p:txBody>
            <a:bodyPr wrap="square" lIns="134445" tIns="107556" rIns="134445" bIns="107556" rtlCol="0">
              <a:spAutoFit/>
            </a:bodyPr>
            <a:lstStyle/>
            <a:p>
              <a:pPr algn="ctr" defTabSz="672229" eaLnBrk="1" fontAlgn="auto" hangingPunct="1">
                <a:lnSpc>
                  <a:spcPct val="90000"/>
                </a:lnSpc>
                <a:spcBef>
                  <a:spcPts val="0"/>
                </a:spcBef>
                <a:spcAft>
                  <a:spcPts val="441"/>
                </a:spcAft>
                <a:defRPr/>
              </a:pPr>
              <a:r>
                <a:rPr lang="en-US" sz="1765" kern="0">
                  <a:gradFill>
                    <a:gsLst>
                      <a:gs pos="12097">
                        <a:schemeClr val="tx1"/>
                      </a:gs>
                      <a:gs pos="34000">
                        <a:schemeClr val="tx1"/>
                      </a:gs>
                    </a:gsLst>
                    <a:lin ang="5400000" scaled="0"/>
                  </a:gradFill>
                </a:rPr>
                <a:t>Containers</a:t>
              </a:r>
            </a:p>
          </p:txBody>
        </p:sp>
        <p:grpSp>
          <p:nvGrpSpPr>
            <p:cNvPr id="156" name="Group 155"/>
            <p:cNvGrpSpPr/>
            <p:nvPr/>
          </p:nvGrpSpPr>
          <p:grpSpPr>
            <a:xfrm>
              <a:off x="7538763" y="4208239"/>
              <a:ext cx="2081411" cy="1917949"/>
              <a:chOff x="7793848" y="3705726"/>
              <a:chExt cx="2601435" cy="2397134"/>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793848" y="3705726"/>
                <a:ext cx="2601435" cy="2397134"/>
              </a:xfrm>
              <a:prstGeom prst="rect">
                <a:avLst/>
              </a:prstGeom>
            </p:spPr>
          </p:pic>
          <p:grpSp>
            <p:nvGrpSpPr>
              <p:cNvPr id="154" name="Group 153"/>
              <p:cNvGrpSpPr/>
              <p:nvPr/>
            </p:nvGrpSpPr>
            <p:grpSpPr>
              <a:xfrm>
                <a:off x="8061554" y="4035051"/>
                <a:ext cx="2080335" cy="1251627"/>
                <a:chOff x="7438653" y="929622"/>
                <a:chExt cx="2080335" cy="1251627"/>
              </a:xfrm>
            </p:grpSpPr>
            <p:grpSp>
              <p:nvGrpSpPr>
                <p:cNvPr id="54" name="Group 53"/>
                <p:cNvGrpSpPr/>
                <p:nvPr/>
              </p:nvGrpSpPr>
              <p:grpSpPr>
                <a:xfrm>
                  <a:off x="8267361" y="929622"/>
                  <a:ext cx="1251627" cy="1251627"/>
                  <a:chOff x="2401519" y="3796294"/>
                  <a:chExt cx="1251627" cy="1251627"/>
                </a:xfrm>
                <a:solidFill>
                  <a:srgbClr val="00BBF1"/>
                </a:solidFill>
              </p:grpSpPr>
              <p:sp>
                <p:nvSpPr>
                  <p:cNvPr id="91" name="Rectangle 90"/>
                  <p:cNvSpPr/>
                  <p:nvPr/>
                </p:nvSpPr>
                <p:spPr bwMode="auto">
                  <a:xfrm>
                    <a:off x="2408208" y="3803325"/>
                    <a:ext cx="1238250" cy="1238250"/>
                  </a:xfrm>
                  <a:prstGeom prst="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eaLnBrk="1" hangingPunct="1">
                      <a:lnSpc>
                        <a:spcPct val="90000"/>
                      </a:lnSpc>
                      <a:defRPr/>
                    </a:pPr>
                    <a:endParaRPr lang="en-US" sz="1765" kern="0">
                      <a:gradFill>
                        <a:gsLst>
                          <a:gs pos="12097">
                            <a:schemeClr val="tx1"/>
                          </a:gs>
                          <a:gs pos="34000">
                            <a:schemeClr val="tx1"/>
                          </a:gs>
                        </a:gsLst>
                        <a:lin ang="5400000" scaled="0"/>
                      </a:gradFill>
                      <a:latin typeface="Segoe UI"/>
                      <a:ea typeface="Segoe UI" pitchFamily="34" charset="0"/>
                      <a:cs typeface="Segoe UI" pitchFamily="34" charset="0"/>
                    </a:endParaRPr>
                  </a:p>
                </p:txBody>
              </p:sp>
              <p:grpSp>
                <p:nvGrpSpPr>
                  <p:cNvPr id="92" name="Group 91"/>
                  <p:cNvGrpSpPr/>
                  <p:nvPr/>
                </p:nvGrpSpPr>
                <p:grpSpPr>
                  <a:xfrm rot="5400000">
                    <a:off x="2826165" y="3789948"/>
                    <a:ext cx="402336" cy="1251627"/>
                    <a:chOff x="2838275" y="3789948"/>
                    <a:chExt cx="402336" cy="1194231"/>
                  </a:xfrm>
                  <a:grpFill/>
                </p:grpSpPr>
                <p:cxnSp>
                  <p:nvCxnSpPr>
                    <p:cNvPr id="96" name="Straight Connector 95"/>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97" name="Straight Connector 96"/>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nvGrpSpPr>
                  <p:cNvPr id="93" name="Group 92"/>
                  <p:cNvGrpSpPr/>
                  <p:nvPr/>
                </p:nvGrpSpPr>
                <p:grpSpPr>
                  <a:xfrm>
                    <a:off x="2826165" y="3796294"/>
                    <a:ext cx="402336" cy="1251627"/>
                    <a:chOff x="2838275" y="3789948"/>
                    <a:chExt cx="402336" cy="1194231"/>
                  </a:xfrm>
                  <a:grpFill/>
                </p:grpSpPr>
                <p:cxnSp>
                  <p:nvCxnSpPr>
                    <p:cNvPr id="94" name="Straight Connector 93"/>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95" name="Straight Connector 94"/>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grpSp>
              <p:nvGrpSpPr>
                <p:cNvPr id="55" name="Group 54"/>
                <p:cNvGrpSpPr/>
                <p:nvPr/>
              </p:nvGrpSpPr>
              <p:grpSpPr>
                <a:xfrm>
                  <a:off x="8393804" y="1032472"/>
                  <a:ext cx="195714" cy="219632"/>
                  <a:chOff x="2304394" y="2806764"/>
                  <a:chExt cx="203894" cy="228812"/>
                </a:xfrm>
                <a:solidFill>
                  <a:srgbClr val="002060"/>
                </a:solidFill>
              </p:grpSpPr>
              <p:sp>
                <p:nvSpPr>
                  <p:cNvPr id="8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8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9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grpSp>
            <p:grpSp>
              <p:nvGrpSpPr>
                <p:cNvPr id="56" name="Group 55"/>
                <p:cNvGrpSpPr/>
                <p:nvPr/>
              </p:nvGrpSpPr>
              <p:grpSpPr>
                <a:xfrm>
                  <a:off x="8805917" y="1032472"/>
                  <a:ext cx="195714" cy="219632"/>
                  <a:chOff x="2304394" y="2806764"/>
                  <a:chExt cx="203894" cy="228812"/>
                </a:xfrm>
                <a:solidFill>
                  <a:srgbClr val="002060"/>
                </a:solidFill>
              </p:grpSpPr>
              <p:sp>
                <p:nvSpPr>
                  <p:cNvPr id="8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8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8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grpSp>
            <p:grpSp>
              <p:nvGrpSpPr>
                <p:cNvPr id="57" name="Group 56"/>
                <p:cNvGrpSpPr/>
                <p:nvPr/>
              </p:nvGrpSpPr>
              <p:grpSpPr>
                <a:xfrm>
                  <a:off x="9216692" y="1032472"/>
                  <a:ext cx="195714" cy="219632"/>
                  <a:chOff x="2304394" y="2806764"/>
                  <a:chExt cx="203894" cy="228812"/>
                </a:xfrm>
                <a:solidFill>
                  <a:srgbClr val="002060"/>
                </a:solidFill>
              </p:grpSpPr>
              <p:sp>
                <p:nvSpPr>
                  <p:cNvPr id="8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8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8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grpSp>
            <p:grpSp>
              <p:nvGrpSpPr>
                <p:cNvPr id="58" name="Group 57"/>
                <p:cNvGrpSpPr/>
                <p:nvPr/>
              </p:nvGrpSpPr>
              <p:grpSpPr>
                <a:xfrm>
                  <a:off x="8393804" y="1423983"/>
                  <a:ext cx="195714" cy="219632"/>
                  <a:chOff x="2304394" y="2806764"/>
                  <a:chExt cx="203894" cy="228812"/>
                </a:xfrm>
                <a:solidFill>
                  <a:srgbClr val="002060"/>
                </a:solidFill>
              </p:grpSpPr>
              <p:sp>
                <p:nvSpPr>
                  <p:cNvPr id="7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8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8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grpSp>
            <p:grpSp>
              <p:nvGrpSpPr>
                <p:cNvPr id="59" name="Group 58"/>
                <p:cNvGrpSpPr/>
                <p:nvPr/>
              </p:nvGrpSpPr>
              <p:grpSpPr>
                <a:xfrm>
                  <a:off x="8805917" y="1423983"/>
                  <a:ext cx="195714" cy="219632"/>
                  <a:chOff x="2304394" y="2806764"/>
                  <a:chExt cx="203894" cy="228812"/>
                </a:xfrm>
                <a:solidFill>
                  <a:srgbClr val="002060"/>
                </a:solidFill>
              </p:grpSpPr>
              <p:sp>
                <p:nvSpPr>
                  <p:cNvPr id="7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7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7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grpSp>
            <p:grpSp>
              <p:nvGrpSpPr>
                <p:cNvPr id="60" name="Group 59"/>
                <p:cNvGrpSpPr/>
                <p:nvPr/>
              </p:nvGrpSpPr>
              <p:grpSpPr>
                <a:xfrm>
                  <a:off x="9216692" y="1423983"/>
                  <a:ext cx="195714" cy="219632"/>
                  <a:chOff x="2304394" y="2806764"/>
                  <a:chExt cx="203894" cy="228812"/>
                </a:xfrm>
                <a:solidFill>
                  <a:srgbClr val="002060"/>
                </a:solidFill>
              </p:grpSpPr>
              <p:sp>
                <p:nvSpPr>
                  <p:cNvPr id="7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7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7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grpSp>
            <p:grpSp>
              <p:nvGrpSpPr>
                <p:cNvPr id="61" name="Group 60"/>
                <p:cNvGrpSpPr/>
                <p:nvPr/>
              </p:nvGrpSpPr>
              <p:grpSpPr>
                <a:xfrm>
                  <a:off x="8393804" y="1862196"/>
                  <a:ext cx="195714" cy="219632"/>
                  <a:chOff x="2304394" y="2806764"/>
                  <a:chExt cx="203894" cy="228812"/>
                </a:xfrm>
                <a:solidFill>
                  <a:srgbClr val="002060"/>
                </a:solidFill>
              </p:grpSpPr>
              <p:sp>
                <p:nvSpPr>
                  <p:cNvPr id="7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7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7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grpSp>
            <p:grpSp>
              <p:nvGrpSpPr>
                <p:cNvPr id="62" name="Group 61"/>
                <p:cNvGrpSpPr/>
                <p:nvPr/>
              </p:nvGrpSpPr>
              <p:grpSpPr>
                <a:xfrm>
                  <a:off x="8805917" y="1862196"/>
                  <a:ext cx="195714" cy="219632"/>
                  <a:chOff x="2304394" y="2806764"/>
                  <a:chExt cx="203894" cy="228812"/>
                </a:xfrm>
                <a:solidFill>
                  <a:srgbClr val="002060"/>
                </a:solidFill>
              </p:grpSpPr>
              <p:sp>
                <p:nvSpPr>
                  <p:cNvPr id="6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6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6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grpSp>
            <p:grpSp>
              <p:nvGrpSpPr>
                <p:cNvPr id="63" name="Group 62"/>
                <p:cNvGrpSpPr/>
                <p:nvPr/>
              </p:nvGrpSpPr>
              <p:grpSpPr>
                <a:xfrm>
                  <a:off x="9216692" y="1862196"/>
                  <a:ext cx="195714" cy="219632"/>
                  <a:chOff x="2304394" y="2806764"/>
                  <a:chExt cx="203894" cy="228812"/>
                </a:xfrm>
                <a:solidFill>
                  <a:srgbClr val="002060"/>
                </a:solidFill>
              </p:grpSpPr>
              <p:sp>
                <p:nvSpPr>
                  <p:cNvPr id="6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6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6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grpSp>
            <p:grpSp>
              <p:nvGrpSpPr>
                <p:cNvPr id="98" name="Group 97"/>
                <p:cNvGrpSpPr/>
                <p:nvPr/>
              </p:nvGrpSpPr>
              <p:grpSpPr>
                <a:xfrm>
                  <a:off x="7438653" y="929622"/>
                  <a:ext cx="1251627" cy="1251627"/>
                  <a:chOff x="2401519" y="3796294"/>
                  <a:chExt cx="1251627" cy="1251627"/>
                </a:xfrm>
                <a:solidFill>
                  <a:srgbClr val="00BBF1"/>
                </a:solidFill>
              </p:grpSpPr>
              <p:sp>
                <p:nvSpPr>
                  <p:cNvPr id="99" name="Rectangle 98"/>
                  <p:cNvSpPr/>
                  <p:nvPr/>
                </p:nvSpPr>
                <p:spPr bwMode="auto">
                  <a:xfrm>
                    <a:off x="2408208" y="3803325"/>
                    <a:ext cx="1238250" cy="1238250"/>
                  </a:xfrm>
                  <a:prstGeom prst="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eaLnBrk="1" hangingPunct="1">
                      <a:lnSpc>
                        <a:spcPct val="90000"/>
                      </a:lnSpc>
                      <a:defRPr/>
                    </a:pPr>
                    <a:endParaRPr lang="en-US" sz="1765" kern="0">
                      <a:gradFill>
                        <a:gsLst>
                          <a:gs pos="12097">
                            <a:schemeClr val="tx1"/>
                          </a:gs>
                          <a:gs pos="34000">
                            <a:schemeClr val="tx1"/>
                          </a:gs>
                        </a:gsLst>
                        <a:lin ang="5400000" scaled="0"/>
                      </a:gradFill>
                      <a:latin typeface="Segoe UI"/>
                      <a:ea typeface="Segoe UI" pitchFamily="34" charset="0"/>
                      <a:cs typeface="Segoe UI" pitchFamily="34" charset="0"/>
                    </a:endParaRPr>
                  </a:p>
                </p:txBody>
              </p:sp>
              <p:grpSp>
                <p:nvGrpSpPr>
                  <p:cNvPr id="100" name="Group 99"/>
                  <p:cNvGrpSpPr/>
                  <p:nvPr/>
                </p:nvGrpSpPr>
                <p:grpSpPr>
                  <a:xfrm rot="5400000">
                    <a:off x="2826165" y="3789948"/>
                    <a:ext cx="402336" cy="1251627"/>
                    <a:chOff x="2838275" y="3789948"/>
                    <a:chExt cx="402336" cy="1194231"/>
                  </a:xfrm>
                  <a:grpFill/>
                </p:grpSpPr>
                <p:cxnSp>
                  <p:nvCxnSpPr>
                    <p:cNvPr id="104" name="Straight Connector 103"/>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105" name="Straight Connector 104"/>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nvGrpSpPr>
                  <p:cNvPr id="101" name="Group 100"/>
                  <p:cNvGrpSpPr/>
                  <p:nvPr/>
                </p:nvGrpSpPr>
                <p:grpSpPr>
                  <a:xfrm>
                    <a:off x="2826165" y="3796294"/>
                    <a:ext cx="402336" cy="1251627"/>
                    <a:chOff x="2838275" y="3789948"/>
                    <a:chExt cx="402336" cy="1194231"/>
                  </a:xfrm>
                  <a:grpFill/>
                </p:grpSpPr>
                <p:cxnSp>
                  <p:nvCxnSpPr>
                    <p:cNvPr id="102" name="Straight Connector 101"/>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103" name="Straight Connector 102"/>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grpSp>
              <p:nvGrpSpPr>
                <p:cNvPr id="106" name="Group 105"/>
                <p:cNvGrpSpPr/>
                <p:nvPr/>
              </p:nvGrpSpPr>
              <p:grpSpPr>
                <a:xfrm>
                  <a:off x="7969086" y="1034758"/>
                  <a:ext cx="195714" cy="219632"/>
                  <a:chOff x="2304394" y="2806764"/>
                  <a:chExt cx="203894" cy="228812"/>
                </a:xfrm>
                <a:solidFill>
                  <a:srgbClr val="002060"/>
                </a:solidFill>
              </p:grpSpPr>
              <p:sp>
                <p:nvSpPr>
                  <p:cNvPr id="10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0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0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grpSp>
            <p:grpSp>
              <p:nvGrpSpPr>
                <p:cNvPr id="110" name="Group 109"/>
                <p:cNvGrpSpPr/>
                <p:nvPr/>
              </p:nvGrpSpPr>
              <p:grpSpPr>
                <a:xfrm>
                  <a:off x="8381199" y="1034758"/>
                  <a:ext cx="195714" cy="219632"/>
                  <a:chOff x="2304394" y="2806764"/>
                  <a:chExt cx="203894" cy="228812"/>
                </a:xfrm>
                <a:solidFill>
                  <a:srgbClr val="002060"/>
                </a:solidFill>
              </p:grpSpPr>
              <p:sp>
                <p:nvSpPr>
                  <p:cNvPr id="11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1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1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grpSp>
            <p:grpSp>
              <p:nvGrpSpPr>
                <p:cNvPr id="114" name="Group 113"/>
                <p:cNvGrpSpPr/>
                <p:nvPr/>
              </p:nvGrpSpPr>
              <p:grpSpPr>
                <a:xfrm>
                  <a:off x="8791974" y="1034758"/>
                  <a:ext cx="195714" cy="219632"/>
                  <a:chOff x="2304394" y="2806764"/>
                  <a:chExt cx="203894" cy="228812"/>
                </a:xfrm>
                <a:solidFill>
                  <a:srgbClr val="002060"/>
                </a:solidFill>
              </p:grpSpPr>
              <p:sp>
                <p:nvSpPr>
                  <p:cNvPr id="11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1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1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grpSp>
            <p:grpSp>
              <p:nvGrpSpPr>
                <p:cNvPr id="118" name="Group 117"/>
                <p:cNvGrpSpPr/>
                <p:nvPr/>
              </p:nvGrpSpPr>
              <p:grpSpPr>
                <a:xfrm>
                  <a:off x="7969086" y="1426269"/>
                  <a:ext cx="195714" cy="219632"/>
                  <a:chOff x="2304394" y="2806764"/>
                  <a:chExt cx="203894" cy="228812"/>
                </a:xfrm>
                <a:solidFill>
                  <a:srgbClr val="002060"/>
                </a:solidFill>
              </p:grpSpPr>
              <p:sp>
                <p:nvSpPr>
                  <p:cNvPr id="11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2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2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grpSp>
            <p:grpSp>
              <p:nvGrpSpPr>
                <p:cNvPr id="122" name="Group 121"/>
                <p:cNvGrpSpPr/>
                <p:nvPr/>
              </p:nvGrpSpPr>
              <p:grpSpPr>
                <a:xfrm>
                  <a:off x="8381199" y="1426269"/>
                  <a:ext cx="195714" cy="219632"/>
                  <a:chOff x="2304394" y="2806764"/>
                  <a:chExt cx="203894" cy="228812"/>
                </a:xfrm>
                <a:solidFill>
                  <a:srgbClr val="002060"/>
                </a:solidFill>
              </p:grpSpPr>
              <p:sp>
                <p:nvSpPr>
                  <p:cNvPr id="1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grpSp>
            <p:grpSp>
              <p:nvGrpSpPr>
                <p:cNvPr id="126" name="Group 125"/>
                <p:cNvGrpSpPr/>
                <p:nvPr/>
              </p:nvGrpSpPr>
              <p:grpSpPr>
                <a:xfrm>
                  <a:off x="8791974" y="1426269"/>
                  <a:ext cx="195714" cy="219632"/>
                  <a:chOff x="2304394" y="2806764"/>
                  <a:chExt cx="203894" cy="228812"/>
                </a:xfrm>
                <a:solidFill>
                  <a:srgbClr val="002060"/>
                </a:solidFill>
              </p:grpSpPr>
              <p:sp>
                <p:nvSpPr>
                  <p:cNvPr id="12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2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2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grpSp>
            <p:grpSp>
              <p:nvGrpSpPr>
                <p:cNvPr id="130" name="Group 129"/>
                <p:cNvGrpSpPr/>
                <p:nvPr/>
              </p:nvGrpSpPr>
              <p:grpSpPr>
                <a:xfrm>
                  <a:off x="7969086" y="1864482"/>
                  <a:ext cx="195714" cy="219632"/>
                  <a:chOff x="2304394" y="2806764"/>
                  <a:chExt cx="203894" cy="228812"/>
                </a:xfrm>
                <a:solidFill>
                  <a:srgbClr val="002060"/>
                </a:solidFill>
              </p:grpSpPr>
              <p:sp>
                <p:nvSpPr>
                  <p:cNvPr id="13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3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3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grpSp>
            <p:grpSp>
              <p:nvGrpSpPr>
                <p:cNvPr id="134" name="Group 133"/>
                <p:cNvGrpSpPr/>
                <p:nvPr/>
              </p:nvGrpSpPr>
              <p:grpSpPr>
                <a:xfrm>
                  <a:off x="8381199" y="1864482"/>
                  <a:ext cx="195714" cy="219632"/>
                  <a:chOff x="2304394" y="2806764"/>
                  <a:chExt cx="203894" cy="228812"/>
                </a:xfrm>
                <a:solidFill>
                  <a:srgbClr val="002060"/>
                </a:solidFill>
              </p:grpSpPr>
              <p:sp>
                <p:nvSpPr>
                  <p:cNvPr id="13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3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3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grpSp>
            <p:grpSp>
              <p:nvGrpSpPr>
                <p:cNvPr id="138" name="Group 137"/>
                <p:cNvGrpSpPr/>
                <p:nvPr/>
              </p:nvGrpSpPr>
              <p:grpSpPr>
                <a:xfrm>
                  <a:off x="8791974" y="1864482"/>
                  <a:ext cx="195714" cy="219632"/>
                  <a:chOff x="2304394" y="2806764"/>
                  <a:chExt cx="203894" cy="228812"/>
                </a:xfrm>
                <a:solidFill>
                  <a:srgbClr val="002060"/>
                </a:solidFill>
              </p:grpSpPr>
              <p:sp>
                <p:nvSpPr>
                  <p:cNvPr id="13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4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4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grpSp>
            <p:grpSp>
              <p:nvGrpSpPr>
                <p:cNvPr id="142" name="Group 141"/>
                <p:cNvGrpSpPr/>
                <p:nvPr/>
              </p:nvGrpSpPr>
              <p:grpSpPr>
                <a:xfrm>
                  <a:off x="7564275" y="1042255"/>
                  <a:ext cx="195714" cy="219632"/>
                  <a:chOff x="2304394" y="2806764"/>
                  <a:chExt cx="203894" cy="228812"/>
                </a:xfrm>
                <a:solidFill>
                  <a:srgbClr val="002060"/>
                </a:solidFill>
              </p:grpSpPr>
              <p:sp>
                <p:nvSpPr>
                  <p:cNvPr id="14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4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4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grpSp>
            <p:grpSp>
              <p:nvGrpSpPr>
                <p:cNvPr id="146" name="Group 145"/>
                <p:cNvGrpSpPr/>
                <p:nvPr/>
              </p:nvGrpSpPr>
              <p:grpSpPr>
                <a:xfrm>
                  <a:off x="7564275" y="1433766"/>
                  <a:ext cx="195714" cy="219632"/>
                  <a:chOff x="2304394" y="2806764"/>
                  <a:chExt cx="203894" cy="228812"/>
                </a:xfrm>
                <a:solidFill>
                  <a:srgbClr val="002060"/>
                </a:solidFill>
              </p:grpSpPr>
              <p:sp>
                <p:nvSpPr>
                  <p:cNvPr id="14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4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4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grpSp>
            <p:grpSp>
              <p:nvGrpSpPr>
                <p:cNvPr id="150" name="Group 149"/>
                <p:cNvGrpSpPr/>
                <p:nvPr/>
              </p:nvGrpSpPr>
              <p:grpSpPr>
                <a:xfrm>
                  <a:off x="7564275" y="1871979"/>
                  <a:ext cx="195714" cy="219632"/>
                  <a:chOff x="2304394" y="2806764"/>
                  <a:chExt cx="203894" cy="228812"/>
                </a:xfrm>
                <a:solidFill>
                  <a:srgbClr val="002060"/>
                </a:solidFill>
              </p:grpSpPr>
              <p:sp>
                <p:nvSpPr>
                  <p:cNvPr id="15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5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sp>
                <p:nvSpPr>
                  <p:cNvPr id="15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714" eaLnBrk="1" fontAlgn="auto" hangingPunct="1">
                      <a:spcBef>
                        <a:spcPts val="0"/>
                      </a:spcBef>
                      <a:spcAft>
                        <a:spcPts val="0"/>
                      </a:spcAft>
                      <a:defRPr/>
                    </a:pPr>
                    <a:endParaRPr lang="en-US" sz="1324" kern="0">
                      <a:gradFill>
                        <a:gsLst>
                          <a:gs pos="12097">
                            <a:schemeClr val="tx1"/>
                          </a:gs>
                          <a:gs pos="34000">
                            <a:schemeClr val="tx1"/>
                          </a:gs>
                        </a:gsLst>
                        <a:lin ang="5400000" scaled="0"/>
                      </a:gradFill>
                    </a:endParaRPr>
                  </a:p>
                </p:txBody>
              </p:sp>
            </p:grpSp>
          </p:grpSp>
        </p:grpSp>
        <p:sp>
          <p:nvSpPr>
            <p:cNvPr id="157" name="TextBox 156"/>
            <p:cNvSpPr txBox="1"/>
            <p:nvPr/>
          </p:nvSpPr>
          <p:spPr>
            <a:xfrm>
              <a:off x="10288750" y="4302511"/>
              <a:ext cx="1592230" cy="1279477"/>
            </a:xfrm>
            <a:prstGeom prst="rect">
              <a:avLst/>
            </a:prstGeom>
            <a:noFill/>
          </p:spPr>
          <p:txBody>
            <a:bodyPr wrap="square" lIns="134445" tIns="107556" rIns="134445" bIns="107556" rtlCol="0">
              <a:spAutoFit/>
            </a:bodyPr>
            <a:lstStyle/>
            <a:p>
              <a:pPr algn="ctr" defTabSz="672229" eaLnBrk="1" fontAlgn="auto" hangingPunct="1">
                <a:lnSpc>
                  <a:spcPct val="90000"/>
                </a:lnSpc>
                <a:spcBef>
                  <a:spcPts val="0"/>
                </a:spcBef>
                <a:spcAft>
                  <a:spcPts val="441"/>
                </a:spcAft>
                <a:defRPr/>
              </a:pPr>
              <a:r>
                <a:rPr lang="en-US" sz="1765" kern="0">
                  <a:gradFill>
                    <a:gsLst>
                      <a:gs pos="12097">
                        <a:schemeClr val="tx1"/>
                      </a:gs>
                      <a:gs pos="34000">
                        <a:schemeClr val="tx1"/>
                      </a:gs>
                    </a:gsLst>
                    <a:lin ang="5400000" scaled="0"/>
                  </a:gradFill>
                </a:rPr>
                <a:t>Virtual machine</a:t>
              </a:r>
            </a:p>
            <a:p>
              <a:pPr algn="ctr" defTabSz="672229" eaLnBrk="1" fontAlgn="auto" hangingPunct="1">
                <a:lnSpc>
                  <a:spcPct val="90000"/>
                </a:lnSpc>
                <a:spcBef>
                  <a:spcPts val="0"/>
                </a:spcBef>
                <a:spcAft>
                  <a:spcPts val="441"/>
                </a:spcAft>
                <a:defRPr/>
              </a:pPr>
              <a:r>
                <a:rPr lang="en-US" sz="1324" kern="0">
                  <a:gradFill>
                    <a:gsLst>
                      <a:gs pos="12097">
                        <a:schemeClr val="tx1"/>
                      </a:gs>
                      <a:gs pos="34000">
                        <a:schemeClr val="tx1"/>
                      </a:gs>
                    </a:gsLst>
                    <a:lin ang="5400000" scaled="0"/>
                  </a:gradFill>
                </a:rPr>
                <a:t>+</a:t>
              </a:r>
            </a:p>
          </p:txBody>
        </p:sp>
      </p:grpSp>
      <p:grpSp>
        <p:nvGrpSpPr>
          <p:cNvPr id="169" name="Group 168"/>
          <p:cNvGrpSpPr/>
          <p:nvPr/>
        </p:nvGrpSpPr>
        <p:grpSpPr>
          <a:xfrm>
            <a:off x="414080" y="1260256"/>
            <a:ext cx="4272864" cy="720268"/>
            <a:chOff x="562375" y="1324591"/>
            <a:chExt cx="5812216" cy="979753"/>
          </a:xfrm>
        </p:grpSpPr>
        <p:sp>
          <p:nvSpPr>
            <p:cNvPr id="158" name="Oval 157"/>
            <p:cNvSpPr/>
            <p:nvPr/>
          </p:nvSpPr>
          <p:spPr bwMode="auto">
            <a:xfrm>
              <a:off x="562375" y="1443763"/>
              <a:ext cx="871247" cy="860581"/>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2010" eaLnBrk="1" hangingPunct="1">
                <a:lnSpc>
                  <a:spcPct val="90000"/>
                </a:lnSpc>
                <a:defRPr/>
              </a:pPr>
              <a:endParaRPr lang="en-US" sz="1730" kern="0" err="1">
                <a:gradFill>
                  <a:gsLst>
                    <a:gs pos="12097">
                      <a:schemeClr val="tx1"/>
                    </a:gs>
                    <a:gs pos="34000">
                      <a:schemeClr val="tx1"/>
                    </a:gs>
                  </a:gsLst>
                  <a:lin ang="5400000" scaled="0"/>
                </a:gradFill>
                <a:latin typeface="Calibri" panose="020F0502020204030204"/>
                <a:ea typeface="Segoe UI" pitchFamily="34" charset="0"/>
                <a:cs typeface="Segoe UI" pitchFamily="34" charset="0"/>
              </a:endParaRPr>
            </a:p>
          </p:txBody>
        </p:sp>
        <p:sp>
          <p:nvSpPr>
            <p:cNvPr id="162" name="TextBox 161"/>
            <p:cNvSpPr txBox="1"/>
            <p:nvPr/>
          </p:nvSpPr>
          <p:spPr>
            <a:xfrm>
              <a:off x="1433623" y="1324591"/>
              <a:ext cx="4940968" cy="960432"/>
            </a:xfrm>
            <a:prstGeom prst="rect">
              <a:avLst/>
            </a:prstGeom>
            <a:noFill/>
          </p:spPr>
          <p:txBody>
            <a:bodyPr wrap="square" lIns="134445" tIns="107556" rIns="134445" bIns="107556" rtlCol="0">
              <a:spAutoFit/>
            </a:bodyPr>
            <a:lstStyle/>
            <a:p>
              <a:pPr defTabSz="672229" eaLnBrk="1" fontAlgn="auto" hangingPunct="1">
                <a:lnSpc>
                  <a:spcPct val="90000"/>
                </a:lnSpc>
                <a:spcBef>
                  <a:spcPts val="0"/>
                </a:spcBef>
                <a:spcAft>
                  <a:spcPts val="441"/>
                </a:spcAft>
                <a:defRPr/>
              </a:pPr>
              <a:r>
                <a:rPr lang="en-US" sz="1765" kern="0" dirty="0">
                  <a:gradFill>
                    <a:gsLst>
                      <a:gs pos="12097">
                        <a:schemeClr val="tx1"/>
                      </a:gs>
                      <a:gs pos="34000">
                        <a:schemeClr val="tx1"/>
                      </a:gs>
                    </a:gsLst>
                    <a:lin ang="5400000" scaled="0"/>
                  </a:gradFill>
                </a:rPr>
                <a:t>Standard image format for portability across environments</a:t>
              </a:r>
            </a:p>
          </p:txBody>
        </p:sp>
      </p:grpSp>
      <p:grpSp>
        <p:nvGrpSpPr>
          <p:cNvPr id="168" name="Group 167"/>
          <p:cNvGrpSpPr/>
          <p:nvPr/>
        </p:nvGrpSpPr>
        <p:grpSpPr>
          <a:xfrm>
            <a:off x="414082" y="2191573"/>
            <a:ext cx="4272863" cy="706064"/>
            <a:chOff x="562376" y="2591422"/>
            <a:chExt cx="5812215" cy="960431"/>
          </a:xfrm>
        </p:grpSpPr>
        <p:sp>
          <p:nvSpPr>
            <p:cNvPr id="159" name="Oval 158"/>
            <p:cNvSpPr/>
            <p:nvPr/>
          </p:nvSpPr>
          <p:spPr bwMode="auto">
            <a:xfrm>
              <a:off x="562376" y="2631412"/>
              <a:ext cx="871246" cy="880281"/>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2010" eaLnBrk="1" hangingPunct="1">
                <a:lnSpc>
                  <a:spcPct val="90000"/>
                </a:lnSpc>
                <a:defRPr/>
              </a:pPr>
              <a:endParaRPr lang="en-US" sz="1730" kern="0" err="1">
                <a:gradFill>
                  <a:gsLst>
                    <a:gs pos="12097">
                      <a:schemeClr val="tx1"/>
                    </a:gs>
                    <a:gs pos="34000">
                      <a:schemeClr val="tx1"/>
                    </a:gs>
                  </a:gsLst>
                  <a:lin ang="5400000" scaled="0"/>
                </a:gradFill>
                <a:latin typeface="Calibri" panose="020F0502020204030204"/>
                <a:ea typeface="Segoe UI" pitchFamily="34" charset="0"/>
                <a:cs typeface="Segoe UI" pitchFamily="34" charset="0"/>
              </a:endParaRPr>
            </a:p>
          </p:txBody>
        </p:sp>
        <p:sp>
          <p:nvSpPr>
            <p:cNvPr id="163" name="TextBox 162"/>
            <p:cNvSpPr txBox="1"/>
            <p:nvPr/>
          </p:nvSpPr>
          <p:spPr>
            <a:xfrm>
              <a:off x="1433623" y="2591422"/>
              <a:ext cx="4940968" cy="960431"/>
            </a:xfrm>
            <a:prstGeom prst="rect">
              <a:avLst/>
            </a:prstGeom>
            <a:noFill/>
          </p:spPr>
          <p:txBody>
            <a:bodyPr wrap="square" lIns="134445" tIns="107556" rIns="134445" bIns="107556" rtlCol="0">
              <a:spAutoFit/>
            </a:bodyPr>
            <a:lstStyle/>
            <a:p>
              <a:pPr defTabSz="672229" eaLnBrk="1" fontAlgn="auto" hangingPunct="1">
                <a:lnSpc>
                  <a:spcPct val="90000"/>
                </a:lnSpc>
                <a:spcBef>
                  <a:spcPts val="0"/>
                </a:spcBef>
                <a:spcAft>
                  <a:spcPts val="441"/>
                </a:spcAft>
                <a:defRPr/>
              </a:pPr>
              <a:r>
                <a:rPr lang="en-US" sz="1765" kern="0" dirty="0">
                  <a:gradFill>
                    <a:gsLst>
                      <a:gs pos="12097">
                        <a:schemeClr val="tx1"/>
                      </a:gs>
                      <a:gs pos="34000">
                        <a:schemeClr val="tx1"/>
                      </a:gs>
                    </a:gsLst>
                    <a:lin ang="5400000" scaled="0"/>
                  </a:gradFill>
                </a:rPr>
                <a:t>VM-independence for efficiency, scalability, and resilience</a:t>
              </a:r>
            </a:p>
          </p:txBody>
        </p:sp>
      </p:grpSp>
      <p:grpSp>
        <p:nvGrpSpPr>
          <p:cNvPr id="167" name="Group 166"/>
          <p:cNvGrpSpPr/>
          <p:nvPr/>
        </p:nvGrpSpPr>
        <p:grpSpPr>
          <a:xfrm>
            <a:off x="422898" y="3142653"/>
            <a:ext cx="4256497" cy="706064"/>
            <a:chOff x="574369" y="3885144"/>
            <a:chExt cx="5789953" cy="960432"/>
          </a:xfrm>
        </p:grpSpPr>
        <p:sp>
          <p:nvSpPr>
            <p:cNvPr id="160" name="Oval 159"/>
            <p:cNvSpPr/>
            <p:nvPr/>
          </p:nvSpPr>
          <p:spPr bwMode="auto">
            <a:xfrm>
              <a:off x="574369" y="3951815"/>
              <a:ext cx="859253" cy="864359"/>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2010" eaLnBrk="1" hangingPunct="1">
                <a:lnSpc>
                  <a:spcPct val="90000"/>
                </a:lnSpc>
                <a:defRPr/>
              </a:pPr>
              <a:endParaRPr lang="en-US" sz="1730" kern="0" err="1">
                <a:gradFill>
                  <a:gsLst>
                    <a:gs pos="12097">
                      <a:schemeClr val="tx1"/>
                    </a:gs>
                    <a:gs pos="34000">
                      <a:schemeClr val="tx1"/>
                    </a:gs>
                  </a:gsLst>
                  <a:lin ang="5400000" scaled="0"/>
                </a:gradFill>
                <a:latin typeface="Calibri" panose="020F0502020204030204"/>
                <a:ea typeface="Segoe UI" pitchFamily="34" charset="0"/>
                <a:cs typeface="Segoe UI" pitchFamily="34" charset="0"/>
              </a:endParaRPr>
            </a:p>
          </p:txBody>
        </p:sp>
        <p:sp>
          <p:nvSpPr>
            <p:cNvPr id="164" name="TextBox 163"/>
            <p:cNvSpPr txBox="1"/>
            <p:nvPr/>
          </p:nvSpPr>
          <p:spPr>
            <a:xfrm>
              <a:off x="1423354" y="3885144"/>
              <a:ext cx="4940968" cy="960432"/>
            </a:xfrm>
            <a:prstGeom prst="rect">
              <a:avLst/>
            </a:prstGeom>
            <a:noFill/>
          </p:spPr>
          <p:txBody>
            <a:bodyPr wrap="square" lIns="134445" tIns="107556" rIns="134445" bIns="107556" rtlCol="0">
              <a:spAutoFit/>
            </a:bodyPr>
            <a:lstStyle/>
            <a:p>
              <a:pPr defTabSz="672229" eaLnBrk="1" fontAlgn="auto" hangingPunct="1">
                <a:lnSpc>
                  <a:spcPct val="90000"/>
                </a:lnSpc>
                <a:spcBef>
                  <a:spcPts val="0"/>
                </a:spcBef>
                <a:spcAft>
                  <a:spcPts val="441"/>
                </a:spcAft>
                <a:defRPr/>
              </a:pPr>
              <a:r>
                <a:rPr lang="en-US" sz="1765" kern="0" dirty="0">
                  <a:gradFill>
                    <a:gsLst>
                      <a:gs pos="12097">
                        <a:schemeClr val="tx1"/>
                      </a:gs>
                      <a:gs pos="34000">
                        <a:schemeClr val="tx1"/>
                      </a:gs>
                    </a:gsLst>
                    <a:lin ang="5400000" scaled="0"/>
                  </a:gradFill>
                </a:rPr>
                <a:t>Lightweight and agile for </a:t>
              </a:r>
              <a:br>
                <a:rPr lang="en-US" sz="1765" kern="0" dirty="0">
                  <a:gradFill>
                    <a:gsLst>
                      <a:gs pos="12097">
                        <a:schemeClr val="tx1"/>
                      </a:gs>
                      <a:gs pos="34000">
                        <a:schemeClr val="tx1"/>
                      </a:gs>
                    </a:gsLst>
                    <a:lin ang="5400000" scaled="0"/>
                  </a:gradFill>
                </a:rPr>
              </a:br>
              <a:r>
                <a:rPr lang="en-US" sz="1765" kern="0" dirty="0">
                  <a:gradFill>
                    <a:gsLst>
                      <a:gs pos="12097">
                        <a:schemeClr val="tx1"/>
                      </a:gs>
                      <a:gs pos="34000">
                        <a:schemeClr val="tx1"/>
                      </a:gs>
                    </a:gsLst>
                    <a:lin ang="5400000" scaled="0"/>
                  </a:gradFill>
                </a:rPr>
                <a:t>Cloud Native apps</a:t>
              </a:r>
            </a:p>
          </p:txBody>
        </p:sp>
      </p:grpSp>
      <p:grpSp>
        <p:nvGrpSpPr>
          <p:cNvPr id="166" name="Group 165"/>
          <p:cNvGrpSpPr/>
          <p:nvPr/>
        </p:nvGrpSpPr>
        <p:grpSpPr>
          <a:xfrm>
            <a:off x="406253" y="4040144"/>
            <a:ext cx="4272863" cy="950490"/>
            <a:chOff x="562376" y="5251657"/>
            <a:chExt cx="5812215" cy="1292915"/>
          </a:xfrm>
        </p:grpSpPr>
        <p:sp>
          <p:nvSpPr>
            <p:cNvPr id="161" name="Oval 160"/>
            <p:cNvSpPr/>
            <p:nvPr/>
          </p:nvSpPr>
          <p:spPr bwMode="auto">
            <a:xfrm>
              <a:off x="562376" y="5429899"/>
              <a:ext cx="867342" cy="868901"/>
            </a:xfrm>
            <a:prstGeom prst="ellipse">
              <a:avLst/>
            </a:prstGeom>
            <a:solidFill>
              <a:schemeClr val="tx2"/>
            </a:solidFill>
            <a:ln w="38100" cap="flat" cmpd="sng" algn="ctr">
              <a:noFill/>
              <a:prstDash val="solid"/>
              <a:miter lim="800000"/>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2010" eaLnBrk="1" hangingPunct="1">
                <a:lnSpc>
                  <a:spcPct val="90000"/>
                </a:lnSpc>
                <a:defRPr/>
              </a:pPr>
              <a:endParaRPr lang="en-US" sz="1730" kern="0" err="1">
                <a:gradFill>
                  <a:gsLst>
                    <a:gs pos="12097">
                      <a:schemeClr val="tx1"/>
                    </a:gs>
                    <a:gs pos="34000">
                      <a:schemeClr val="tx1"/>
                    </a:gs>
                  </a:gsLst>
                  <a:lin ang="5400000" scaled="0"/>
                </a:gradFill>
                <a:latin typeface="Calibri" panose="020F0502020204030204"/>
                <a:ea typeface="Segoe UI" pitchFamily="34" charset="0"/>
                <a:cs typeface="Segoe UI" pitchFamily="34" charset="0"/>
              </a:endParaRPr>
            </a:p>
          </p:txBody>
        </p:sp>
        <p:sp>
          <p:nvSpPr>
            <p:cNvPr id="165" name="TextBox 164"/>
            <p:cNvSpPr txBox="1"/>
            <p:nvPr/>
          </p:nvSpPr>
          <p:spPr>
            <a:xfrm>
              <a:off x="1433623" y="5251657"/>
              <a:ext cx="4940968" cy="1292915"/>
            </a:xfrm>
            <a:prstGeom prst="rect">
              <a:avLst/>
            </a:prstGeom>
            <a:noFill/>
          </p:spPr>
          <p:txBody>
            <a:bodyPr wrap="square" lIns="134445" tIns="107556" rIns="134445" bIns="107556" rtlCol="0">
              <a:spAutoFit/>
            </a:bodyPr>
            <a:lstStyle/>
            <a:p>
              <a:pPr defTabSz="672229" eaLnBrk="1" fontAlgn="auto" hangingPunct="1">
                <a:lnSpc>
                  <a:spcPct val="90000"/>
                </a:lnSpc>
                <a:spcBef>
                  <a:spcPts val="0"/>
                </a:spcBef>
                <a:spcAft>
                  <a:spcPts val="441"/>
                </a:spcAft>
                <a:defRPr/>
              </a:pPr>
              <a:r>
                <a:rPr lang="en-US" sz="1765" kern="0">
                  <a:gradFill>
                    <a:gsLst>
                      <a:gs pos="12097">
                        <a:schemeClr val="tx1"/>
                      </a:gs>
                      <a:gs pos="34000">
                        <a:schemeClr val="tx1"/>
                      </a:gs>
                    </a:gsLst>
                    <a:lin ang="5400000" scaled="0"/>
                  </a:gradFill>
                </a:rPr>
                <a:t>Rich ecosystem of images </a:t>
              </a:r>
              <a:br>
                <a:rPr lang="en-US" sz="1765" kern="0">
                  <a:gradFill>
                    <a:gsLst>
                      <a:gs pos="12097">
                        <a:schemeClr val="tx1"/>
                      </a:gs>
                      <a:gs pos="34000">
                        <a:schemeClr val="tx1"/>
                      </a:gs>
                    </a:gsLst>
                    <a:lin ang="5400000" scaled="0"/>
                  </a:gradFill>
                </a:rPr>
              </a:br>
              <a:r>
                <a:rPr lang="en-US" sz="1765" kern="0">
                  <a:gradFill>
                    <a:gsLst>
                      <a:gs pos="12097">
                        <a:schemeClr val="tx1"/>
                      </a:gs>
                      <a:gs pos="34000">
                        <a:schemeClr val="tx1"/>
                      </a:gs>
                    </a:gsLst>
                    <a:lin ang="5400000" scaled="0"/>
                  </a:gradFill>
                </a:rPr>
                <a:t>with tools for development </a:t>
              </a:r>
              <a:br>
                <a:rPr lang="en-US" sz="1765" kern="0">
                  <a:gradFill>
                    <a:gsLst>
                      <a:gs pos="12097">
                        <a:schemeClr val="tx1"/>
                      </a:gs>
                      <a:gs pos="34000">
                        <a:schemeClr val="tx1"/>
                      </a:gs>
                    </a:gsLst>
                    <a:lin ang="5400000" scaled="0"/>
                  </a:gradFill>
                </a:rPr>
              </a:br>
              <a:r>
                <a:rPr lang="en-US" sz="1765" b="1" kern="0">
                  <a:gradFill>
                    <a:gsLst>
                      <a:gs pos="12097">
                        <a:schemeClr val="tx1"/>
                      </a:gs>
                      <a:gs pos="34000">
                        <a:schemeClr val="tx1"/>
                      </a:gs>
                    </a:gsLst>
                    <a:lin ang="5400000" scaled="0"/>
                  </a:gradFill>
                </a:rPr>
                <a:t>and</a:t>
              </a:r>
              <a:r>
                <a:rPr lang="en-US" sz="1765" kern="0">
                  <a:gradFill>
                    <a:gsLst>
                      <a:gs pos="12097">
                        <a:schemeClr val="tx1"/>
                      </a:gs>
                      <a:gs pos="34000">
                        <a:schemeClr val="tx1"/>
                      </a:gs>
                    </a:gsLst>
                    <a:lin ang="5400000" scaled="0"/>
                  </a:gradFill>
                </a:rPr>
                <a:t> operations</a:t>
              </a:r>
            </a:p>
          </p:txBody>
        </p:sp>
      </p:grpSp>
      <p:pic>
        <p:nvPicPr>
          <p:cNvPr id="170" name="Picture 1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800" y="1423253"/>
            <a:ext cx="548360" cy="489607"/>
          </a:xfrm>
          <a:prstGeom prst="rect">
            <a:avLst/>
          </a:prstGeom>
        </p:spPr>
      </p:pic>
      <p:grpSp>
        <p:nvGrpSpPr>
          <p:cNvPr id="179" name="Group 178"/>
          <p:cNvGrpSpPr/>
          <p:nvPr/>
        </p:nvGrpSpPr>
        <p:grpSpPr>
          <a:xfrm>
            <a:off x="584185" y="3338174"/>
            <a:ext cx="314019" cy="314898"/>
            <a:chOff x="4828675" y="6208161"/>
            <a:chExt cx="427149" cy="428343"/>
          </a:xfrm>
          <a:solidFill>
            <a:schemeClr val="bg2"/>
          </a:solidFill>
        </p:grpSpPr>
        <p:sp>
          <p:nvSpPr>
            <p:cNvPr id="171" name="Rectangle 170"/>
            <p:cNvSpPr/>
            <p:nvPr/>
          </p:nvSpPr>
          <p:spPr bwMode="auto">
            <a:xfrm>
              <a:off x="4828675" y="6211920"/>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5" eaLnBrk="1" hangingPunct="1">
                <a:defRPr/>
              </a:pPr>
              <a:endParaRPr lang="en-US" sz="1471" kern="0">
                <a:gradFill>
                  <a:gsLst>
                    <a:gs pos="0">
                      <a:srgbClr val="FFFFFF"/>
                    </a:gs>
                    <a:gs pos="100000">
                      <a:srgbClr val="FFFFFF"/>
                    </a:gs>
                  </a:gsLst>
                  <a:lin ang="5400000" scaled="0"/>
                </a:gradFill>
              </a:endParaRPr>
            </a:p>
          </p:txBody>
        </p:sp>
        <p:sp>
          <p:nvSpPr>
            <p:cNvPr id="172" name="Rectangle 171"/>
            <p:cNvSpPr/>
            <p:nvPr/>
          </p:nvSpPr>
          <p:spPr bwMode="auto">
            <a:xfrm>
              <a:off x="4935941" y="6318913"/>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5" eaLnBrk="1" hangingPunct="1">
                <a:defRPr/>
              </a:pPr>
              <a:endParaRPr lang="en-US" sz="1471" kern="0">
                <a:gradFill>
                  <a:gsLst>
                    <a:gs pos="0">
                      <a:srgbClr val="FFFFFF"/>
                    </a:gs>
                    <a:gs pos="100000">
                      <a:srgbClr val="FFFFFF"/>
                    </a:gs>
                  </a:gsLst>
                  <a:lin ang="5400000" scaled="0"/>
                </a:gradFill>
              </a:endParaRPr>
            </a:p>
          </p:txBody>
        </p:sp>
        <p:sp>
          <p:nvSpPr>
            <p:cNvPr id="173" name="Rectangle 172"/>
            <p:cNvSpPr/>
            <p:nvPr/>
          </p:nvSpPr>
          <p:spPr bwMode="auto">
            <a:xfrm>
              <a:off x="5041292" y="6425906"/>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5" eaLnBrk="1" hangingPunct="1">
                <a:defRPr/>
              </a:pPr>
              <a:endParaRPr lang="en-US" sz="1471" kern="0">
                <a:gradFill>
                  <a:gsLst>
                    <a:gs pos="0">
                      <a:srgbClr val="FFFFFF"/>
                    </a:gs>
                    <a:gs pos="100000">
                      <a:srgbClr val="FFFFFF"/>
                    </a:gs>
                  </a:gsLst>
                  <a:lin ang="5400000" scaled="0"/>
                </a:gradFill>
              </a:endParaRPr>
            </a:p>
          </p:txBody>
        </p:sp>
        <p:sp>
          <p:nvSpPr>
            <p:cNvPr id="174" name="Rectangle 173"/>
            <p:cNvSpPr/>
            <p:nvPr/>
          </p:nvSpPr>
          <p:spPr bwMode="auto">
            <a:xfrm>
              <a:off x="5148558" y="6529140"/>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5" eaLnBrk="1" hangingPunct="1">
                <a:defRPr/>
              </a:pPr>
              <a:endParaRPr lang="en-US" sz="1471" kern="0">
                <a:gradFill>
                  <a:gsLst>
                    <a:gs pos="0">
                      <a:srgbClr val="FFFFFF"/>
                    </a:gs>
                    <a:gs pos="100000">
                      <a:srgbClr val="FFFFFF"/>
                    </a:gs>
                  </a:gsLst>
                  <a:lin ang="5400000" scaled="0"/>
                </a:gradFill>
              </a:endParaRPr>
            </a:p>
          </p:txBody>
        </p:sp>
        <p:sp>
          <p:nvSpPr>
            <p:cNvPr id="175" name="Rectangle 174"/>
            <p:cNvSpPr/>
            <p:nvPr/>
          </p:nvSpPr>
          <p:spPr bwMode="auto">
            <a:xfrm>
              <a:off x="4828675" y="6422180"/>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5" eaLnBrk="1" hangingPunct="1">
                <a:defRPr/>
              </a:pPr>
              <a:endParaRPr lang="en-US" sz="1471" kern="0">
                <a:gradFill>
                  <a:gsLst>
                    <a:gs pos="0">
                      <a:srgbClr val="FFFFFF"/>
                    </a:gs>
                    <a:gs pos="100000">
                      <a:srgbClr val="FFFFFF"/>
                    </a:gs>
                  </a:gsLst>
                  <a:lin ang="5400000" scaled="0"/>
                </a:gradFill>
              </a:endParaRPr>
            </a:p>
          </p:txBody>
        </p:sp>
        <p:sp>
          <p:nvSpPr>
            <p:cNvPr id="176" name="Rectangle 175"/>
            <p:cNvSpPr/>
            <p:nvPr/>
          </p:nvSpPr>
          <p:spPr bwMode="auto">
            <a:xfrm>
              <a:off x="4934026" y="6529511"/>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5" eaLnBrk="1" hangingPunct="1">
                <a:defRPr/>
              </a:pPr>
              <a:endParaRPr lang="en-US" sz="1471" kern="0">
                <a:gradFill>
                  <a:gsLst>
                    <a:gs pos="0">
                      <a:srgbClr val="FFFFFF"/>
                    </a:gs>
                    <a:gs pos="100000">
                      <a:srgbClr val="FFFFFF"/>
                    </a:gs>
                  </a:gsLst>
                  <a:lin ang="5400000" scaled="0"/>
                </a:gradFill>
              </a:endParaRPr>
            </a:p>
          </p:txBody>
        </p:sp>
        <p:sp>
          <p:nvSpPr>
            <p:cNvPr id="177" name="Rectangle 176"/>
            <p:cNvSpPr/>
            <p:nvPr/>
          </p:nvSpPr>
          <p:spPr bwMode="auto">
            <a:xfrm>
              <a:off x="5041292" y="6208161"/>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5" eaLnBrk="1" hangingPunct="1">
                <a:defRPr/>
              </a:pPr>
              <a:endParaRPr lang="en-US" sz="1471" kern="0">
                <a:gradFill>
                  <a:gsLst>
                    <a:gs pos="0">
                      <a:srgbClr val="FFFFFF"/>
                    </a:gs>
                    <a:gs pos="100000">
                      <a:srgbClr val="FFFFFF"/>
                    </a:gs>
                  </a:gsLst>
                  <a:lin ang="5400000" scaled="0"/>
                </a:gradFill>
              </a:endParaRPr>
            </a:p>
          </p:txBody>
        </p:sp>
        <p:sp>
          <p:nvSpPr>
            <p:cNvPr id="178" name="Rectangle 177"/>
            <p:cNvSpPr/>
            <p:nvPr/>
          </p:nvSpPr>
          <p:spPr bwMode="auto">
            <a:xfrm>
              <a:off x="5148558" y="6311395"/>
              <a:ext cx="107266" cy="106993"/>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5" eaLnBrk="1" hangingPunct="1">
                <a:defRPr/>
              </a:pPr>
              <a:endParaRPr lang="en-US" sz="1471" kern="0">
                <a:gradFill>
                  <a:gsLst>
                    <a:gs pos="0">
                      <a:srgbClr val="FFFFFF"/>
                    </a:gs>
                    <a:gs pos="100000">
                      <a:srgbClr val="FFFFFF"/>
                    </a:gs>
                  </a:gsLst>
                  <a:lin ang="5400000" scaled="0"/>
                </a:gradFill>
              </a:endParaRPr>
            </a:p>
          </p:txBody>
        </p:sp>
      </p:grpSp>
      <p:pic>
        <p:nvPicPr>
          <p:cNvPr id="184" name="Picture 183"/>
          <p:cNvPicPr>
            <a:picLocks noChangeAspect="1"/>
          </p:cNvPicPr>
          <p:nvPr/>
        </p:nvPicPr>
        <p:blipFill>
          <a:blip r:embed="rId6"/>
          <a:stretch>
            <a:fillRect/>
          </a:stretch>
        </p:blipFill>
        <p:spPr>
          <a:xfrm>
            <a:off x="581643" y="2382572"/>
            <a:ext cx="309286" cy="315121"/>
          </a:xfrm>
          <a:prstGeom prst="rect">
            <a:avLst/>
          </a:prstGeom>
        </p:spPr>
      </p:pic>
      <p:pic>
        <p:nvPicPr>
          <p:cNvPr id="186" name="Picture 185"/>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56113" y="4354334"/>
            <a:ext cx="354384" cy="297092"/>
          </a:xfrm>
          <a:prstGeom prst="rect">
            <a:avLst/>
          </a:prstGeom>
        </p:spPr>
      </p:pic>
      <p:pic>
        <p:nvPicPr>
          <p:cNvPr id="155" name="Picture 15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5538012" y="1519502"/>
            <a:ext cx="1522502" cy="1402935"/>
          </a:xfrm>
          <a:prstGeom prst="rect">
            <a:avLst/>
          </a:prstGeom>
        </p:spPr>
      </p:pic>
      <p:sp>
        <p:nvSpPr>
          <p:cNvPr id="180" name="Rectangle 179">
            <a:extLst>
              <a:ext uri="{FF2B5EF4-FFF2-40B4-BE49-F238E27FC236}">
                <a16:creationId xmlns:a16="http://schemas.microsoft.com/office/drawing/2014/main" id="{8C37AB27-D146-4650-B492-165C3EB8CA73}"/>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Platforms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779703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0.00128 -0.36837 L 3.72734E-7 1.85656E-6 " pathEditMode="relative" rAng="0" ptsTypes="AA">
                                      <p:cBhvr>
                                        <p:cTn id="8" dur="2000" fill="hold"/>
                                        <p:tgtEl>
                                          <p:spTgt spid="4"/>
                                        </p:tgtEl>
                                        <p:attrNameLst>
                                          <p:attrName>ppt_x</p:attrName>
                                          <p:attrName>ppt_y</p:attrName>
                                        </p:attrNameLst>
                                      </p:cBhvr>
                                      <p:rCtr x="0" y="18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342900" indent="-342900">
              <a:buFont typeface="Arial" panose="020B0604020202020204" pitchFamily="34" charset="0"/>
              <a:buChar char="•"/>
            </a:pPr>
            <a:r>
              <a:rPr lang="en-US" dirty="0"/>
              <a:t>In order to actually run an application based on microservices, you need to be able monitor, manage, and scale the different constituent parts. There are a number of different tools that might allow you to accomplish this. </a:t>
            </a:r>
          </a:p>
          <a:p>
            <a:pPr marL="568325" lvl="1" indent="-342900">
              <a:buFont typeface="Arial" panose="020B0604020202020204" pitchFamily="34" charset="0"/>
              <a:buChar char="•"/>
            </a:pPr>
            <a:r>
              <a:rPr lang="en-US" dirty="0"/>
              <a:t>open source tools like </a:t>
            </a:r>
            <a:r>
              <a:rPr lang="en-US" dirty="0">
                <a:hlinkClick r:id="rId2"/>
              </a:rPr>
              <a:t>Kubernetes</a:t>
            </a:r>
            <a:r>
              <a:rPr lang="en-US" dirty="0"/>
              <a:t>, </a:t>
            </a:r>
            <a:r>
              <a:rPr lang="en-US" dirty="0">
                <a:hlinkClick r:id="rId3"/>
              </a:rPr>
              <a:t>Docker Swarm</a:t>
            </a:r>
            <a:r>
              <a:rPr lang="en-US" dirty="0"/>
              <a:t> might be a part of your solution. </a:t>
            </a:r>
          </a:p>
          <a:p>
            <a:pPr marL="342900" indent="-342900">
              <a:buFont typeface="Arial" panose="020B0604020202020204" pitchFamily="34" charset="0"/>
              <a:buChar char="•"/>
            </a:pPr>
            <a:r>
              <a:rPr lang="en-US" dirty="0"/>
              <a:t>Another option is to use a Platform as a Service (PaaS) tool, which lets developers focus on writing code by abstracting some of the underlying orchestration technology and allowing them to easily select off-the-shelf open source components for certain parts of an application, like a database storage engine, a logging service, a continuous integration server, web server, or other pieces of the puzzle. </a:t>
            </a:r>
          </a:p>
          <a:p>
            <a:pPr marL="568325" lvl="1" indent="-342900">
              <a:buFont typeface="Arial" panose="020B0604020202020204" pitchFamily="34" charset="0"/>
              <a:buChar char="•"/>
            </a:pPr>
            <a:r>
              <a:rPr lang="en-US" dirty="0"/>
              <a:t>Some PaaS systems directly use upstream projects like Docker and Kubernetes for managing application components, while others try to re-implement management tools themselves.</a:t>
            </a:r>
          </a:p>
        </p:txBody>
      </p:sp>
      <p:sp>
        <p:nvSpPr>
          <p:cNvPr id="3" name="Slide Number Placeholder 2"/>
          <p:cNvSpPr>
            <a:spLocks noGrp="1"/>
          </p:cNvSpPr>
          <p:nvPr>
            <p:ph type="sldNum" sz="quarter" idx="12"/>
          </p:nvPr>
        </p:nvSpPr>
        <p:spPr/>
        <p:txBody>
          <a:bodyPr/>
          <a:lstStyle/>
          <a:p>
            <a:fld id="{5D7E0B00-4FDE-D040-8275-1F4B80113D68}" type="slidenum">
              <a:rPr lang="en-US" smtClean="0"/>
              <a:pPr/>
              <a:t>32</a:t>
            </a:fld>
            <a:endParaRPr lang="en-US"/>
          </a:p>
        </p:txBody>
      </p:sp>
      <p:sp>
        <p:nvSpPr>
          <p:cNvPr id="4" name="Footer Placeholder 3"/>
          <p:cNvSpPr>
            <a:spLocks noGrp="1"/>
          </p:cNvSpPr>
          <p:nvPr>
            <p:ph type="ftr" sz="quarter" idx="13"/>
          </p:nvPr>
        </p:nvSpPr>
        <p:spPr/>
        <p:txBody>
          <a:bodyPr/>
          <a:lstStyle/>
          <a:p>
            <a:endParaRPr lang="en-US" dirty="0"/>
          </a:p>
        </p:txBody>
      </p:sp>
      <p:sp>
        <p:nvSpPr>
          <p:cNvPr id="5" name="Title 4"/>
          <p:cNvSpPr>
            <a:spLocks noGrp="1"/>
          </p:cNvSpPr>
          <p:nvPr>
            <p:ph type="title"/>
          </p:nvPr>
        </p:nvSpPr>
        <p:spPr/>
        <p:txBody>
          <a:bodyPr/>
          <a:lstStyle/>
          <a:p>
            <a:r>
              <a:rPr lang="en-US" dirty="0"/>
              <a:t>How do you orchestrate microservices?</a:t>
            </a:r>
          </a:p>
        </p:txBody>
      </p:sp>
      <p:sp>
        <p:nvSpPr>
          <p:cNvPr id="6" name="Text Placeholder 5"/>
          <p:cNvSpPr>
            <a:spLocks noGrp="1"/>
          </p:cNvSpPr>
          <p:nvPr>
            <p:ph type="body" sz="quarter" idx="14"/>
          </p:nvPr>
        </p:nvSpPr>
        <p:spPr/>
        <p:txBody>
          <a:bodyPr/>
          <a:lstStyle/>
          <a:p>
            <a:endParaRPr lang="en-US"/>
          </a:p>
        </p:txBody>
      </p:sp>
      <p:sp>
        <p:nvSpPr>
          <p:cNvPr id="7" name="Rectangle 6">
            <a:extLst>
              <a:ext uri="{FF2B5EF4-FFF2-40B4-BE49-F238E27FC236}">
                <a16:creationId xmlns:a16="http://schemas.microsoft.com/office/drawing/2014/main" id="{A12C6CDB-8521-4AFE-AAB6-57848FF53C01}"/>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Platforms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4139659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Choosing Orchestrators in Azure</a:t>
            </a:r>
          </a:p>
        </p:txBody>
      </p:sp>
      <p:graphicFrame>
        <p:nvGraphicFramePr>
          <p:cNvPr id="7" name="Table 6"/>
          <p:cNvGraphicFramePr>
            <a:graphicFrameLocks noGrp="1"/>
          </p:cNvGraphicFramePr>
          <p:nvPr>
            <p:extLst>
              <p:ext uri="{D42A27DB-BD31-4B8C-83A1-F6EECF244321}">
                <p14:modId xmlns:p14="http://schemas.microsoft.com/office/powerpoint/2010/main" val="2772857545"/>
              </p:ext>
            </p:extLst>
          </p:nvPr>
        </p:nvGraphicFramePr>
        <p:xfrm>
          <a:off x="1883107" y="1344999"/>
          <a:ext cx="6946308" cy="4369611"/>
        </p:xfrm>
        <a:graphic>
          <a:graphicData uri="http://schemas.openxmlformats.org/drawingml/2006/table">
            <a:tbl>
              <a:tblPr firstRow="1" bandRow="1">
                <a:tableStyleId>{073A0DAA-6AF3-43AB-8588-CEC1D06C72B9}</a:tableStyleId>
              </a:tblPr>
              <a:tblGrid>
                <a:gridCol w="1377780">
                  <a:extLst>
                    <a:ext uri="{9D8B030D-6E8A-4147-A177-3AD203B41FA5}">
                      <a16:colId xmlns:a16="http://schemas.microsoft.com/office/drawing/2014/main" val="1731072896"/>
                    </a:ext>
                  </a:extLst>
                </a:gridCol>
                <a:gridCol w="2486618">
                  <a:extLst>
                    <a:ext uri="{9D8B030D-6E8A-4147-A177-3AD203B41FA5}">
                      <a16:colId xmlns:a16="http://schemas.microsoft.com/office/drawing/2014/main" val="1384903516"/>
                    </a:ext>
                  </a:extLst>
                </a:gridCol>
                <a:gridCol w="1345333">
                  <a:extLst>
                    <a:ext uri="{9D8B030D-6E8A-4147-A177-3AD203B41FA5}">
                      <a16:colId xmlns:a16="http://schemas.microsoft.com/office/drawing/2014/main" val="4172087379"/>
                    </a:ext>
                  </a:extLst>
                </a:gridCol>
                <a:gridCol w="1736577">
                  <a:extLst>
                    <a:ext uri="{9D8B030D-6E8A-4147-A177-3AD203B41FA5}">
                      <a16:colId xmlns:a16="http://schemas.microsoft.com/office/drawing/2014/main" val="2438914358"/>
                    </a:ext>
                  </a:extLst>
                </a:gridCol>
              </a:tblGrid>
              <a:tr h="456873">
                <a:tc>
                  <a:txBody>
                    <a:bodyPr/>
                    <a:lstStyle/>
                    <a:p>
                      <a:r>
                        <a:rPr lang="en-US" sz="1300" dirty="0"/>
                        <a:t>Orchestrator</a:t>
                      </a:r>
                    </a:p>
                  </a:txBody>
                  <a:tcPr marL="67222" marR="67222" marT="33611" marB="33611"/>
                </a:tc>
                <a:tc>
                  <a:txBody>
                    <a:bodyPr/>
                    <a:lstStyle/>
                    <a:p>
                      <a:r>
                        <a:rPr lang="en-US" sz="1300" dirty="0"/>
                        <a:t>Description</a:t>
                      </a:r>
                    </a:p>
                  </a:txBody>
                  <a:tcPr marL="67222" marR="67222" marT="33611" marB="33611"/>
                </a:tc>
                <a:tc>
                  <a:txBody>
                    <a:bodyPr/>
                    <a:lstStyle/>
                    <a:p>
                      <a:r>
                        <a:rPr lang="en-US" sz="1300" dirty="0"/>
                        <a:t>Good for</a:t>
                      </a:r>
                    </a:p>
                  </a:txBody>
                  <a:tcPr marL="67222" marR="67222" marT="33611" marB="33611"/>
                </a:tc>
                <a:tc>
                  <a:txBody>
                    <a:bodyPr/>
                    <a:lstStyle/>
                    <a:p>
                      <a:r>
                        <a:rPr lang="en-US" sz="1300" dirty="0"/>
                        <a:t>Common workloads</a:t>
                      </a:r>
                    </a:p>
                  </a:txBody>
                  <a:tcPr marL="67222" marR="67222" marT="33611" marB="33611"/>
                </a:tc>
                <a:extLst>
                  <a:ext uri="{0D108BD9-81ED-4DB2-BD59-A6C34878D82A}">
                    <a16:rowId xmlns:a16="http://schemas.microsoft.com/office/drawing/2014/main" val="276489895"/>
                  </a:ext>
                </a:extLst>
              </a:tr>
              <a:tr h="870234">
                <a:tc>
                  <a:txBody>
                    <a:bodyPr/>
                    <a:lstStyle/>
                    <a:p>
                      <a:endParaRPr lang="en-US" sz="1000" b="1" dirty="0"/>
                    </a:p>
                  </a:txBody>
                  <a:tcPr marL="67222" marR="67222" marT="33611" marB="33611">
                    <a:solidFill>
                      <a:schemeClr val="tx2"/>
                    </a:solidFill>
                  </a:tcPr>
                </a:tc>
                <a:tc>
                  <a:txBody>
                    <a:bodyPr/>
                    <a:lstStyle/>
                    <a:p>
                      <a:endParaRPr lang="en-US" sz="1000" dirty="0"/>
                    </a:p>
                    <a:p>
                      <a:pPr marL="0" marR="0" lvl="0" indent="0" algn="l" defTabSz="932563" rtl="0" eaLnBrk="1" fontAlgn="auto" latinLnBrk="0" hangingPunct="1">
                        <a:lnSpc>
                          <a:spcPct val="100000"/>
                        </a:lnSpc>
                        <a:spcBef>
                          <a:spcPts val="0"/>
                        </a:spcBef>
                        <a:spcAft>
                          <a:spcPts val="0"/>
                        </a:spcAft>
                        <a:buClrTx/>
                        <a:buSzTx/>
                        <a:buFontTx/>
                        <a:buNone/>
                        <a:tabLst/>
                        <a:defRPr/>
                      </a:pPr>
                      <a:r>
                        <a:rPr lang="en-US" sz="1000" dirty="0"/>
                        <a:t>Kubernetes is an open-source platform for automating deployment, scaling, and operations of application containers across clusters of hosts</a:t>
                      </a:r>
                    </a:p>
                  </a:txBody>
                  <a:tcPr marL="67222" marR="67222" marT="33611" marB="33611">
                    <a:solidFill>
                      <a:schemeClr val="tx2"/>
                    </a:solidFill>
                  </a:tcPr>
                </a:tc>
                <a:tc>
                  <a:txBody>
                    <a:bodyPr/>
                    <a:lstStyle/>
                    <a:p>
                      <a:pPr defTabSz="932563">
                        <a:defRPr/>
                      </a:pPr>
                      <a:endParaRPr lang="en-US" sz="1000" dirty="0">
                        <a:solidFill>
                          <a:srgbClr val="505050"/>
                        </a:solidFill>
                        <a:latin typeface="Segoe UI"/>
                      </a:endParaRPr>
                    </a:p>
                    <a:p>
                      <a:pPr defTabSz="932563">
                        <a:defRPr/>
                      </a:pPr>
                      <a:r>
                        <a:rPr lang="en-US" sz="1000" dirty="0">
                          <a:solidFill>
                            <a:srgbClr val="505050"/>
                          </a:solidFill>
                          <a:latin typeface="Segoe UI"/>
                        </a:rPr>
                        <a:t>Production-ready &amp;</a:t>
                      </a:r>
                    </a:p>
                    <a:p>
                      <a:pPr defTabSz="932563">
                        <a:defRPr/>
                      </a:pPr>
                      <a:r>
                        <a:rPr lang="en-US" sz="1000" dirty="0">
                          <a:solidFill>
                            <a:srgbClr val="505050"/>
                          </a:solidFill>
                          <a:latin typeface="Segoe UI"/>
                        </a:rPr>
                        <a:t>Windows/Linux ecosystem</a:t>
                      </a:r>
                    </a:p>
                    <a:p>
                      <a:endParaRPr lang="en-US" sz="1000" dirty="0"/>
                    </a:p>
                  </a:txBody>
                  <a:tcPr marL="67222" marR="67222" marT="33611" marB="33611">
                    <a:solidFill>
                      <a:schemeClr val="tx2"/>
                    </a:solidFill>
                  </a:tcPr>
                </a:tc>
                <a:tc>
                  <a:txBody>
                    <a:bodyPr/>
                    <a:lstStyle/>
                    <a:p>
                      <a:pPr marL="0" marR="0" lvl="0" indent="0" algn="l" defTabSz="685845" rtl="0" eaLnBrk="1" fontAlgn="auto" latinLnBrk="0" hangingPunct="1">
                        <a:lnSpc>
                          <a:spcPct val="100000"/>
                        </a:lnSpc>
                        <a:spcBef>
                          <a:spcPts val="0"/>
                        </a:spcBef>
                        <a:spcAft>
                          <a:spcPts val="0"/>
                        </a:spcAft>
                        <a:buClrTx/>
                        <a:buSzTx/>
                        <a:buFont typeface="+mj-lt"/>
                        <a:buNone/>
                        <a:tabLst/>
                        <a:defRPr/>
                      </a:pPr>
                      <a:endParaRPr lang="en-US" sz="1000" b="1" dirty="0"/>
                    </a:p>
                    <a:p>
                      <a:pPr marL="0" marR="0" lvl="0" indent="0" algn="l" defTabSz="685845" rtl="0" eaLnBrk="1" fontAlgn="auto" latinLnBrk="0" hangingPunct="1">
                        <a:lnSpc>
                          <a:spcPct val="100000"/>
                        </a:lnSpc>
                        <a:spcBef>
                          <a:spcPts val="0"/>
                        </a:spcBef>
                        <a:spcAft>
                          <a:spcPts val="0"/>
                        </a:spcAft>
                        <a:buClrTx/>
                        <a:buSzTx/>
                        <a:buFont typeface="+mj-lt"/>
                        <a:buNone/>
                        <a:tabLst/>
                        <a:defRPr/>
                      </a:pPr>
                      <a:r>
                        <a:rPr lang="en-US" sz="1000" dirty="0"/>
                        <a:t>Microservices based on containers</a:t>
                      </a:r>
                    </a:p>
                    <a:p>
                      <a:pPr marL="0" marR="0" lvl="0" indent="0" algn="l" defTabSz="685845" rtl="0" eaLnBrk="1" fontAlgn="auto" latinLnBrk="0" hangingPunct="1">
                        <a:lnSpc>
                          <a:spcPct val="100000"/>
                        </a:lnSpc>
                        <a:spcBef>
                          <a:spcPts val="0"/>
                        </a:spcBef>
                        <a:spcAft>
                          <a:spcPts val="0"/>
                        </a:spcAft>
                        <a:buClrTx/>
                        <a:buSzTx/>
                        <a:buFont typeface="+mj-lt"/>
                        <a:buNone/>
                        <a:tabLst/>
                        <a:defRPr/>
                      </a:pPr>
                      <a:endParaRPr lang="en-US" sz="1000" b="1" dirty="0"/>
                    </a:p>
                  </a:txBody>
                  <a:tcPr marL="67222" marR="67222" marT="33611" marB="33611">
                    <a:solidFill>
                      <a:schemeClr val="tx2"/>
                    </a:solidFill>
                  </a:tcPr>
                </a:tc>
                <a:extLst>
                  <a:ext uri="{0D108BD9-81ED-4DB2-BD59-A6C34878D82A}">
                    <a16:rowId xmlns:a16="http://schemas.microsoft.com/office/drawing/2014/main" val="3911308282"/>
                  </a:ext>
                </a:extLst>
              </a:tr>
              <a:tr h="935511">
                <a:tc>
                  <a:txBody>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lang="en-US" sz="1000" dirty="0"/>
                    </a:p>
                    <a:p>
                      <a:endParaRPr lang="en-US" sz="1000" b="1" dirty="0"/>
                    </a:p>
                  </a:txBody>
                  <a:tcPr marL="67222" marR="67222" marT="33611" marB="33611">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br>
                        <a:rPr lang="en-US" sz="900" kern="1200" dirty="0"/>
                      </a:br>
                      <a:r>
                        <a:rPr lang="en-US" sz="1000" kern="1200" dirty="0">
                          <a:solidFill>
                            <a:schemeClr val="dk1"/>
                          </a:solidFill>
                          <a:latin typeface="+mn-lt"/>
                          <a:ea typeface="+mn-ea"/>
                          <a:cs typeface="+mn-cs"/>
                        </a:rPr>
                        <a:t>As a datacenter operating system, DC/OS is itself a distributed system, a cluster manager and a container platform</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txBody>
                  <a:tcPr marL="67222" marR="67222" marT="33611" marB="33611">
                    <a:solidFill>
                      <a:schemeClr val="bg1"/>
                    </a:solidFill>
                  </a:tcPr>
                </a:tc>
                <a:tc>
                  <a:txBody>
                    <a:bodyPr/>
                    <a:lstStyle/>
                    <a:p>
                      <a:pPr defTabSz="932563">
                        <a:defRPr/>
                      </a:pPr>
                      <a:endParaRPr lang="en-US" sz="1000" dirty="0">
                        <a:solidFill>
                          <a:srgbClr val="505050"/>
                        </a:solidFill>
                        <a:latin typeface="Segoe UI"/>
                      </a:endParaRPr>
                    </a:p>
                    <a:p>
                      <a:pPr defTabSz="932563">
                        <a:defRPr/>
                      </a:pPr>
                      <a:r>
                        <a:rPr lang="en-US" sz="1000" dirty="0">
                          <a:solidFill>
                            <a:srgbClr val="505050"/>
                          </a:solidFill>
                          <a:latin typeface="Segoe UI"/>
                        </a:rPr>
                        <a:t>Production-ready &amp;</a:t>
                      </a:r>
                    </a:p>
                    <a:p>
                      <a:pPr defTabSz="932563">
                        <a:defRPr/>
                      </a:pPr>
                      <a:r>
                        <a:rPr lang="en-US" sz="1000" dirty="0">
                          <a:solidFill>
                            <a:srgbClr val="505050"/>
                          </a:solidFill>
                          <a:latin typeface="Segoe UI"/>
                        </a:rPr>
                        <a:t>Linux ecosystem</a:t>
                      </a:r>
                    </a:p>
                    <a:p>
                      <a:endParaRPr lang="en-US" sz="1000" dirty="0"/>
                    </a:p>
                  </a:txBody>
                  <a:tcPr marL="67222" marR="67222" marT="33611" marB="33611">
                    <a:solidFill>
                      <a:schemeClr val="bg1"/>
                    </a:solidFill>
                  </a:tcPr>
                </a:tc>
                <a:tc>
                  <a:txBody>
                    <a:bodyPr/>
                    <a:lstStyle/>
                    <a:p>
                      <a:endParaRPr lang="en-US" sz="1000" dirty="0"/>
                    </a:p>
                    <a:p>
                      <a:r>
                        <a:rPr lang="en-US" sz="1000" dirty="0"/>
                        <a:t>Microservices based on containers</a:t>
                      </a:r>
                      <a:endParaRPr lang="en-US" sz="1000" b="1" dirty="0"/>
                    </a:p>
                  </a:txBody>
                  <a:tcPr marL="67222" marR="67222" marT="33611" marB="33611">
                    <a:solidFill>
                      <a:schemeClr val="bg1"/>
                    </a:solidFill>
                  </a:tcPr>
                </a:tc>
                <a:extLst>
                  <a:ext uri="{0D108BD9-81ED-4DB2-BD59-A6C34878D82A}">
                    <a16:rowId xmlns:a16="http://schemas.microsoft.com/office/drawing/2014/main" val="3683704449"/>
                  </a:ext>
                </a:extLst>
              </a:tr>
              <a:tr h="1086118">
                <a:tc>
                  <a:txBody>
                    <a:bodyPr/>
                    <a:lstStyle/>
                    <a:p>
                      <a:endParaRPr lang="en-US" sz="1000" b="1" dirty="0"/>
                    </a:p>
                  </a:txBody>
                  <a:tcPr marL="67222" marR="67222" marT="33611" marB="33611">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Docker Swarm is a clustering and scheduling tool for Docker containers. With Swarm, IT administrators and developers can establish and manage a cluster of Docker nodes as a single virtual system</a:t>
                      </a:r>
                    </a:p>
                    <a:p>
                      <a:endParaRPr lang="en-US" sz="900" dirty="0"/>
                    </a:p>
                  </a:txBody>
                  <a:tcPr marL="67222" marR="67222" marT="33611" marB="33611">
                    <a:solidFill>
                      <a:schemeClr val="bg1"/>
                    </a:solidFill>
                  </a:tcPr>
                </a:tc>
                <a:tc>
                  <a:txBody>
                    <a:bodyPr/>
                    <a:lstStyle/>
                    <a:p>
                      <a:pPr defTabSz="932563">
                        <a:defRPr/>
                      </a:pPr>
                      <a:r>
                        <a:rPr lang="en-US" sz="1000" dirty="0">
                          <a:solidFill>
                            <a:srgbClr val="505050"/>
                          </a:solidFill>
                          <a:latin typeface="Segoe UI"/>
                        </a:rPr>
                        <a:t>Production-ready &amp;</a:t>
                      </a:r>
                    </a:p>
                    <a:p>
                      <a:pPr defTabSz="932563">
                        <a:defRPr/>
                      </a:pPr>
                      <a:r>
                        <a:rPr lang="en-US" sz="1000" dirty="0">
                          <a:solidFill>
                            <a:srgbClr val="505050"/>
                          </a:solidFill>
                          <a:latin typeface="Segoe UI"/>
                        </a:rPr>
                        <a:t>Linux ecosystem</a:t>
                      </a:r>
                    </a:p>
                    <a:p>
                      <a:endParaRPr lang="en-US" sz="1000" dirty="0"/>
                    </a:p>
                  </a:txBody>
                  <a:tcPr marL="67222" marR="67222" marT="33611" marB="33611">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t>Microservices based on containers</a:t>
                      </a:r>
                    </a:p>
                  </a:txBody>
                  <a:tcPr marL="67222" marR="67222" marT="33611" marB="33611">
                    <a:solidFill>
                      <a:schemeClr val="bg1"/>
                    </a:solidFill>
                  </a:tcPr>
                </a:tc>
                <a:extLst>
                  <a:ext uri="{0D108BD9-81ED-4DB2-BD59-A6C34878D82A}">
                    <a16:rowId xmlns:a16="http://schemas.microsoft.com/office/drawing/2014/main" val="428339994"/>
                  </a:ext>
                </a:extLst>
              </a:tr>
              <a:tr h="979025">
                <a:tc>
                  <a:txBody>
                    <a:bodyPr/>
                    <a:lstStyle/>
                    <a:p>
                      <a:endParaRPr lang="en-US" sz="1000" b="1" dirty="0"/>
                    </a:p>
                  </a:txBody>
                  <a:tcPr marL="67222" marR="67222" marT="33611" marB="33611">
                    <a:solidFill>
                      <a:schemeClr val="tx2"/>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000" i="1" kern="1200" dirty="0">
                          <a:solidFill>
                            <a:schemeClr val="dk1"/>
                          </a:solidFill>
                          <a:effectLst/>
                          <a:latin typeface="+mn-lt"/>
                          <a:ea typeface="+mn-ea"/>
                          <a:cs typeface="+mn-cs"/>
                        </a:rPr>
                        <a:t>Azure Service </a:t>
                      </a:r>
                      <a:r>
                        <a:rPr lang="en-US" sz="1000" i="1" kern="1200" dirty="0">
                          <a:effectLst/>
                        </a:rPr>
                        <a:t>Fabric </a:t>
                      </a:r>
                      <a:r>
                        <a:rPr lang="en-US" sz="1000" kern="1200" dirty="0">
                          <a:effectLst/>
                        </a:rPr>
                        <a:t>is a distributed systems platform that makes it easy to package, deploy, and manage scalable and reliable microservices</a:t>
                      </a:r>
                    </a:p>
                    <a:p>
                      <a:endParaRPr lang="en-US" sz="1000" kern="1200" dirty="0">
                        <a:solidFill>
                          <a:schemeClr val="dk1"/>
                        </a:solidFill>
                        <a:latin typeface="+mn-lt"/>
                        <a:ea typeface="+mn-ea"/>
                        <a:cs typeface="+mn-cs"/>
                      </a:endParaRPr>
                    </a:p>
                  </a:txBody>
                  <a:tcPr marL="67222" marR="67222" marT="33611" marB="33611">
                    <a:solidFill>
                      <a:schemeClr val="tx2"/>
                    </a:solidFill>
                  </a:tcPr>
                </a:tc>
                <a:tc>
                  <a:txBody>
                    <a:bodyPr/>
                    <a:lstStyle/>
                    <a:p>
                      <a:pPr defTabSz="932563">
                        <a:defRPr/>
                      </a:pPr>
                      <a:r>
                        <a:rPr lang="en-US" sz="1000" dirty="0">
                          <a:solidFill>
                            <a:srgbClr val="505050"/>
                          </a:solidFill>
                          <a:latin typeface="Segoe UI"/>
                        </a:rPr>
                        <a:t>Production-ready &amp;</a:t>
                      </a:r>
                    </a:p>
                    <a:p>
                      <a:pPr defTabSz="932563">
                        <a:defRPr/>
                      </a:pPr>
                      <a:r>
                        <a:rPr lang="en-US" sz="1000" dirty="0">
                          <a:solidFill>
                            <a:srgbClr val="505050"/>
                          </a:solidFill>
                          <a:latin typeface="Segoe UI"/>
                        </a:rPr>
                        <a:t>Linux ecosystem</a:t>
                      </a:r>
                    </a:p>
                    <a:p>
                      <a:endParaRPr lang="en-US" sz="1000" dirty="0"/>
                    </a:p>
                  </a:txBody>
                  <a:tcPr marL="67222" marR="67222" marT="33611" marB="33611">
                    <a:solidFill>
                      <a:schemeClr val="tx2"/>
                    </a:solidFill>
                  </a:tcPr>
                </a:tc>
                <a:tc>
                  <a:txBody>
                    <a:bodyPr/>
                    <a:lstStyle/>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000" dirty="0" err="1"/>
                        <a:t>Stateful</a:t>
                      </a:r>
                      <a:r>
                        <a:rPr lang="en-US" sz="1000" dirty="0"/>
                        <a:t> svc &amp; Actors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000" dirty="0"/>
                        <a:t>Microservices based on plain processes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000" dirty="0"/>
                        <a:t>Microservices based on containers</a:t>
                      </a:r>
                      <a:endParaRPr lang="en-US" sz="1000" b="1"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000" dirty="0"/>
                    </a:p>
                  </a:txBody>
                  <a:tcPr marL="67222" marR="67222" marT="33611" marB="33611">
                    <a:solidFill>
                      <a:schemeClr val="tx2"/>
                    </a:solidFill>
                  </a:tcPr>
                </a:tc>
                <a:extLst>
                  <a:ext uri="{0D108BD9-81ED-4DB2-BD59-A6C34878D82A}">
                    <a16:rowId xmlns:a16="http://schemas.microsoft.com/office/drawing/2014/main" val="2052298399"/>
                  </a:ext>
                </a:extLst>
              </a:tr>
            </a:tbl>
          </a:graphicData>
        </a:graphic>
      </p:graphicFrame>
      <p:sp>
        <p:nvSpPr>
          <p:cNvPr id="24" name="Rectangle 23"/>
          <p:cNvSpPr/>
          <p:nvPr/>
        </p:nvSpPr>
        <p:spPr>
          <a:xfrm>
            <a:off x="272223" y="1344998"/>
            <a:ext cx="1568521" cy="327945"/>
          </a:xfrm>
          <a:prstGeom prst="rect">
            <a:avLst/>
          </a:prstGeom>
          <a:solidFill>
            <a:srgbClr val="50505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685607" eaLnBrk="1" fontAlgn="auto" hangingPunct="1">
              <a:spcBef>
                <a:spcPts val="0"/>
              </a:spcBef>
              <a:spcAft>
                <a:spcPts val="0"/>
              </a:spcAft>
              <a:defRPr/>
            </a:pPr>
            <a:r>
              <a:rPr lang="en-US" sz="1324" b="1" dirty="0">
                <a:solidFill>
                  <a:srgbClr val="FFFFFF"/>
                </a:solidFill>
                <a:latin typeface="Segoe UI"/>
              </a:rPr>
              <a:t>Azure Product</a:t>
            </a:r>
          </a:p>
        </p:txBody>
      </p:sp>
      <p:sp>
        <p:nvSpPr>
          <p:cNvPr id="26" name="Rectangle 25"/>
          <p:cNvSpPr/>
          <p:nvPr/>
        </p:nvSpPr>
        <p:spPr>
          <a:xfrm>
            <a:off x="278046" y="1687386"/>
            <a:ext cx="1568521" cy="2960265"/>
          </a:xfrm>
          <a:prstGeom prst="rect">
            <a:avLst/>
          </a:prstGeom>
          <a:solidFill>
            <a:srgbClr val="8E9CFF"/>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685607" eaLnBrk="1" fontAlgn="auto" hangingPunct="1">
              <a:spcBef>
                <a:spcPts val="0"/>
              </a:spcBef>
              <a:spcAft>
                <a:spcPts val="0"/>
              </a:spcAft>
              <a:defRPr/>
            </a:pPr>
            <a:endParaRPr lang="en-US" sz="1500" kern="0" dirty="0">
              <a:solidFill>
                <a:srgbClr val="FFFFFF"/>
              </a:solidFill>
              <a:latin typeface="Segoe UI"/>
            </a:endParaRPr>
          </a:p>
        </p:txBody>
      </p:sp>
      <p:sp>
        <p:nvSpPr>
          <p:cNvPr id="28" name="Rectangle 27"/>
          <p:cNvSpPr/>
          <p:nvPr/>
        </p:nvSpPr>
        <p:spPr>
          <a:xfrm>
            <a:off x="255383" y="2650543"/>
            <a:ext cx="1669047" cy="250710"/>
          </a:xfrm>
          <a:prstGeom prst="rect">
            <a:avLst/>
          </a:prstGeom>
        </p:spPr>
        <p:txBody>
          <a:bodyPr wrap="none">
            <a:spAutoFit/>
          </a:bodyPr>
          <a:lstStyle/>
          <a:p>
            <a:pPr defTabSz="504205" eaLnBrk="1" fontAlgn="auto" hangingPunct="1">
              <a:spcBef>
                <a:spcPts val="0"/>
              </a:spcBef>
              <a:spcAft>
                <a:spcPts val="0"/>
              </a:spcAft>
              <a:defRPr/>
            </a:pPr>
            <a:r>
              <a:rPr lang="en-US" sz="1029" b="1" dirty="0">
                <a:solidFill>
                  <a:srgbClr val="FFFFFF"/>
                </a:solidFill>
                <a:latin typeface="Segoe UI"/>
                <a:ea typeface="+mn-ea"/>
                <a:cs typeface="+mn-cs"/>
              </a:rPr>
              <a:t>Azure Container Service</a:t>
            </a:r>
          </a:p>
        </p:txBody>
      </p:sp>
      <p:pic>
        <p:nvPicPr>
          <p:cNvPr id="34" name="Picture 33"/>
          <p:cNvPicPr>
            <a:picLocks noChangeAspect="1"/>
          </p:cNvPicPr>
          <p:nvPr/>
        </p:nvPicPr>
        <p:blipFill>
          <a:blip r:embed="rId3">
            <a:clrChange>
              <a:clrFrom>
                <a:srgbClr val="8E9CFF"/>
              </a:clrFrom>
              <a:clrTo>
                <a:srgbClr val="8E9CFF">
                  <a:alpha val="0"/>
                </a:srgbClr>
              </a:clrTo>
            </a:clrChange>
          </a:blip>
          <a:stretch>
            <a:fillRect/>
          </a:stretch>
        </p:blipFill>
        <p:spPr>
          <a:xfrm>
            <a:off x="805512" y="2896973"/>
            <a:ext cx="416615" cy="408677"/>
          </a:xfrm>
          <a:prstGeom prst="rect">
            <a:avLst/>
          </a:prstGeom>
        </p:spPr>
      </p:pic>
      <p:sp>
        <p:nvSpPr>
          <p:cNvPr id="38" name="Rectangle 37"/>
          <p:cNvSpPr/>
          <p:nvPr/>
        </p:nvSpPr>
        <p:spPr bwMode="auto">
          <a:xfrm>
            <a:off x="1933157" y="2681542"/>
            <a:ext cx="1288428" cy="7944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eaLnBrk="1" hangingPunct="1">
              <a:lnSpc>
                <a:spcPct val="90000"/>
              </a:lnSpc>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1883407" y="3359950"/>
            <a:ext cx="1288428" cy="7647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eaLnBrk="1" hangingPunct="1">
              <a:lnSpc>
                <a:spcPct val="90000"/>
              </a:lnSpc>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1933157" y="4850662"/>
            <a:ext cx="1288428" cy="7730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eaLnBrk="1" hangingPunct="1">
              <a:lnSpc>
                <a:spcPct val="90000"/>
              </a:lnSpc>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4" name="Picture 4" descr="Image result for Mesosphere DC/OS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265" t="29556" r="9869" b="25482"/>
          <a:stretch/>
        </p:blipFill>
        <p:spPr bwMode="auto">
          <a:xfrm>
            <a:off x="2244753" y="3020666"/>
            <a:ext cx="754950" cy="318764"/>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1952287" y="2764137"/>
            <a:ext cx="1385316" cy="250710"/>
          </a:xfrm>
          <a:prstGeom prst="rect">
            <a:avLst/>
          </a:prstGeom>
        </p:spPr>
        <p:txBody>
          <a:bodyPr wrap="none">
            <a:spAutoFit/>
          </a:bodyPr>
          <a:lstStyle/>
          <a:p>
            <a:pPr defTabSz="504205" eaLnBrk="1" fontAlgn="auto" hangingPunct="1">
              <a:spcBef>
                <a:spcPts val="0"/>
              </a:spcBef>
              <a:spcAft>
                <a:spcPts val="0"/>
              </a:spcAft>
              <a:defRPr/>
            </a:pPr>
            <a:r>
              <a:rPr lang="en-US" sz="1029" b="1" dirty="0">
                <a:solidFill>
                  <a:srgbClr val="505050"/>
                </a:solidFill>
                <a:latin typeface="Segoe UI"/>
                <a:ea typeface="+mn-ea"/>
                <a:cs typeface="+mn-cs"/>
              </a:rPr>
              <a:t>Mesosphere DC/OS</a:t>
            </a:r>
          </a:p>
        </p:txBody>
      </p:sp>
      <p:pic>
        <p:nvPicPr>
          <p:cNvPr id="53" name="Picture 2" descr="Image result for Kubernetes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6396" y="2080390"/>
            <a:ext cx="321950" cy="313902"/>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a:xfrm>
            <a:off x="2141321" y="1834699"/>
            <a:ext cx="889987" cy="250710"/>
          </a:xfrm>
          <a:prstGeom prst="rect">
            <a:avLst/>
          </a:prstGeom>
        </p:spPr>
        <p:txBody>
          <a:bodyPr wrap="none">
            <a:spAutoFit/>
          </a:bodyPr>
          <a:lstStyle/>
          <a:p>
            <a:pPr defTabSz="504205" eaLnBrk="1" fontAlgn="auto" hangingPunct="1">
              <a:spcBef>
                <a:spcPts val="0"/>
              </a:spcBef>
              <a:spcAft>
                <a:spcPts val="0"/>
              </a:spcAft>
              <a:defRPr/>
            </a:pPr>
            <a:r>
              <a:rPr lang="en-US" sz="1029" b="1" dirty="0">
                <a:solidFill>
                  <a:srgbClr val="505050"/>
                </a:solidFill>
                <a:latin typeface="Segoe UI"/>
                <a:ea typeface="+mn-ea"/>
                <a:cs typeface="+mn-cs"/>
              </a:rPr>
              <a:t>Kubernetes</a:t>
            </a:r>
          </a:p>
        </p:txBody>
      </p:sp>
      <p:pic>
        <p:nvPicPr>
          <p:cNvPr id="47" name="Picture 2" descr="Image result for Docker Swarm logo">
            <a:extLst>
              <a:ext uri="{FF2B5EF4-FFF2-40B4-BE49-F238E27FC236}">
                <a16:creationId xmlns:a16="http://schemas.microsoft.com/office/drawing/2014/main" id="{6A403BE8-20FF-4F7A-9D06-CE7EF6ADF3D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734" t="10827" r="8467" b="8323"/>
          <a:stretch/>
        </p:blipFill>
        <p:spPr bwMode="auto">
          <a:xfrm>
            <a:off x="2420450" y="3774911"/>
            <a:ext cx="469110" cy="368091"/>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298A4503-0E4F-4277-9C7D-7A58F4149B88}"/>
              </a:ext>
            </a:extLst>
          </p:cNvPr>
          <p:cNvSpPr/>
          <p:nvPr/>
        </p:nvSpPr>
        <p:spPr>
          <a:xfrm>
            <a:off x="2116600" y="3504849"/>
            <a:ext cx="1085554" cy="250710"/>
          </a:xfrm>
          <a:prstGeom prst="rect">
            <a:avLst/>
          </a:prstGeom>
        </p:spPr>
        <p:txBody>
          <a:bodyPr wrap="none">
            <a:spAutoFit/>
          </a:bodyPr>
          <a:lstStyle/>
          <a:p>
            <a:pPr defTabSz="504205" eaLnBrk="1" fontAlgn="auto" hangingPunct="1">
              <a:spcBef>
                <a:spcPts val="0"/>
              </a:spcBef>
              <a:spcAft>
                <a:spcPts val="0"/>
              </a:spcAft>
              <a:defRPr/>
            </a:pPr>
            <a:r>
              <a:rPr lang="en-US" sz="1029" b="1" dirty="0">
                <a:solidFill>
                  <a:srgbClr val="505050"/>
                </a:solidFill>
                <a:latin typeface="Segoe UI"/>
                <a:ea typeface="+mn-ea"/>
                <a:cs typeface="+mn-cs"/>
              </a:rPr>
              <a:t>Docker Swarm</a:t>
            </a:r>
          </a:p>
        </p:txBody>
      </p:sp>
      <p:pic>
        <p:nvPicPr>
          <p:cNvPr id="55" name="Picture 54" descr="https://azure.microsoft.com/svghandler/service-fabric?width=600&amp;height=315">
            <a:extLst>
              <a:ext uri="{FF2B5EF4-FFF2-40B4-BE49-F238E27FC236}">
                <a16:creationId xmlns:a16="http://schemas.microsoft.com/office/drawing/2014/main" id="{077383E1-C82E-456A-A773-EF1F9945A20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00979" y="5098283"/>
            <a:ext cx="672223" cy="357512"/>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C628FD29-154E-490B-824F-88636DEDFC97}"/>
              </a:ext>
            </a:extLst>
          </p:cNvPr>
          <p:cNvSpPr/>
          <p:nvPr/>
        </p:nvSpPr>
        <p:spPr>
          <a:xfrm>
            <a:off x="2141321" y="4850699"/>
            <a:ext cx="1040670" cy="250710"/>
          </a:xfrm>
          <a:prstGeom prst="rect">
            <a:avLst/>
          </a:prstGeom>
        </p:spPr>
        <p:txBody>
          <a:bodyPr wrap="none">
            <a:spAutoFit/>
          </a:bodyPr>
          <a:lstStyle/>
          <a:p>
            <a:pPr defTabSz="504205" eaLnBrk="1" fontAlgn="auto" hangingPunct="1">
              <a:spcBef>
                <a:spcPts val="0"/>
              </a:spcBef>
              <a:spcAft>
                <a:spcPts val="0"/>
              </a:spcAft>
              <a:defRPr/>
            </a:pPr>
            <a:r>
              <a:rPr lang="en-US" sz="1029" b="1" dirty="0">
                <a:solidFill>
                  <a:srgbClr val="505050"/>
                </a:solidFill>
                <a:latin typeface="Segoe UI"/>
                <a:ea typeface="+mn-ea"/>
                <a:cs typeface="+mn-cs"/>
              </a:rPr>
              <a:t>Service Fabric</a:t>
            </a:r>
          </a:p>
        </p:txBody>
      </p:sp>
      <p:sp>
        <p:nvSpPr>
          <p:cNvPr id="58" name="Rectangle 57">
            <a:extLst>
              <a:ext uri="{FF2B5EF4-FFF2-40B4-BE49-F238E27FC236}">
                <a16:creationId xmlns:a16="http://schemas.microsoft.com/office/drawing/2014/main" id="{9378622B-01E5-4C0B-90A3-B0974AEFCC89}"/>
              </a:ext>
            </a:extLst>
          </p:cNvPr>
          <p:cNvSpPr/>
          <p:nvPr/>
        </p:nvSpPr>
        <p:spPr>
          <a:xfrm>
            <a:off x="272223" y="4727788"/>
            <a:ext cx="1568521" cy="944972"/>
          </a:xfrm>
          <a:prstGeom prst="rect">
            <a:avLst/>
          </a:prstGeom>
          <a:solidFill>
            <a:srgbClr val="8E9CFF"/>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685607" eaLnBrk="1" fontAlgn="auto" hangingPunct="1">
              <a:spcBef>
                <a:spcPts val="0"/>
              </a:spcBef>
              <a:spcAft>
                <a:spcPts val="0"/>
              </a:spcAft>
              <a:defRPr/>
            </a:pPr>
            <a:endParaRPr lang="en-US" sz="1500" kern="0" dirty="0">
              <a:solidFill>
                <a:srgbClr val="FFFFFF"/>
              </a:solidFill>
              <a:latin typeface="Segoe UI"/>
            </a:endParaRPr>
          </a:p>
        </p:txBody>
      </p:sp>
      <p:sp>
        <p:nvSpPr>
          <p:cNvPr id="59" name="Freeform 359">
            <a:extLst>
              <a:ext uri="{FF2B5EF4-FFF2-40B4-BE49-F238E27FC236}">
                <a16:creationId xmlns:a16="http://schemas.microsoft.com/office/drawing/2014/main" id="{7ED34353-B7CD-4D2C-A0EA-F2381A77F94B}"/>
              </a:ext>
            </a:extLst>
          </p:cNvPr>
          <p:cNvSpPr>
            <a:spLocks noChangeAspect="1"/>
          </p:cNvSpPr>
          <p:nvPr/>
        </p:nvSpPr>
        <p:spPr bwMode="auto">
          <a:xfrm>
            <a:off x="874773" y="5126627"/>
            <a:ext cx="298189" cy="28660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defTabSz="685515" eaLnBrk="1" hangingPunct="1">
              <a:lnSpc>
                <a:spcPct val="90000"/>
              </a:lnSpc>
              <a:defRPr/>
            </a:pPr>
            <a:endParaRPr lang="en-US" sz="1471" b="1" dirty="0">
              <a:solidFill>
                <a:srgbClr val="333333"/>
              </a:solidFill>
              <a:latin typeface="Segoe UI Light"/>
              <a:ea typeface="Segoe UI" pitchFamily="34" charset="0"/>
              <a:cs typeface="Segoe UI" pitchFamily="34" charset="0"/>
            </a:endParaRPr>
          </a:p>
        </p:txBody>
      </p:sp>
      <p:sp>
        <p:nvSpPr>
          <p:cNvPr id="4" name="Rectangle 3">
            <a:extLst>
              <a:ext uri="{FF2B5EF4-FFF2-40B4-BE49-F238E27FC236}">
                <a16:creationId xmlns:a16="http://schemas.microsoft.com/office/drawing/2014/main" id="{7ACB51C9-20CC-4FE6-9D2B-3739D3B8952D}"/>
              </a:ext>
            </a:extLst>
          </p:cNvPr>
          <p:cNvSpPr/>
          <p:nvPr/>
        </p:nvSpPr>
        <p:spPr>
          <a:xfrm>
            <a:off x="385622" y="4795780"/>
            <a:ext cx="1319592" cy="250710"/>
          </a:xfrm>
          <a:prstGeom prst="rect">
            <a:avLst/>
          </a:prstGeom>
        </p:spPr>
        <p:txBody>
          <a:bodyPr wrap="none">
            <a:spAutoFit/>
          </a:bodyPr>
          <a:lstStyle/>
          <a:p>
            <a:pPr defTabSz="504205" eaLnBrk="1" fontAlgn="auto" hangingPunct="1">
              <a:spcBef>
                <a:spcPts val="0"/>
              </a:spcBef>
              <a:spcAft>
                <a:spcPts val="0"/>
              </a:spcAft>
              <a:defRPr/>
            </a:pPr>
            <a:r>
              <a:rPr lang="en-US" sz="1029" b="1" dirty="0">
                <a:solidFill>
                  <a:srgbClr val="FFFFFF"/>
                </a:solidFill>
                <a:latin typeface="Segoe UI Semilight"/>
                <a:ea typeface="+mn-ea"/>
                <a:cs typeface="+mn-cs"/>
              </a:rPr>
              <a:t>Azure Service Fabric</a:t>
            </a:r>
          </a:p>
        </p:txBody>
      </p:sp>
      <p:sp>
        <p:nvSpPr>
          <p:cNvPr id="22" name="Rectangle 21">
            <a:extLst>
              <a:ext uri="{FF2B5EF4-FFF2-40B4-BE49-F238E27FC236}">
                <a16:creationId xmlns:a16="http://schemas.microsoft.com/office/drawing/2014/main" id="{FF97F56B-27A9-4A42-AC2A-EC04D4075A12}"/>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Platforms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438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Why </a:t>
            </a:r>
            <a:r>
              <a:rPr lang="en-US" dirty="0" err="1"/>
              <a:t>Serverless</a:t>
            </a:r>
            <a:r>
              <a:rPr lang="en-US" dirty="0"/>
              <a:t>?</a:t>
            </a:r>
          </a:p>
        </p:txBody>
      </p:sp>
      <p:pic>
        <p:nvPicPr>
          <p:cNvPr id="42" name="Picture 41">
            <a:extLst>
              <a:ext uri="{FF2B5EF4-FFF2-40B4-BE49-F238E27FC236}">
                <a16:creationId xmlns:a16="http://schemas.microsoft.com/office/drawing/2014/main" id="{7A4BD4C1-2F14-498D-A2F7-70E32AD09E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4389" y="1756786"/>
            <a:ext cx="5662171" cy="2745717"/>
          </a:xfrm>
          <a:prstGeom prst="rect">
            <a:avLst/>
          </a:prstGeom>
        </p:spPr>
      </p:pic>
      <p:sp>
        <p:nvSpPr>
          <p:cNvPr id="44" name="Text Placeholder 2">
            <a:extLst>
              <a:ext uri="{FF2B5EF4-FFF2-40B4-BE49-F238E27FC236}">
                <a16:creationId xmlns:a16="http://schemas.microsoft.com/office/drawing/2014/main" id="{D25945FB-A8EF-4798-A0BC-A18A3B3D908E}"/>
              </a:ext>
            </a:extLst>
          </p:cNvPr>
          <p:cNvSpPr txBox="1">
            <a:spLocks/>
          </p:cNvSpPr>
          <p:nvPr/>
        </p:nvSpPr>
        <p:spPr>
          <a:xfrm>
            <a:off x="6391051" y="1085168"/>
            <a:ext cx="2516612" cy="3558646"/>
          </a:xfrm>
          <a:prstGeom prst="rect">
            <a:avLst/>
          </a:prstGeom>
        </p:spPr>
        <p:txBody>
          <a:bodyPr vert="horz" wrap="square" lIns="109713" tIns="68570" rIns="109713" bIns="6857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685714">
              <a:buNone/>
              <a:defRPr/>
            </a:pPr>
            <a:r>
              <a:rPr lang="en-US" sz="2646" dirty="0">
                <a:gradFill>
                  <a:gsLst>
                    <a:gs pos="1250">
                      <a:srgbClr val="353535"/>
                    </a:gs>
                    <a:gs pos="100000">
                      <a:srgbClr val="353535"/>
                    </a:gs>
                  </a:gsLst>
                  <a:lin ang="5400000" scaled="0"/>
                </a:gradFill>
                <a:latin typeface="Segoe UI Light"/>
              </a:rPr>
              <a:t>Innovation</a:t>
            </a:r>
          </a:p>
          <a:p>
            <a:pPr marL="0" indent="0" defTabSz="685714">
              <a:buNone/>
              <a:defRPr/>
            </a:pPr>
            <a:r>
              <a:rPr lang="en-US" sz="2646" dirty="0">
                <a:gradFill>
                  <a:gsLst>
                    <a:gs pos="1250">
                      <a:srgbClr val="353535"/>
                    </a:gs>
                    <a:gs pos="100000">
                      <a:srgbClr val="353535"/>
                    </a:gs>
                  </a:gsLst>
                  <a:lin ang="5400000" scaled="0"/>
                </a:gradFill>
                <a:latin typeface="Segoe UI Light"/>
              </a:rPr>
              <a:t>Reliability</a:t>
            </a:r>
          </a:p>
          <a:p>
            <a:pPr marL="0" indent="0" defTabSz="685714">
              <a:buNone/>
              <a:defRPr/>
            </a:pPr>
            <a:r>
              <a:rPr lang="en-US" sz="2646" dirty="0">
                <a:gradFill>
                  <a:gsLst>
                    <a:gs pos="1250">
                      <a:srgbClr val="353535"/>
                    </a:gs>
                    <a:gs pos="100000">
                      <a:srgbClr val="353535"/>
                    </a:gs>
                  </a:gsLst>
                  <a:lin ang="5400000" scaled="0"/>
                </a:gradFill>
                <a:latin typeface="Segoe UI Light"/>
              </a:rPr>
              <a:t>Scalability</a:t>
            </a:r>
          </a:p>
          <a:p>
            <a:pPr marL="0" indent="0" defTabSz="685714">
              <a:buNone/>
              <a:defRPr/>
            </a:pPr>
            <a:r>
              <a:rPr lang="en-US" sz="2646" dirty="0">
                <a:gradFill>
                  <a:gsLst>
                    <a:gs pos="1250">
                      <a:srgbClr val="353535"/>
                    </a:gs>
                    <a:gs pos="100000">
                      <a:srgbClr val="353535"/>
                    </a:gs>
                  </a:gsLst>
                  <a:lin ang="5400000" scaled="0"/>
                </a:gradFill>
                <a:latin typeface="Segoe UI Light"/>
              </a:rPr>
              <a:t>Server Abstraction</a:t>
            </a:r>
          </a:p>
          <a:p>
            <a:pPr marL="0" indent="0" defTabSz="685714">
              <a:buNone/>
              <a:defRPr/>
            </a:pPr>
            <a:r>
              <a:rPr lang="en-US" sz="2646" dirty="0">
                <a:gradFill>
                  <a:gsLst>
                    <a:gs pos="1250">
                      <a:srgbClr val="353535"/>
                    </a:gs>
                    <a:gs pos="100000">
                      <a:srgbClr val="353535"/>
                    </a:gs>
                  </a:gsLst>
                  <a:lin ang="5400000" scaled="0"/>
                </a:gradFill>
                <a:latin typeface="Segoe UI Light"/>
              </a:rPr>
              <a:t>Event-Driven</a:t>
            </a:r>
          </a:p>
          <a:p>
            <a:pPr marL="0" indent="0" defTabSz="685714">
              <a:buNone/>
              <a:defRPr/>
            </a:pPr>
            <a:r>
              <a:rPr lang="en-US" sz="2646" dirty="0">
                <a:gradFill>
                  <a:gsLst>
                    <a:gs pos="1250">
                      <a:srgbClr val="353535"/>
                    </a:gs>
                    <a:gs pos="100000">
                      <a:srgbClr val="353535"/>
                    </a:gs>
                  </a:gsLst>
                  <a:lin ang="5400000" scaled="0"/>
                </a:gradFill>
                <a:latin typeface="Segoe UI Light"/>
              </a:rPr>
              <a:t>Agility</a:t>
            </a:r>
          </a:p>
          <a:p>
            <a:pPr marL="0" indent="0" defTabSz="685714">
              <a:buNone/>
              <a:defRPr/>
            </a:pPr>
            <a:r>
              <a:rPr lang="en-US" sz="2646" dirty="0">
                <a:gradFill>
                  <a:gsLst>
                    <a:gs pos="1250">
                      <a:srgbClr val="353535"/>
                    </a:gs>
                    <a:gs pos="100000">
                      <a:srgbClr val="353535"/>
                    </a:gs>
                  </a:gsLst>
                  <a:lin ang="5400000" scaled="0"/>
                </a:gradFill>
                <a:latin typeface="Segoe UI Light"/>
              </a:rPr>
              <a:t>Cost</a:t>
            </a:r>
          </a:p>
        </p:txBody>
      </p:sp>
      <p:cxnSp>
        <p:nvCxnSpPr>
          <p:cNvPr id="46" name="Straight Connector 45">
            <a:extLst>
              <a:ext uri="{FF2B5EF4-FFF2-40B4-BE49-F238E27FC236}">
                <a16:creationId xmlns:a16="http://schemas.microsoft.com/office/drawing/2014/main" id="{B97522D7-5008-4356-935B-05C4675ABCDB}"/>
              </a:ext>
            </a:extLst>
          </p:cNvPr>
          <p:cNvCxnSpPr/>
          <p:nvPr/>
        </p:nvCxnSpPr>
        <p:spPr>
          <a:xfrm>
            <a:off x="6181431" y="1085168"/>
            <a:ext cx="0" cy="4088953"/>
          </a:xfrm>
          <a:prstGeom prst="line">
            <a:avLst/>
          </a:prstGeom>
          <a:ln w="12700">
            <a:headEnd type="none"/>
            <a:tailEnd type="none"/>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F3F1BEDE-1ABE-48C0-8D9C-CF7840A5BAAD}"/>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Platforms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36605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4">
                                            <p:txEl>
                                              <p:pRg st="0" end="0"/>
                                            </p:txEl>
                                          </p:spTgt>
                                        </p:tgtEl>
                                        <p:attrNameLst>
                                          <p:attrName>style.visibility</p:attrName>
                                        </p:attrNameLst>
                                      </p:cBhvr>
                                      <p:to>
                                        <p:strVal val="visible"/>
                                      </p:to>
                                    </p:set>
                                    <p:animEffect transition="in" filter="fade">
                                      <p:cBhvr>
                                        <p:cTn id="10" dur="500"/>
                                        <p:tgtEl>
                                          <p:spTgt spid="4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4">
                                            <p:txEl>
                                              <p:pRg st="1" end="1"/>
                                            </p:txEl>
                                          </p:spTgt>
                                        </p:tgtEl>
                                        <p:attrNameLst>
                                          <p:attrName>style.visibility</p:attrName>
                                        </p:attrNameLst>
                                      </p:cBhvr>
                                      <p:to>
                                        <p:strVal val="visible"/>
                                      </p:to>
                                    </p:set>
                                    <p:animEffect transition="in" filter="fade">
                                      <p:cBhvr>
                                        <p:cTn id="15" dur="500"/>
                                        <p:tgtEl>
                                          <p:spTgt spid="4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4">
                                            <p:txEl>
                                              <p:pRg st="2" end="2"/>
                                            </p:txEl>
                                          </p:spTgt>
                                        </p:tgtEl>
                                        <p:attrNameLst>
                                          <p:attrName>style.visibility</p:attrName>
                                        </p:attrNameLst>
                                      </p:cBhvr>
                                      <p:to>
                                        <p:strVal val="visible"/>
                                      </p:to>
                                    </p:set>
                                    <p:animEffect transition="in" filter="fade">
                                      <p:cBhvr>
                                        <p:cTn id="20" dur="500"/>
                                        <p:tgtEl>
                                          <p:spTgt spid="4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
                                            <p:txEl>
                                              <p:pRg st="3" end="3"/>
                                            </p:txEl>
                                          </p:spTgt>
                                        </p:tgtEl>
                                        <p:attrNameLst>
                                          <p:attrName>style.visibility</p:attrName>
                                        </p:attrNameLst>
                                      </p:cBhvr>
                                      <p:to>
                                        <p:strVal val="visible"/>
                                      </p:to>
                                    </p:set>
                                    <p:animEffect transition="in" filter="fade">
                                      <p:cBhvr>
                                        <p:cTn id="25" dur="500"/>
                                        <p:tgtEl>
                                          <p:spTgt spid="4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4">
                                            <p:txEl>
                                              <p:pRg st="4" end="4"/>
                                            </p:txEl>
                                          </p:spTgt>
                                        </p:tgtEl>
                                        <p:attrNameLst>
                                          <p:attrName>style.visibility</p:attrName>
                                        </p:attrNameLst>
                                      </p:cBhvr>
                                      <p:to>
                                        <p:strVal val="visible"/>
                                      </p:to>
                                    </p:set>
                                    <p:animEffect transition="in" filter="fade">
                                      <p:cBhvr>
                                        <p:cTn id="30" dur="500"/>
                                        <p:tgtEl>
                                          <p:spTgt spid="4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4">
                                            <p:txEl>
                                              <p:pRg st="5" end="5"/>
                                            </p:txEl>
                                          </p:spTgt>
                                        </p:tgtEl>
                                        <p:attrNameLst>
                                          <p:attrName>style.visibility</p:attrName>
                                        </p:attrNameLst>
                                      </p:cBhvr>
                                      <p:to>
                                        <p:strVal val="visible"/>
                                      </p:to>
                                    </p:set>
                                    <p:animEffect transition="in" filter="fade">
                                      <p:cBhvr>
                                        <p:cTn id="35" dur="500"/>
                                        <p:tgtEl>
                                          <p:spTgt spid="44">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4">
                                            <p:txEl>
                                              <p:pRg st="6" end="6"/>
                                            </p:txEl>
                                          </p:spTgt>
                                        </p:tgtEl>
                                        <p:attrNameLst>
                                          <p:attrName>style.visibility</p:attrName>
                                        </p:attrNameLst>
                                      </p:cBhvr>
                                      <p:to>
                                        <p:strVal val="visible"/>
                                      </p:to>
                                    </p:set>
                                    <p:animEffect transition="in" filter="fade">
                                      <p:cBhvr>
                                        <p:cTn id="40" dur="500"/>
                                        <p:tgtEl>
                                          <p:spTgt spid="4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3646019" y="3292632"/>
            <a:ext cx="1934878" cy="710358"/>
          </a:xfrm>
          <a:prstGeom prst="rect">
            <a:avLst/>
          </a:prstGeom>
          <a:noFill/>
        </p:spPr>
        <p:txBody>
          <a:bodyPr wrap="square" lIns="68551" tIns="109682" rIns="137102" bIns="109682" rtlCol="0">
            <a:spAutoFit/>
          </a:bodyPr>
          <a:lstStyle/>
          <a:p>
            <a:pPr algn="ctr" defTabSz="913943" eaLnBrk="1" fontAlgn="auto" hangingPunct="1">
              <a:lnSpc>
                <a:spcPct val="90000"/>
              </a:lnSpc>
              <a:spcBef>
                <a:spcPts val="0"/>
              </a:spcBef>
              <a:spcAft>
                <a:spcPts val="441"/>
              </a:spcAft>
              <a:defRPr/>
            </a:pPr>
            <a:r>
              <a:rPr lang="en-US" sz="1765" kern="0" dirty="0">
                <a:gradFill>
                  <a:gsLst>
                    <a:gs pos="1250">
                      <a:srgbClr val="353535"/>
                    </a:gs>
                    <a:gs pos="100000">
                      <a:srgbClr val="353535"/>
                    </a:gs>
                  </a:gsLst>
                  <a:lin ang="5400000" scaled="0"/>
                </a:gradFill>
                <a:latin typeface="Segoe UI Semilight"/>
                <a:ea typeface="+mn-ea"/>
                <a:cs typeface="Segoe UI"/>
              </a:rPr>
              <a:t>Reduced </a:t>
            </a:r>
            <a:br>
              <a:rPr lang="en-US" sz="1765" kern="0" dirty="0">
                <a:gradFill>
                  <a:gsLst>
                    <a:gs pos="1250">
                      <a:srgbClr val="353535"/>
                    </a:gs>
                    <a:gs pos="100000">
                      <a:srgbClr val="353535"/>
                    </a:gs>
                  </a:gsLst>
                  <a:lin ang="5400000" scaled="0"/>
                </a:gradFill>
                <a:latin typeface="Segoe UI Semilight"/>
                <a:ea typeface="+mn-ea"/>
                <a:cs typeface="Segoe UI"/>
              </a:rPr>
            </a:br>
            <a:r>
              <a:rPr lang="en-US" sz="1765" kern="0" dirty="0">
                <a:gradFill>
                  <a:gsLst>
                    <a:gs pos="1250">
                      <a:srgbClr val="353535"/>
                    </a:gs>
                    <a:gs pos="100000">
                      <a:srgbClr val="353535"/>
                    </a:gs>
                  </a:gsLst>
                  <a:lin ang="5400000" scaled="0"/>
                </a:gradFill>
                <a:latin typeface="Segoe UI Semilight"/>
                <a:ea typeface="+mn-ea"/>
                <a:cs typeface="Segoe UI"/>
              </a:rPr>
              <a:t>DevOps</a:t>
            </a:r>
          </a:p>
        </p:txBody>
      </p:sp>
      <p:grpSp>
        <p:nvGrpSpPr>
          <p:cNvPr id="237" name="Group 236"/>
          <p:cNvGrpSpPr/>
          <p:nvPr/>
        </p:nvGrpSpPr>
        <p:grpSpPr>
          <a:xfrm>
            <a:off x="3981509" y="1982796"/>
            <a:ext cx="1263899" cy="1263899"/>
            <a:chOff x="1799852" y="2349343"/>
            <a:chExt cx="1719478" cy="1719478"/>
          </a:xfrm>
          <a:solidFill>
            <a:srgbClr val="D83B01"/>
          </a:solidFill>
        </p:grpSpPr>
        <p:sp>
          <p:nvSpPr>
            <p:cNvPr id="190" name="Oval 189"/>
            <p:cNvSpPr/>
            <p:nvPr/>
          </p:nvSpPr>
          <p:spPr bwMode="auto">
            <a:xfrm>
              <a:off x="1799852" y="2349343"/>
              <a:ext cx="1719478" cy="171947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eaLnBrk="1" hangingPunct="1">
                <a:lnSpc>
                  <a:spcPct val="90000"/>
                </a:lnSpc>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a:grpFill/>
          </p:grpSpPr>
          <p:sp>
            <p:nvSpPr>
              <p:cNvPr id="6" name="Oval 5"/>
              <p:cNvSpPr>
                <a:spLocks noChangeArrowheads="1"/>
              </p:cNvSpPr>
              <p:nvPr/>
            </p:nvSpPr>
            <p:spPr bwMode="auto">
              <a:xfrm>
                <a:off x="31" y="8"/>
                <a:ext cx="89" cy="91"/>
              </a:xfrm>
              <a:prstGeom prst="ellipse">
                <a:avLst/>
              </a:prstGeom>
              <a:grpFill/>
              <a:ln w="26988" cap="flat">
                <a:solidFill>
                  <a:schemeClr val="bg1"/>
                </a:solidFill>
                <a:prstDash val="solid"/>
                <a:miter lim="800000"/>
                <a:headEnd/>
                <a:tailEnd/>
              </a:ln>
              <a:extLst/>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grpFill/>
              <a:ln w="26988" cap="flat">
                <a:solidFill>
                  <a:schemeClr val="bg1"/>
                </a:solidFill>
                <a:prstDash val="solid"/>
                <a:miter lim="800000"/>
                <a:headEnd/>
                <a:tailEnd/>
              </a:ln>
              <a:extLst/>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grpFill/>
              <a:ln w="26988" cap="flat">
                <a:solidFill>
                  <a:schemeClr val="bg1"/>
                </a:solidFill>
                <a:prstDash val="solid"/>
                <a:miter lim="800000"/>
                <a:headEnd/>
                <a:tailEnd/>
              </a:ln>
              <a:extLst/>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sp>
            <p:nvSpPr>
              <p:cNvPr id="11" name="Line 8"/>
              <p:cNvSpPr>
                <a:spLocks noChangeShapeType="1"/>
              </p:cNvSpPr>
              <p:nvPr/>
            </p:nvSpPr>
            <p:spPr bwMode="auto">
              <a:xfrm flipV="1">
                <a:off x="170" y="123"/>
                <a:ext cx="0" cy="32"/>
              </a:xfrm>
              <a:prstGeom prst="line">
                <a:avLst/>
              </a:prstGeom>
              <a:grpFill/>
              <a:ln w="26988" cap="flat">
                <a:solidFill>
                  <a:schemeClr val="bg1"/>
                </a:solidFill>
                <a:prstDash val="solid"/>
                <a:miter lim="800000"/>
                <a:headEnd/>
                <a:tailEnd/>
              </a:ln>
              <a:extLst/>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grpFill/>
              <a:ln w="26988" cap="flat">
                <a:solidFill>
                  <a:schemeClr val="bg1"/>
                </a:solidFill>
                <a:prstDash val="solid"/>
                <a:miter lim="800000"/>
                <a:headEnd/>
                <a:tailEnd/>
              </a:ln>
              <a:extLst/>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sp>
            <p:nvSpPr>
              <p:cNvPr id="22" name="Line 10"/>
              <p:cNvSpPr>
                <a:spLocks noChangeShapeType="1"/>
              </p:cNvSpPr>
              <p:nvPr/>
            </p:nvSpPr>
            <p:spPr bwMode="auto">
              <a:xfrm flipH="1">
                <a:off x="130" y="155"/>
                <a:ext cx="68" cy="0"/>
              </a:xfrm>
              <a:prstGeom prst="line">
                <a:avLst/>
              </a:prstGeom>
              <a:grpFill/>
              <a:ln w="26988" cap="flat">
                <a:solidFill>
                  <a:schemeClr val="bg1"/>
                </a:solidFill>
                <a:prstDash val="solid"/>
                <a:miter lim="800000"/>
                <a:headEnd/>
                <a:tailEnd/>
              </a:ln>
              <a:extLst/>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sp>
            <p:nvSpPr>
              <p:cNvPr id="23" name="Line 11"/>
              <p:cNvSpPr>
                <a:spLocks noChangeShapeType="1"/>
              </p:cNvSpPr>
              <p:nvPr/>
            </p:nvSpPr>
            <p:spPr bwMode="auto">
              <a:xfrm flipH="1">
                <a:off x="238" y="82"/>
                <a:ext cx="44" cy="0"/>
              </a:xfrm>
              <a:prstGeom prst="line">
                <a:avLst/>
              </a:prstGeom>
              <a:grpFill/>
              <a:ln w="26988" cap="flat">
                <a:solidFill>
                  <a:schemeClr val="bg1"/>
                </a:solidFill>
                <a:prstDash val="solid"/>
                <a:miter lim="800000"/>
                <a:headEnd/>
                <a:tailEnd/>
              </a:ln>
              <a:extLst/>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sp>
            <p:nvSpPr>
              <p:cNvPr id="28" name="Line 12"/>
              <p:cNvSpPr>
                <a:spLocks noChangeShapeType="1"/>
              </p:cNvSpPr>
              <p:nvPr/>
            </p:nvSpPr>
            <p:spPr bwMode="auto">
              <a:xfrm flipH="1">
                <a:off x="238" y="110"/>
                <a:ext cx="44" cy="0"/>
              </a:xfrm>
              <a:prstGeom prst="line">
                <a:avLst/>
              </a:prstGeom>
              <a:grpFill/>
              <a:ln w="26988" cap="flat">
                <a:solidFill>
                  <a:schemeClr val="bg1"/>
                </a:solidFill>
                <a:prstDash val="solid"/>
                <a:miter lim="800000"/>
                <a:headEnd/>
                <a:tailEnd/>
              </a:ln>
              <a:extLst/>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sp>
            <p:nvSpPr>
              <p:cNvPr id="31" name="Line 13"/>
              <p:cNvSpPr>
                <a:spLocks noChangeShapeType="1"/>
              </p:cNvSpPr>
              <p:nvPr/>
            </p:nvSpPr>
            <p:spPr bwMode="auto">
              <a:xfrm>
                <a:off x="145" y="58"/>
                <a:ext cx="19" cy="37"/>
              </a:xfrm>
              <a:prstGeom prst="line">
                <a:avLst/>
              </a:prstGeom>
              <a:grpFill/>
              <a:ln w="20638" cap="flat">
                <a:solidFill>
                  <a:schemeClr val="bg1"/>
                </a:solidFill>
                <a:prstDash val="solid"/>
                <a:miter lim="800000"/>
                <a:headEnd/>
                <a:tailEnd/>
              </a:ln>
              <a:extLst/>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grpFill/>
              <a:ln w="20638" cap="flat">
                <a:solidFill>
                  <a:schemeClr val="bg1"/>
                </a:solidFill>
                <a:prstDash val="solid"/>
                <a:miter lim="800000"/>
                <a:headEnd/>
                <a:tailEnd/>
              </a:ln>
              <a:extLst/>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grpSp>
      </p:grpSp>
      <p:sp>
        <p:nvSpPr>
          <p:cNvPr id="10" name="TextBox 9"/>
          <p:cNvSpPr txBox="1"/>
          <p:nvPr/>
        </p:nvSpPr>
        <p:spPr>
          <a:xfrm>
            <a:off x="977443" y="3292632"/>
            <a:ext cx="1999439" cy="710358"/>
          </a:xfrm>
          <a:prstGeom prst="rect">
            <a:avLst/>
          </a:prstGeom>
          <a:noFill/>
        </p:spPr>
        <p:txBody>
          <a:bodyPr wrap="square" lIns="68551" tIns="109682" rIns="137102" bIns="109682" rtlCol="0">
            <a:spAutoFit/>
          </a:bodyPr>
          <a:lstStyle/>
          <a:p>
            <a:pPr algn="ctr" defTabSz="913943" eaLnBrk="1" fontAlgn="auto" hangingPunct="1">
              <a:lnSpc>
                <a:spcPct val="90000"/>
              </a:lnSpc>
              <a:spcBef>
                <a:spcPts val="0"/>
              </a:spcBef>
              <a:spcAft>
                <a:spcPts val="441"/>
              </a:spcAft>
              <a:defRPr/>
            </a:pPr>
            <a:r>
              <a:rPr lang="en-US" sz="1765" kern="0" dirty="0">
                <a:gradFill>
                  <a:gsLst>
                    <a:gs pos="1250">
                      <a:srgbClr val="353535"/>
                    </a:gs>
                    <a:gs pos="100000">
                      <a:srgbClr val="353535"/>
                    </a:gs>
                  </a:gsLst>
                  <a:lin ang="5400000" scaled="0"/>
                </a:gradFill>
                <a:latin typeface="Segoe UI Semilight"/>
                <a:ea typeface="+mn-ea"/>
                <a:cs typeface="Segoe UI"/>
              </a:rPr>
              <a:t>Manage apps </a:t>
            </a:r>
            <a:br>
              <a:rPr lang="en-US" sz="1765" kern="0" dirty="0">
                <a:gradFill>
                  <a:gsLst>
                    <a:gs pos="1250">
                      <a:srgbClr val="353535"/>
                    </a:gs>
                    <a:gs pos="100000">
                      <a:srgbClr val="353535"/>
                    </a:gs>
                  </a:gsLst>
                  <a:lin ang="5400000" scaled="0"/>
                </a:gradFill>
                <a:latin typeface="Segoe UI Semilight"/>
                <a:ea typeface="+mn-ea"/>
                <a:cs typeface="Segoe UI"/>
              </a:rPr>
            </a:br>
            <a:r>
              <a:rPr lang="en-US" sz="1765" kern="0" dirty="0">
                <a:gradFill>
                  <a:gsLst>
                    <a:gs pos="1250">
                      <a:srgbClr val="353535"/>
                    </a:gs>
                    <a:gs pos="100000">
                      <a:srgbClr val="353535"/>
                    </a:gs>
                  </a:gsLst>
                  <a:lin ang="5400000" scaled="0"/>
                </a:gradFill>
                <a:latin typeface="Segoe UI Semilight"/>
                <a:ea typeface="+mn-ea"/>
                <a:cs typeface="Segoe UI"/>
              </a:rPr>
              <a:t>not servers</a:t>
            </a:r>
          </a:p>
        </p:txBody>
      </p:sp>
      <p:grpSp>
        <p:nvGrpSpPr>
          <p:cNvPr id="250" name="Group 249"/>
          <p:cNvGrpSpPr/>
          <p:nvPr/>
        </p:nvGrpSpPr>
        <p:grpSpPr>
          <a:xfrm>
            <a:off x="1345213" y="1982796"/>
            <a:ext cx="1263899" cy="1263899"/>
            <a:chOff x="5423171" y="2349343"/>
            <a:chExt cx="1719478" cy="1719478"/>
          </a:xfrm>
          <a:solidFill>
            <a:srgbClr val="D83B01"/>
          </a:solidFill>
        </p:grpSpPr>
        <p:sp>
          <p:nvSpPr>
            <p:cNvPr id="195" name="Oval 194"/>
            <p:cNvSpPr/>
            <p:nvPr/>
          </p:nvSpPr>
          <p:spPr bwMode="auto">
            <a:xfrm>
              <a:off x="5423171" y="2349343"/>
              <a:ext cx="1719478" cy="171947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eaLnBrk="1" hangingPunct="1">
                <a:lnSpc>
                  <a:spcPct val="90000"/>
                </a:lnSpc>
                <a:defRPr/>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a:grpFill/>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grpFill/>
              <a:ln w="26988" cap="flat">
                <a:solidFill>
                  <a:schemeClr val="bg1"/>
                </a:solidFill>
                <a:prstDash val="solid"/>
                <a:miter lim="800000"/>
                <a:headEnd/>
                <a:tailEnd/>
              </a:ln>
              <a:extLst/>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grpFill/>
              <a:ln w="26988" cap="flat">
                <a:solidFill>
                  <a:schemeClr val="bg1"/>
                </a:solidFill>
                <a:prstDash val="solid"/>
                <a:miter lim="800000"/>
                <a:headEnd/>
                <a:tailEnd/>
              </a:ln>
              <a:extLst/>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sp>
            <p:nvSpPr>
              <p:cNvPr id="244" name="Line 20"/>
              <p:cNvSpPr>
                <a:spLocks noChangeShapeType="1"/>
              </p:cNvSpPr>
              <p:nvPr/>
            </p:nvSpPr>
            <p:spPr bwMode="auto">
              <a:xfrm>
                <a:off x="78" y="58"/>
                <a:ext cx="69" cy="0"/>
              </a:xfrm>
              <a:prstGeom prst="line">
                <a:avLst/>
              </a:prstGeom>
              <a:grpFill/>
              <a:ln w="26988" cap="flat">
                <a:solidFill>
                  <a:schemeClr val="bg1"/>
                </a:solidFill>
                <a:prstDash val="solid"/>
                <a:miter lim="800000"/>
                <a:headEnd/>
                <a:tailEnd/>
              </a:ln>
              <a:extLst/>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sp>
            <p:nvSpPr>
              <p:cNvPr id="245" name="Line 21"/>
              <p:cNvSpPr>
                <a:spLocks noChangeShapeType="1"/>
              </p:cNvSpPr>
              <p:nvPr/>
            </p:nvSpPr>
            <p:spPr bwMode="auto">
              <a:xfrm>
                <a:off x="78" y="105"/>
                <a:ext cx="69" cy="0"/>
              </a:xfrm>
              <a:prstGeom prst="line">
                <a:avLst/>
              </a:prstGeom>
              <a:grpFill/>
              <a:ln w="26988" cap="flat">
                <a:solidFill>
                  <a:schemeClr val="bg1"/>
                </a:solidFill>
                <a:prstDash val="solid"/>
                <a:miter lim="800000"/>
                <a:headEnd/>
                <a:tailEnd/>
              </a:ln>
              <a:extLst/>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sp>
            <p:nvSpPr>
              <p:cNvPr id="246" name="Line 22"/>
              <p:cNvSpPr>
                <a:spLocks noChangeShapeType="1"/>
              </p:cNvSpPr>
              <p:nvPr/>
            </p:nvSpPr>
            <p:spPr bwMode="auto">
              <a:xfrm>
                <a:off x="78" y="154"/>
                <a:ext cx="69" cy="0"/>
              </a:xfrm>
              <a:prstGeom prst="line">
                <a:avLst/>
              </a:prstGeom>
              <a:grpFill/>
              <a:ln w="26988" cap="flat">
                <a:solidFill>
                  <a:schemeClr val="bg1"/>
                </a:solidFill>
                <a:prstDash val="solid"/>
                <a:miter lim="800000"/>
                <a:headEnd/>
                <a:tailEnd/>
              </a:ln>
              <a:extLst/>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sp>
            <p:nvSpPr>
              <p:cNvPr id="247" name="Line 23"/>
              <p:cNvSpPr>
                <a:spLocks noChangeShapeType="1"/>
              </p:cNvSpPr>
              <p:nvPr/>
            </p:nvSpPr>
            <p:spPr bwMode="auto">
              <a:xfrm>
                <a:off x="44" y="58"/>
                <a:ext cx="17" cy="0"/>
              </a:xfrm>
              <a:prstGeom prst="line">
                <a:avLst/>
              </a:prstGeom>
              <a:grpFill/>
              <a:ln w="26988" cap="flat">
                <a:solidFill>
                  <a:schemeClr val="bg1"/>
                </a:solidFill>
                <a:prstDash val="solid"/>
                <a:miter lim="800000"/>
                <a:headEnd/>
                <a:tailEnd/>
              </a:ln>
              <a:extLst/>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sp>
            <p:nvSpPr>
              <p:cNvPr id="248" name="Line 24"/>
              <p:cNvSpPr>
                <a:spLocks noChangeShapeType="1"/>
              </p:cNvSpPr>
              <p:nvPr/>
            </p:nvSpPr>
            <p:spPr bwMode="auto">
              <a:xfrm>
                <a:off x="44" y="105"/>
                <a:ext cx="17" cy="0"/>
              </a:xfrm>
              <a:prstGeom prst="line">
                <a:avLst/>
              </a:prstGeom>
              <a:grpFill/>
              <a:ln w="26988" cap="flat">
                <a:solidFill>
                  <a:schemeClr val="bg1"/>
                </a:solidFill>
                <a:prstDash val="solid"/>
                <a:miter lim="800000"/>
                <a:headEnd/>
                <a:tailEnd/>
              </a:ln>
              <a:extLst/>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sp>
            <p:nvSpPr>
              <p:cNvPr id="249" name="Line 25"/>
              <p:cNvSpPr>
                <a:spLocks noChangeShapeType="1"/>
              </p:cNvSpPr>
              <p:nvPr/>
            </p:nvSpPr>
            <p:spPr bwMode="auto">
              <a:xfrm>
                <a:off x="44" y="154"/>
                <a:ext cx="17" cy="0"/>
              </a:xfrm>
              <a:prstGeom prst="line">
                <a:avLst/>
              </a:prstGeom>
              <a:grpFill/>
              <a:ln w="26988" cap="flat">
                <a:solidFill>
                  <a:schemeClr val="bg1"/>
                </a:solidFill>
                <a:prstDash val="solid"/>
                <a:miter lim="800000"/>
                <a:headEnd/>
                <a:tailEnd/>
              </a:ln>
              <a:extLst/>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grpSp>
      </p:grpSp>
      <p:sp>
        <p:nvSpPr>
          <p:cNvPr id="61" name="TextBox 60"/>
          <p:cNvSpPr txBox="1"/>
          <p:nvPr/>
        </p:nvSpPr>
        <p:spPr>
          <a:xfrm>
            <a:off x="6269579" y="3228096"/>
            <a:ext cx="1841271" cy="710358"/>
          </a:xfrm>
          <a:prstGeom prst="rect">
            <a:avLst/>
          </a:prstGeom>
          <a:noFill/>
        </p:spPr>
        <p:txBody>
          <a:bodyPr wrap="square" lIns="68551" tIns="109682" rIns="137102" bIns="109682" rtlCol="0">
            <a:spAutoFit/>
          </a:bodyPr>
          <a:lstStyle/>
          <a:p>
            <a:pPr algn="ctr" defTabSz="913943" eaLnBrk="1" fontAlgn="auto" hangingPunct="1">
              <a:lnSpc>
                <a:spcPct val="90000"/>
              </a:lnSpc>
              <a:spcBef>
                <a:spcPts val="0"/>
              </a:spcBef>
              <a:spcAft>
                <a:spcPts val="441"/>
              </a:spcAft>
              <a:defRPr/>
            </a:pPr>
            <a:r>
              <a:rPr lang="en-US" sz="1765" kern="0" dirty="0">
                <a:gradFill>
                  <a:gsLst>
                    <a:gs pos="1250">
                      <a:srgbClr val="353535"/>
                    </a:gs>
                    <a:gs pos="100000">
                      <a:srgbClr val="353535"/>
                    </a:gs>
                  </a:gsLst>
                  <a:lin ang="5400000" scaled="0"/>
                </a:gradFill>
                <a:latin typeface="Segoe UI Semilight"/>
                <a:ea typeface="+mn-ea"/>
                <a:cs typeface="Segoe UI"/>
              </a:rPr>
              <a:t>Faster time </a:t>
            </a:r>
            <a:br>
              <a:rPr lang="en-US" sz="1765" kern="0" dirty="0">
                <a:gradFill>
                  <a:gsLst>
                    <a:gs pos="1250">
                      <a:srgbClr val="353535"/>
                    </a:gs>
                    <a:gs pos="100000">
                      <a:srgbClr val="353535"/>
                    </a:gs>
                  </a:gsLst>
                  <a:lin ang="5400000" scaled="0"/>
                </a:gradFill>
                <a:latin typeface="Segoe UI Semilight"/>
                <a:ea typeface="+mn-ea"/>
                <a:cs typeface="Segoe UI"/>
              </a:rPr>
            </a:br>
            <a:r>
              <a:rPr lang="en-US" sz="1765" kern="0" dirty="0">
                <a:gradFill>
                  <a:gsLst>
                    <a:gs pos="1250">
                      <a:srgbClr val="353535"/>
                    </a:gs>
                    <a:gs pos="100000">
                      <a:srgbClr val="353535"/>
                    </a:gs>
                  </a:gsLst>
                  <a:lin ang="5400000" scaled="0"/>
                </a:gradFill>
                <a:latin typeface="Segoe UI Semilight"/>
                <a:ea typeface="+mn-ea"/>
                <a:cs typeface="Segoe UI"/>
              </a:rPr>
              <a:t>to market</a:t>
            </a:r>
          </a:p>
        </p:txBody>
      </p:sp>
      <p:grpSp>
        <p:nvGrpSpPr>
          <p:cNvPr id="33" name="Group 32"/>
          <p:cNvGrpSpPr/>
          <p:nvPr/>
        </p:nvGrpSpPr>
        <p:grpSpPr>
          <a:xfrm>
            <a:off x="6558265" y="1918260"/>
            <a:ext cx="1263899" cy="1263899"/>
            <a:chOff x="8982815" y="2349343"/>
            <a:chExt cx="1719478" cy="1719478"/>
          </a:xfrm>
          <a:solidFill>
            <a:srgbClr val="D83B01"/>
          </a:solidFill>
        </p:grpSpPr>
        <p:sp>
          <p:nvSpPr>
            <p:cNvPr id="207" name="Oval 206"/>
            <p:cNvSpPr/>
            <p:nvPr/>
          </p:nvSpPr>
          <p:spPr bwMode="auto">
            <a:xfrm>
              <a:off x="8982815" y="2349343"/>
              <a:ext cx="1719478" cy="171947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eaLnBrk="1" hangingPunct="1">
                <a:lnSpc>
                  <a:spcPct val="90000"/>
                </a:lnSpc>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a:grpFill/>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grpFill/>
              <a:ln w="26988" cap="flat">
                <a:solidFill>
                  <a:schemeClr val="bg1"/>
                </a:solidFill>
                <a:prstDash val="solid"/>
                <a:miter lim="800000"/>
                <a:headEnd/>
                <a:tailEnd/>
              </a:ln>
              <a:extLst/>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grpFill/>
              <a:ln w="26988" cap="flat">
                <a:solidFill>
                  <a:schemeClr val="bg1"/>
                </a:solidFill>
                <a:prstDash val="solid"/>
                <a:miter lim="800000"/>
                <a:headEnd/>
                <a:tailEnd/>
              </a:ln>
              <a:extLst/>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grpFill/>
              <a:ln w="26988" cap="flat">
                <a:solidFill>
                  <a:schemeClr val="bg1"/>
                </a:solidFill>
                <a:prstDash val="solid"/>
                <a:miter lim="800000"/>
                <a:headEnd/>
                <a:tailEnd/>
              </a:ln>
              <a:extLst/>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grpSp>
      </p:grpSp>
      <p:sp>
        <p:nvSpPr>
          <p:cNvPr id="37" name="Rectangle 36">
            <a:extLst>
              <a:ext uri="{FF2B5EF4-FFF2-40B4-BE49-F238E27FC236}">
                <a16:creationId xmlns:a16="http://schemas.microsoft.com/office/drawing/2014/main" id="{38271E6E-7216-40C2-9203-24928DCE4F60}"/>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Platforms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
        <p:nvSpPr>
          <p:cNvPr id="2" name="Title 1">
            <a:extLst>
              <a:ext uri="{FF2B5EF4-FFF2-40B4-BE49-F238E27FC236}">
                <a16:creationId xmlns:a16="http://schemas.microsoft.com/office/drawing/2014/main" id="{C7167EB6-7FBD-44D4-90CD-4EF0B517B607}"/>
              </a:ext>
            </a:extLst>
          </p:cNvPr>
          <p:cNvSpPr>
            <a:spLocks noGrp="1"/>
          </p:cNvSpPr>
          <p:nvPr>
            <p:ph type="title"/>
          </p:nvPr>
        </p:nvSpPr>
        <p:spPr/>
        <p:txBody>
          <a:bodyPr/>
          <a:lstStyle/>
          <a:p>
            <a:r>
              <a:rPr lang="en-US" dirty="0"/>
              <a:t>Benefits of </a:t>
            </a:r>
            <a:r>
              <a:rPr lang="en-US" dirty="0" err="1"/>
              <a:t>Serverless</a:t>
            </a:r>
            <a:br>
              <a:rPr lang="en-US" dirty="0"/>
            </a:br>
            <a:endParaRPr lang="en-US" dirty="0"/>
          </a:p>
        </p:txBody>
      </p:sp>
      <p:sp>
        <p:nvSpPr>
          <p:cNvPr id="5" name="Text Placeholder 4">
            <a:extLst>
              <a:ext uri="{FF2B5EF4-FFF2-40B4-BE49-F238E27FC236}">
                <a16:creationId xmlns:a16="http://schemas.microsoft.com/office/drawing/2014/main" id="{00746B3A-0143-463A-AF3C-7E2A483AB29D}"/>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21775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500"/>
                                        <p:tgtEl>
                                          <p:spTgt spid="250"/>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750" spd="-100000" fill="hold"/>
                                        <p:tgtEl>
                                          <p:spTgt spid="250"/>
                                        </p:tgtEl>
                                        <p:attrNameLst>
                                          <p:attrName>ppt_x</p:attrName>
                                          <p:attrName>ppt_y</p:attrName>
                                        </p:attrNameLst>
                                      </p:cBhvr>
                                      <p:rCtr x="0" y="1852"/>
                                    </p:animMotion>
                                  </p:childTnLst>
                                </p:cTn>
                              </p:par>
                              <p:par>
                                <p:cTn id="10" presetID="10" presetClass="entr" presetSubtype="0" fill="hold" grpId="0" nodeType="withEffect">
                                  <p:stCondLst>
                                    <p:cond delay="1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50"/>
                                  </p:stCondLst>
                                  <p:childTnLst>
                                    <p:animMotion origin="layout" path="M 7.32704E-7 -1.01226E-6 L 7.32704E-7 -0.04539 " pathEditMode="relative" rAng="0" ptsTypes="AA">
                                      <p:cBhvr>
                                        <p:cTn id="14" dur="750" spd="-100000" fill="hold"/>
                                        <p:tgtEl>
                                          <p:spTgt spid="10"/>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7"/>
                                        </p:tgtEl>
                                        <p:attrNameLst>
                                          <p:attrName>style.visibility</p:attrName>
                                        </p:attrNameLst>
                                      </p:cBhvr>
                                      <p:to>
                                        <p:strVal val="visible"/>
                                      </p:to>
                                    </p:set>
                                    <p:animEffect transition="in" filter="fade">
                                      <p:cBhvr>
                                        <p:cTn id="19" dur="500"/>
                                        <p:tgtEl>
                                          <p:spTgt spid="237"/>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750" spd="-100000" fill="hold"/>
                                        <p:tgtEl>
                                          <p:spTgt spid="237"/>
                                        </p:tgtEl>
                                        <p:attrNameLst>
                                          <p:attrName>ppt_x</p:attrName>
                                          <p:attrName>ppt_y</p:attrName>
                                        </p:attrNameLst>
                                      </p:cBhvr>
                                      <p:rCtr x="0" y="1852"/>
                                    </p:animMotion>
                                  </p:childTnLst>
                                </p:cTn>
                              </p:par>
                              <p:par>
                                <p:cTn id="22" presetID="10" presetClass="entr" presetSubtype="0" fill="hold" grpId="0" nodeType="withEffect">
                                  <p:stCondLst>
                                    <p:cond delay="15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par>
                                <p:cTn id="25" presetID="64" presetClass="path" presetSubtype="0" decel="100000" fill="hold" grpId="1" nodeType="withEffect">
                                  <p:stCondLst>
                                    <p:cond delay="150"/>
                                  </p:stCondLst>
                                  <p:childTnLst>
                                    <p:animMotion origin="layout" path="M 7.32704E-7 -1.01226E-6 L 7.32704E-7 -0.04539 " pathEditMode="relative" rAng="0" ptsTypes="AA">
                                      <p:cBhvr>
                                        <p:cTn id="26" dur="750" spd="-100000" fill="hold"/>
                                        <p:tgtEl>
                                          <p:spTgt spid="60"/>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42" presetClass="path" presetSubtype="0" decel="100000" fill="hold" nodeType="withEffect">
                                  <p:stCondLst>
                                    <p:cond delay="0"/>
                                  </p:stCondLst>
                                  <p:childTnLst>
                                    <p:animMotion origin="layout" path="M -3.125E-6 4.44444E-6 L -3.125E-6 0.03703 " pathEditMode="relative" rAng="0" ptsTypes="AA">
                                      <p:cBhvr>
                                        <p:cTn id="33" dur="750" spd="-100000" fill="hold"/>
                                        <p:tgtEl>
                                          <p:spTgt spid="33"/>
                                        </p:tgtEl>
                                        <p:attrNameLst>
                                          <p:attrName>ppt_x</p:attrName>
                                          <p:attrName>ppt_y</p:attrName>
                                        </p:attrNameLst>
                                      </p:cBhvr>
                                      <p:rCtr x="0" y="1852"/>
                                    </p:animMotion>
                                  </p:childTnLst>
                                </p:cTn>
                              </p:par>
                              <p:par>
                                <p:cTn id="34" presetID="10" presetClass="entr" presetSubtype="0" fill="hold" grpId="0" nodeType="withEffect">
                                  <p:stCondLst>
                                    <p:cond delay="15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par>
                                <p:cTn id="37" presetID="64" presetClass="path" presetSubtype="0" decel="100000" fill="hold" grpId="1" nodeType="withEffect">
                                  <p:stCondLst>
                                    <p:cond delay="150"/>
                                  </p:stCondLst>
                                  <p:childTnLst>
                                    <p:animMotion origin="layout" path="M 7.32704E-7 -1.01226E-6 L 7.32704E-7 -0.04539 " pathEditMode="relative" rAng="0" ptsTypes="AA">
                                      <p:cBhvr>
                                        <p:cTn id="38" dur="750" spd="-100000" fill="hold"/>
                                        <p:tgtEl>
                                          <p:spTgt spid="61"/>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P spid="10" grpId="0"/>
      <p:bldP spid="10" grpId="1"/>
      <p:bldP spid="61" grpId="0"/>
      <p:bldP spid="61"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Serverless application platform components</a:t>
            </a:r>
          </a:p>
        </p:txBody>
      </p:sp>
      <p:sp>
        <p:nvSpPr>
          <p:cNvPr id="16" name="Rectangle 15"/>
          <p:cNvSpPr/>
          <p:nvPr/>
        </p:nvSpPr>
        <p:spPr bwMode="auto">
          <a:xfrm>
            <a:off x="2456127" y="1449733"/>
            <a:ext cx="6350512" cy="3520669"/>
          </a:xfrm>
          <a:prstGeom prst="rect">
            <a:avLst/>
          </a:prstGeom>
          <a:solidFill>
            <a:schemeClr val="bg1"/>
          </a:solidFill>
          <a:ln w="28575">
            <a:solidFill>
              <a:srgbClr val="D83B0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201638" rIns="134406" bIns="107525" numCol="1" spcCol="0" rtlCol="0" fromWordArt="0" anchor="t" anchorCtr="0" forceAA="0" compatLnSpc="1">
            <a:prstTxWarp prst="textNoShape">
              <a:avLst/>
            </a:prstTxWarp>
            <a:noAutofit/>
          </a:bodyPr>
          <a:lstStyle/>
          <a:p>
            <a:pPr algn="ctr" defTabSz="685260" eaLnBrk="1" hangingPunct="1">
              <a:lnSpc>
                <a:spcPct val="90000"/>
              </a:lnSpc>
              <a:defRPr/>
            </a:pPr>
            <a:r>
              <a:rPr lang="en-US" sz="1471" b="1">
                <a:gradFill>
                  <a:gsLst>
                    <a:gs pos="0">
                      <a:srgbClr val="353535"/>
                    </a:gs>
                    <a:gs pos="100000">
                      <a:srgbClr val="353535"/>
                    </a:gs>
                  </a:gsLst>
                  <a:lin ang="5400000" scaled="0"/>
                </a:gradFill>
                <a:latin typeface="Segoe UI"/>
                <a:cs typeface="Segoe UI" pitchFamily="34" charset="0"/>
              </a:rPr>
              <a:t>Platform</a:t>
            </a:r>
          </a:p>
        </p:txBody>
      </p:sp>
      <p:grpSp>
        <p:nvGrpSpPr>
          <p:cNvPr id="35" name="Group 34">
            <a:extLst>
              <a:ext uri="{FF2B5EF4-FFF2-40B4-BE49-F238E27FC236}">
                <a16:creationId xmlns:a16="http://schemas.microsoft.com/office/drawing/2014/main" id="{F2BEE939-F3F7-49E1-AD07-CED5DA36444D}"/>
              </a:ext>
            </a:extLst>
          </p:cNvPr>
          <p:cNvGrpSpPr/>
          <p:nvPr/>
        </p:nvGrpSpPr>
        <p:grpSpPr>
          <a:xfrm>
            <a:off x="2518743" y="2042785"/>
            <a:ext cx="2054128" cy="1478621"/>
            <a:chOff x="3436883" y="2389036"/>
            <a:chExt cx="2794153" cy="2011312"/>
          </a:xfrm>
        </p:grpSpPr>
        <p:sp>
          <p:nvSpPr>
            <p:cNvPr id="5" name="Rectangle 4"/>
            <p:cNvSpPr/>
            <p:nvPr/>
          </p:nvSpPr>
          <p:spPr bwMode="auto">
            <a:xfrm>
              <a:off x="3436883" y="2389036"/>
              <a:ext cx="2794153" cy="60566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05" tIns="109697" rIns="137121" bIns="109697" numCol="1" spcCol="0" rtlCol="0" fromWordArt="0" anchor="ctr" anchorCtr="0" forceAA="0" compatLnSpc="1">
              <a:prstTxWarp prst="textNoShape">
                <a:avLst/>
              </a:prstTxWarp>
              <a:noAutofit/>
            </a:bodyPr>
            <a:lstStyle/>
            <a:p>
              <a:pPr defTabSz="699165" eaLnBrk="1" hangingPunct="1">
                <a:lnSpc>
                  <a:spcPct val="90000"/>
                </a:lnSpc>
                <a:defRPr/>
              </a:pPr>
              <a:r>
                <a:rPr lang="en-US" sz="1471" b="1" dirty="0">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59" name="Rectangle 58"/>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algn="ctr" defTabSz="685607" eaLnBrk="1" fontAlgn="auto" hangingPunct="1">
                <a:lnSpc>
                  <a:spcPct val="90000"/>
                </a:lnSpc>
                <a:spcBef>
                  <a:spcPts val="0"/>
                </a:spcBef>
                <a:spcAft>
                  <a:spcPts val="441"/>
                </a:spcAft>
                <a:defRPr/>
              </a:pPr>
              <a:r>
                <a:rPr lang="en-US" sz="1176" dirty="0">
                  <a:gradFill>
                    <a:gsLst>
                      <a:gs pos="1250">
                        <a:srgbClr val="353535"/>
                      </a:gs>
                      <a:gs pos="100000">
                        <a:srgbClr val="353535"/>
                      </a:gs>
                    </a:gsLst>
                    <a:lin ang="5400000" scaled="0"/>
                  </a:gradFill>
                  <a:latin typeface="Segoe UI Semilight"/>
                  <a:ea typeface="Times New Roman" panose="02020603050405020304" pitchFamily="18" charset="0"/>
                </a:rPr>
                <a:t>Execute your code based on events you specify</a:t>
              </a:r>
              <a:endParaRPr lang="en-US" sz="1176"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2" name="Group 21"/>
            <p:cNvGrpSpPr/>
            <p:nvPr/>
          </p:nvGrpSpPr>
          <p:grpSpPr>
            <a:xfrm>
              <a:off x="3626039" y="2531117"/>
              <a:ext cx="481498" cy="321504"/>
              <a:chOff x="6795675" y="2984792"/>
              <a:chExt cx="651897" cy="435283"/>
            </a:xfrm>
            <a:solidFill>
              <a:schemeClr val="bg1"/>
            </a:solidFill>
          </p:grpSpPr>
          <p:sp>
            <p:nvSpPr>
              <p:cNvPr id="3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67203" tIns="33601" rIns="67203" bIns="33601" numCol="1" anchor="t" anchorCtr="0" compatLnSpc="1">
                <a:prstTxWarp prst="textNoShape">
                  <a:avLst/>
                </a:prstTxWarp>
              </a:bodyPr>
              <a:lstStyle/>
              <a:p>
                <a:pPr defTabSz="685419" eaLnBrk="1" fontAlgn="auto" hangingPunct="1">
                  <a:spcBef>
                    <a:spcPts val="0"/>
                  </a:spcBef>
                  <a:spcAft>
                    <a:spcPts val="0"/>
                  </a:spcAft>
                  <a:defRPr/>
                </a:pPr>
                <a:endParaRPr lang="en-US" sz="1324">
                  <a:gradFill>
                    <a:gsLst>
                      <a:gs pos="0">
                        <a:srgbClr val="505050"/>
                      </a:gs>
                      <a:gs pos="100000">
                        <a:srgbClr val="505050"/>
                      </a:gs>
                    </a:gsLst>
                    <a:lin ang="5400000" scaled="0"/>
                  </a:gradFill>
                  <a:latin typeface="Segoe UI"/>
                  <a:ea typeface="+mn-ea"/>
                  <a:cs typeface="+mn-cs"/>
                </a:endParaRPr>
              </a:p>
            </p:txBody>
          </p:sp>
          <p:grpSp>
            <p:nvGrpSpPr>
              <p:cNvPr id="15" name="Group 14"/>
              <p:cNvGrpSpPr/>
              <p:nvPr/>
            </p:nvGrpSpPr>
            <p:grpSpPr>
              <a:xfrm>
                <a:off x="6795675" y="3059346"/>
                <a:ext cx="141873" cy="271583"/>
                <a:chOff x="3016688" y="2176623"/>
                <a:chExt cx="166688" cy="319087"/>
              </a:xfrm>
              <a:grpFill/>
            </p:grpSpPr>
            <p:cxnSp>
              <p:nvCxnSpPr>
                <p:cNvPr id="11" name="Straight Connector 10"/>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a:off x="7305699" y="3059346"/>
                <a:ext cx="141873" cy="271583"/>
                <a:chOff x="3016688" y="2176623"/>
                <a:chExt cx="166688" cy="319087"/>
              </a:xfrm>
              <a:grpFill/>
            </p:grpSpPr>
            <p:cxnSp>
              <p:nvCxnSpPr>
                <p:cNvPr id="64" name="Straight Connector 63"/>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36" name="Group 35">
            <a:extLst>
              <a:ext uri="{FF2B5EF4-FFF2-40B4-BE49-F238E27FC236}">
                <a16:creationId xmlns:a16="http://schemas.microsoft.com/office/drawing/2014/main" id="{175652AA-13F9-4707-A9C6-B55726FC4687}"/>
              </a:ext>
            </a:extLst>
          </p:cNvPr>
          <p:cNvGrpSpPr/>
          <p:nvPr/>
        </p:nvGrpSpPr>
        <p:grpSpPr>
          <a:xfrm>
            <a:off x="4607077" y="2042785"/>
            <a:ext cx="2054128" cy="1478621"/>
            <a:chOff x="6265951" y="2389036"/>
            <a:chExt cx="2794153" cy="2011312"/>
          </a:xfrm>
        </p:grpSpPr>
        <p:sp>
          <p:nvSpPr>
            <p:cNvPr id="58" name="Rectangle 57"/>
            <p:cNvSpPr/>
            <p:nvPr/>
          </p:nvSpPr>
          <p:spPr bwMode="auto">
            <a:xfrm>
              <a:off x="6265951" y="2389036"/>
              <a:ext cx="2794153" cy="60566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05" tIns="109697" rIns="137121" bIns="109697" numCol="1" spcCol="0" rtlCol="0" fromWordArt="0" anchor="ctr" anchorCtr="0" forceAA="0" compatLnSpc="1">
              <a:prstTxWarp prst="textNoShape">
                <a:avLst/>
              </a:prstTxWarp>
              <a:noAutofit/>
            </a:bodyPr>
            <a:lstStyle/>
            <a:p>
              <a:pPr defTabSz="699165" eaLnBrk="1" hangingPunct="1">
                <a:lnSpc>
                  <a:spcPct val="90000"/>
                </a:lnSpc>
                <a:defRPr/>
              </a:pPr>
              <a:r>
                <a:rPr lang="en-US" sz="1471" b="1" dirty="0">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algn="ctr" defTabSz="685607" eaLnBrk="1" fontAlgn="auto" hangingPunct="1">
                <a:lnSpc>
                  <a:spcPct val="90000"/>
                </a:lnSpc>
                <a:spcBef>
                  <a:spcPts val="0"/>
                </a:spcBef>
                <a:spcAft>
                  <a:spcPts val="441"/>
                </a:spcAft>
                <a:defRPr/>
              </a:pPr>
              <a:r>
                <a:rPr lang="en-US" sz="1176" dirty="0">
                  <a:gradFill>
                    <a:gsLst>
                      <a:gs pos="1250">
                        <a:srgbClr val="353535"/>
                      </a:gs>
                      <a:gs pos="100000">
                        <a:srgbClr val="353535"/>
                      </a:gs>
                    </a:gsLst>
                    <a:lin ang="5400000" scaled="0"/>
                  </a:gradFill>
                  <a:latin typeface="Segoe UI Semilight"/>
                  <a:ea typeface="Times New Roman" panose="02020603050405020304" pitchFamily="18" charset="0"/>
                </a:rPr>
                <a:t>Design workflows and orchestrate processes</a:t>
              </a:r>
              <a:endParaRPr lang="en-US" sz="1176"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60" eaLnBrk="1" hangingPunct="1">
                  <a:lnSpc>
                    <a:spcPct val="90000"/>
                  </a:lnSpc>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60" eaLnBrk="1" hangingPunct="1">
                  <a:lnSpc>
                    <a:spcPct val="90000"/>
                  </a:lnSpc>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60" eaLnBrk="1" hangingPunct="1">
                  <a:lnSpc>
                    <a:spcPct val="90000"/>
                  </a:lnSpc>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419" eaLnBrk="1" fontAlgn="auto" hangingPunct="1">
                  <a:spcBef>
                    <a:spcPts val="0"/>
                  </a:spcBef>
                  <a:spcAft>
                    <a:spcPts val="0"/>
                  </a:spcAft>
                  <a:defRPr/>
                </a:pPr>
                <a:endParaRPr lang="en-US" sz="1324">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419" eaLnBrk="1" fontAlgn="auto" hangingPunct="1">
                  <a:spcBef>
                    <a:spcPts val="0"/>
                  </a:spcBef>
                  <a:spcAft>
                    <a:spcPts val="0"/>
                  </a:spcAft>
                  <a:defRPr/>
                </a:pPr>
                <a:endParaRPr lang="en-US" sz="1324">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419" eaLnBrk="1" fontAlgn="auto" hangingPunct="1">
                  <a:spcBef>
                    <a:spcPts val="0"/>
                  </a:spcBef>
                  <a:spcAft>
                    <a:spcPts val="0"/>
                  </a:spcAft>
                  <a:defRPr/>
                </a:pPr>
                <a:endParaRPr lang="en-US" sz="1324">
                  <a:solidFill>
                    <a:srgbClr val="505050"/>
                  </a:solidFill>
                  <a:latin typeface="Segoe UI"/>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2527282" y="4056312"/>
            <a:ext cx="6212270" cy="836250"/>
            <a:chOff x="3436883" y="5127960"/>
            <a:chExt cx="8450318" cy="1137519"/>
          </a:xfrm>
          <a:solidFill>
            <a:srgbClr val="D83B01"/>
          </a:solidFill>
        </p:grpSpPr>
        <p:sp>
          <p:nvSpPr>
            <p:cNvPr id="78" name="Rectangle 77"/>
            <p:cNvSpPr/>
            <p:nvPr/>
          </p:nvSpPr>
          <p:spPr bwMode="auto">
            <a:xfrm>
              <a:off x="9119373" y="5127960"/>
              <a:ext cx="1347206" cy="11375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7525" rIns="0" bIns="107525" numCol="1" spcCol="0" rtlCol="0" fromWordArt="0" anchor="t" anchorCtr="0" forceAA="0" compatLnSpc="1">
              <a:prstTxWarp prst="textNoShape">
                <a:avLst/>
              </a:prstTxWarp>
              <a:noAutofit/>
            </a:bodyPr>
            <a:lstStyle/>
            <a:p>
              <a:pPr algn="ctr" defTabSz="685260" eaLnBrk="1" hangingPunct="1">
                <a:lnSpc>
                  <a:spcPct val="90000"/>
                </a:lnSpc>
                <a:defRPr/>
              </a:pPr>
              <a:r>
                <a:rPr lang="en-US" sz="1029" kern="0" dirty="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436883" y="5127960"/>
              <a:ext cx="1347206" cy="11375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7525" rIns="0" bIns="107525" numCol="1" spcCol="0" rtlCol="0" fromWordArt="0" anchor="t" anchorCtr="0" forceAA="0" compatLnSpc="1">
              <a:prstTxWarp prst="textNoShape">
                <a:avLst/>
              </a:prstTxWarp>
              <a:noAutofit/>
            </a:bodyPr>
            <a:lstStyle/>
            <a:p>
              <a:pPr algn="ctr" defTabSz="685260" eaLnBrk="1" hangingPunct="1">
                <a:lnSpc>
                  <a:spcPct val="90000"/>
                </a:lnSpc>
                <a:defRPr/>
              </a:pPr>
              <a:r>
                <a:rPr lang="en-US" sz="1029" kern="0" dirty="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857505" y="5127960"/>
              <a:ext cx="1347206" cy="11375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7525" rIns="0" bIns="107525" numCol="1" spcCol="0" rtlCol="0" fromWordArt="0" anchor="t" anchorCtr="0" forceAA="0" compatLnSpc="1">
              <a:prstTxWarp prst="textNoShape">
                <a:avLst/>
              </a:prstTxWarp>
              <a:noAutofit/>
            </a:bodyPr>
            <a:lstStyle/>
            <a:p>
              <a:pPr algn="ctr" defTabSz="685260" eaLnBrk="1" hangingPunct="1">
                <a:lnSpc>
                  <a:spcPct val="90000"/>
                </a:lnSpc>
                <a:defRPr/>
              </a:pPr>
              <a:r>
                <a:rPr lang="en-US" sz="1029" kern="0" dirty="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698750" y="5127960"/>
              <a:ext cx="1347206" cy="11375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7525" rIns="0" bIns="107525" numCol="1" spcCol="0" rtlCol="0" fromWordArt="0" anchor="t" anchorCtr="0" forceAA="0" compatLnSpc="1">
              <a:prstTxWarp prst="textNoShape">
                <a:avLst/>
              </a:prstTxWarp>
              <a:noAutofit/>
            </a:bodyPr>
            <a:lstStyle/>
            <a:p>
              <a:pPr algn="ctr" defTabSz="685260" eaLnBrk="1" hangingPunct="1">
                <a:lnSpc>
                  <a:spcPct val="90000"/>
                </a:lnSpc>
                <a:defRPr/>
              </a:pPr>
              <a:r>
                <a:rPr lang="en-US" sz="1029" kern="0" dirty="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278128" y="5127960"/>
              <a:ext cx="1347206" cy="11375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7525" rIns="0" bIns="107525" numCol="1" spcCol="0" rtlCol="0" fromWordArt="0" anchor="t" anchorCtr="0" forceAA="0" compatLnSpc="1">
              <a:prstTxWarp prst="textNoShape">
                <a:avLst/>
              </a:prstTxWarp>
              <a:noAutofit/>
            </a:bodyPr>
            <a:lstStyle/>
            <a:p>
              <a:pPr algn="ctr" defTabSz="685260" eaLnBrk="1" hangingPunct="1">
                <a:lnSpc>
                  <a:spcPct val="90000"/>
                </a:lnSpc>
                <a:defRPr/>
              </a:pPr>
              <a:r>
                <a:rPr lang="en-US" sz="1029" kern="0" dirty="0">
                  <a:gradFill>
                    <a:gsLst>
                      <a:gs pos="0">
                        <a:srgbClr val="FFFFFF"/>
                      </a:gs>
                      <a:gs pos="100000">
                        <a:srgbClr val="FFFFFF"/>
                      </a:gs>
                    </a:gsLst>
                    <a:lin ang="5400000" scaled="0"/>
                  </a:gradFill>
                  <a:latin typeface="Segoe UI"/>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7525" rIns="0" bIns="107525" numCol="1" spcCol="0" rtlCol="0" fromWordArt="0" anchor="t" anchorCtr="0" forceAA="0" compatLnSpc="1">
              <a:prstTxWarp prst="textNoShape">
                <a:avLst/>
              </a:prstTxWarp>
              <a:noAutofit/>
            </a:bodyPr>
            <a:lstStyle/>
            <a:p>
              <a:pPr algn="ctr" defTabSz="685260" eaLnBrk="1" hangingPunct="1">
                <a:lnSpc>
                  <a:spcPct val="90000"/>
                </a:lnSpc>
                <a:defRPr/>
              </a:pPr>
              <a:r>
                <a:rPr lang="en-US" sz="1029" kern="0" dirty="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3676188" y="5693275"/>
              <a:ext cx="813697" cy="427191"/>
            </a:xfrm>
            <a:prstGeom prst="rect">
              <a:avLst/>
            </a:prstGeom>
            <a:grpFill/>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5286142" y="5693275"/>
              <a:ext cx="489932" cy="424740"/>
            </a:xfrm>
            <a:prstGeom prst="rect">
              <a:avLst/>
            </a:prstGeom>
            <a:grpFill/>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cstate="email">
              <a:biLevel thresh="25000"/>
              <a:extLst>
                <a:ext uri="{28A0092B-C50C-407E-A947-70E740481C1C}">
                  <a14:useLocalDpi xmlns:a14="http://schemas.microsoft.com/office/drawing/2010/main"/>
                </a:ext>
              </a:extLst>
            </a:blip>
            <a:srcRect/>
            <a:stretch/>
          </p:blipFill>
          <p:spPr bwMode="auto">
            <a:xfrm>
              <a:off x="10930653" y="5717087"/>
              <a:ext cx="565889" cy="389540"/>
            </a:xfrm>
            <a:prstGeom prst="rect">
              <a:avLst/>
            </a:prstGeom>
            <a:grpFill/>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cstate="email">
              <a:biLevel thresh="25000"/>
              <a:extLst>
                <a:ext uri="{28A0092B-C50C-407E-A947-70E740481C1C}">
                  <a14:useLocalDpi xmlns:a14="http://schemas.microsoft.com/office/drawing/2010/main"/>
                </a:ext>
              </a:extLst>
            </a:blip>
            <a:srcRect t="7228" b="7991"/>
            <a:stretch/>
          </p:blipFill>
          <p:spPr bwMode="auto">
            <a:xfrm>
              <a:off x="9519094" y="5669423"/>
              <a:ext cx="547763" cy="464408"/>
            </a:xfrm>
            <a:prstGeom prst="rect">
              <a:avLst/>
            </a:prstGeom>
            <a:grpFill/>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cstate="email">
              <a:biLevel thresh="25000"/>
              <a:extLst>
                <a:ext uri="{28A0092B-C50C-407E-A947-70E740481C1C}">
                  <a14:useLocalDpi xmlns:a14="http://schemas.microsoft.com/office/drawing/2010/main"/>
                </a:ext>
              </a:extLst>
            </a:blip>
            <a:srcRect/>
            <a:stretch/>
          </p:blipFill>
          <p:spPr bwMode="auto">
            <a:xfrm>
              <a:off x="8165636" y="5699174"/>
              <a:ext cx="413434" cy="404446"/>
            </a:xfrm>
            <a:prstGeom prst="rect">
              <a:avLst/>
            </a:prstGeom>
            <a:grpFill/>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cstate="email">
              <a:biLevel thresh="50000"/>
              <a:extLst>
                <a:ext uri="{28A0092B-C50C-407E-A947-70E740481C1C}">
                  <a14:useLocalDpi xmlns:a14="http://schemas.microsoft.com/office/drawing/2010/main"/>
                </a:ext>
              </a:extLst>
            </a:blip>
            <a:srcRect/>
            <a:stretch>
              <a:fillRect/>
            </a:stretch>
          </p:blipFill>
          <p:spPr bwMode="auto">
            <a:xfrm>
              <a:off x="6725046" y="5680462"/>
              <a:ext cx="453369" cy="453369"/>
            </a:xfrm>
            <a:prstGeom prst="rect">
              <a:avLst/>
            </a:prstGeom>
            <a:grpFill/>
            <a:extLst/>
          </p:spPr>
        </p:pic>
      </p:grpSp>
      <p:grpSp>
        <p:nvGrpSpPr>
          <p:cNvPr id="38" name="Group 37">
            <a:extLst>
              <a:ext uri="{FF2B5EF4-FFF2-40B4-BE49-F238E27FC236}">
                <a16:creationId xmlns:a16="http://schemas.microsoft.com/office/drawing/2014/main" id="{6B94E3BD-A778-42C4-A4D5-AF1BDE4B55BC}"/>
              </a:ext>
            </a:extLst>
          </p:cNvPr>
          <p:cNvGrpSpPr/>
          <p:nvPr/>
        </p:nvGrpSpPr>
        <p:grpSpPr>
          <a:xfrm>
            <a:off x="6685425" y="2042785"/>
            <a:ext cx="2054128" cy="1478621"/>
            <a:chOff x="9093048" y="2389036"/>
            <a:chExt cx="2794153" cy="2011312"/>
          </a:xfrm>
        </p:grpSpPr>
        <p:sp>
          <p:nvSpPr>
            <p:cNvPr id="69" name="Rectangle 68">
              <a:extLst>
                <a:ext uri="{FF2B5EF4-FFF2-40B4-BE49-F238E27FC236}">
                  <a16:creationId xmlns:a16="http://schemas.microsoft.com/office/drawing/2014/main" id="{6D963BC8-95AF-42D7-82C2-432B885989B5}"/>
                </a:ext>
              </a:extLst>
            </p:cNvPr>
            <p:cNvSpPr/>
            <p:nvPr/>
          </p:nvSpPr>
          <p:spPr bwMode="auto">
            <a:xfrm>
              <a:off x="9093048" y="2389036"/>
              <a:ext cx="2794153" cy="60566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05" tIns="109697" rIns="137121" bIns="109697" numCol="1" spcCol="0" rtlCol="0" fromWordArt="0" anchor="ctr" anchorCtr="0" forceAA="0" compatLnSpc="1">
              <a:prstTxWarp prst="textNoShape">
                <a:avLst/>
              </a:prstTxWarp>
              <a:noAutofit/>
            </a:bodyPr>
            <a:lstStyle/>
            <a:p>
              <a:pPr defTabSz="699165" eaLnBrk="1" hangingPunct="1">
                <a:lnSpc>
                  <a:spcPct val="90000"/>
                </a:lnSpc>
                <a:defRPr/>
              </a:pPr>
              <a:r>
                <a:rPr lang="en-US" sz="1471" b="1">
                  <a:gradFill>
                    <a:gsLst>
                      <a:gs pos="0">
                        <a:srgbClr val="FFFFFF"/>
                      </a:gs>
                      <a:gs pos="100000">
                        <a:srgbClr val="FFFFFF"/>
                      </a:gs>
                    </a:gsLst>
                    <a:lin ang="5400000" scaled="0"/>
                  </a:gradFill>
                  <a:latin typeface="Segoe UI Semilight"/>
                  <a:ea typeface="Segoe UI" pitchFamily="34" charset="0"/>
                  <a:cs typeface="Segoe UI" pitchFamily="34" charset="0"/>
                </a:rPr>
                <a:t>Event Grid</a:t>
              </a:r>
              <a:endParaRPr lang="en-US" sz="1471"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992162FA-8CDB-415F-8028-26419B9D6555}"/>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algn="ctr" defTabSz="685607" eaLnBrk="1" fontAlgn="auto" hangingPunct="1">
                <a:lnSpc>
                  <a:spcPct val="90000"/>
                </a:lnSpc>
                <a:spcBef>
                  <a:spcPts val="0"/>
                </a:spcBef>
                <a:spcAft>
                  <a:spcPts val="441"/>
                </a:spcAft>
                <a:defRPr/>
              </a:pPr>
              <a:r>
                <a:rPr lang="en-US" sz="1176" dirty="0">
                  <a:gradFill>
                    <a:gsLst>
                      <a:gs pos="1250">
                        <a:srgbClr val="353535"/>
                      </a:gs>
                      <a:gs pos="100000">
                        <a:srgbClr val="353535"/>
                      </a:gs>
                    </a:gsLst>
                    <a:lin ang="5400000" scaled="0"/>
                  </a:gradFill>
                  <a:latin typeface="Segoe UI Semilight"/>
                  <a:ea typeface="Times New Roman" panose="02020603050405020304" pitchFamily="18" charset="0"/>
                </a:rPr>
                <a:t>Manage all events that can trigger code or logic</a:t>
              </a:r>
              <a:endParaRPr lang="en-US" sz="1176" dirty="0">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1038" name="Picture 14" descr="Image result for azure event grid">
              <a:extLst>
                <a:ext uri="{FF2B5EF4-FFF2-40B4-BE49-F238E27FC236}">
                  <a16:creationId xmlns:a16="http://schemas.microsoft.com/office/drawing/2014/main" id="{4B1EF275-09D5-49D3-AE61-397BF233E678}"/>
                </a:ext>
              </a:extLst>
            </p:cNvPr>
            <p:cNvPicPr>
              <a:picLocks noChangeAspect="1" noChangeArrowheads="1"/>
            </p:cNvPicPr>
            <p:nvPr/>
          </p:nvPicPr>
          <p:blipFill>
            <a:blip r:embed="rId16" cstate="email">
              <a:biLevel thresh="25000"/>
              <a:extLst>
                <a:ext uri="{28A0092B-C50C-407E-A947-70E740481C1C}">
                  <a14:useLocalDpi xmlns:a14="http://schemas.microsoft.com/office/drawing/2010/main"/>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343052" y="1449733"/>
            <a:ext cx="1940378" cy="3520669"/>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rgbClr val="D83B0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201638" rIns="134406" bIns="107525" numCol="1" spcCol="0" rtlCol="0" fromWordArt="0" anchor="t" anchorCtr="0" forceAA="0" compatLnSpc="1">
              <a:prstTxWarp prst="textNoShape">
                <a:avLst/>
              </a:prstTxWarp>
              <a:noAutofit/>
            </a:bodyPr>
            <a:lstStyle/>
            <a:p>
              <a:pPr algn="ctr" defTabSz="685260" eaLnBrk="1" hangingPunct="1">
                <a:lnSpc>
                  <a:spcPct val="90000"/>
                </a:lnSpc>
                <a:defRPr/>
              </a:pPr>
              <a:r>
                <a:rPr lang="en-US" sz="147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accent6">
                <a:lumMod val="25000"/>
              </a:schemeClr>
            </a:solidFill>
            <a:ln>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4915" tIns="107525" rIns="134406" bIns="107525" numCol="1" spcCol="0" rtlCol="0" fromWordArt="0" anchor="ctr" anchorCtr="0" forceAA="0" compatLnSpc="1">
              <a:prstTxWarp prst="textNoShape">
                <a:avLst/>
              </a:prstTxWarp>
              <a:noAutofit/>
            </a:bodyPr>
            <a:lstStyle/>
            <a:p>
              <a:pPr defTabSz="685260" eaLnBrk="1" hangingPunct="1">
                <a:lnSpc>
                  <a:spcPct val="90000"/>
                </a:lnSpc>
                <a:defRPr/>
              </a:pPr>
              <a:r>
                <a:rPr lang="en-US" sz="1175" kern="0" dirty="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accent6">
                <a:lumMod val="25000"/>
              </a:schemeClr>
            </a:solidFill>
            <a:ln>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4915" tIns="107525" rIns="134406" bIns="107525" numCol="1" spcCol="0" rtlCol="0" fromWordArt="0" anchor="ctr" anchorCtr="0" forceAA="0" compatLnSpc="1">
              <a:prstTxWarp prst="textNoShape">
                <a:avLst/>
              </a:prstTxWarp>
              <a:noAutofit/>
            </a:bodyPr>
            <a:lstStyle/>
            <a:p>
              <a:pPr defTabSz="685260" eaLnBrk="1" hangingPunct="1">
                <a:lnSpc>
                  <a:spcPct val="90000"/>
                </a:lnSpc>
                <a:defRPr/>
              </a:pPr>
              <a:r>
                <a:rPr lang="en-US" sz="1175" kern="0" dirty="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594530" y="2402684"/>
              <a:ext cx="2370688" cy="755159"/>
            </a:xfrm>
            <a:prstGeom prst="rect">
              <a:avLst/>
            </a:prstGeom>
            <a:solidFill>
              <a:schemeClr val="accent6">
                <a:lumMod val="25000"/>
              </a:schemeClr>
            </a:solidFill>
            <a:ln>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4915" tIns="107525" rIns="134406" bIns="107525" numCol="1" spcCol="0" rtlCol="0" fromWordArt="0" anchor="ctr" anchorCtr="0" forceAA="0" compatLnSpc="1">
              <a:prstTxWarp prst="textNoShape">
                <a:avLst/>
              </a:prstTxWarp>
              <a:noAutofit/>
            </a:bodyPr>
            <a:lstStyle/>
            <a:p>
              <a:pPr defTabSz="685260" eaLnBrk="1" hangingPunct="1">
                <a:lnSpc>
                  <a:spcPct val="90000"/>
                </a:lnSpc>
                <a:defRPr/>
              </a:pPr>
              <a:r>
                <a:rPr lang="en-US" sz="1175" kern="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accent6">
                <a:lumMod val="25000"/>
              </a:schemeClr>
            </a:solidFill>
            <a:ln>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4915" tIns="107525" rIns="134406" bIns="107525" numCol="1" spcCol="0" rtlCol="0" fromWordArt="0" anchor="ctr" anchorCtr="0" forceAA="0" compatLnSpc="1">
              <a:prstTxWarp prst="textNoShape">
                <a:avLst/>
              </a:prstTxWarp>
              <a:noAutofit/>
            </a:bodyPr>
            <a:lstStyle/>
            <a:p>
              <a:pPr defTabSz="685260" eaLnBrk="1" hangingPunct="1">
                <a:lnSpc>
                  <a:spcPct val="90000"/>
                </a:lnSpc>
                <a:defRPr/>
              </a:pPr>
              <a:r>
                <a:rPr lang="en-US" sz="1175" kern="0" dirty="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accent6">
                <a:lumMod val="25000"/>
              </a:schemeClr>
            </a:solidFill>
            <a:ln>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4915" tIns="107525" rIns="134406" bIns="107525" numCol="1" spcCol="0" rtlCol="0" fromWordArt="0" anchor="ctr" anchorCtr="0" forceAA="0" compatLnSpc="1">
              <a:prstTxWarp prst="textNoShape">
                <a:avLst/>
              </a:prstTxWarp>
              <a:noAutofit/>
            </a:bodyPr>
            <a:lstStyle/>
            <a:p>
              <a:pPr defTabSz="685260" eaLnBrk="1" hangingPunct="1">
                <a:lnSpc>
                  <a:spcPct val="90000"/>
                </a:lnSpc>
                <a:defRPr/>
              </a:pPr>
              <a:r>
                <a:rPr lang="en-US" sz="1175" kern="0" dirty="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solidFill>
                <a:srgbClr val="D83B01"/>
              </a:solidFill>
            </a:ln>
          </p:spPr>
          <p:txBody>
            <a:bodyPr vert="horz" wrap="square" lIns="67203" tIns="33601" rIns="67203" bIns="33601" numCol="1" anchor="t" anchorCtr="0" compatLnSpc="1">
              <a:prstTxWarp prst="textNoShape">
                <a:avLst/>
              </a:prstTxWarp>
            </a:bodyPr>
            <a:lstStyle/>
            <a:p>
              <a:pPr defTabSz="685419" eaLnBrk="1" fontAlgn="auto" hangingPunct="1">
                <a:spcBef>
                  <a:spcPts val="0"/>
                </a:spcBef>
                <a:spcAft>
                  <a:spcPts val="0"/>
                </a:spcAft>
                <a:defRPr/>
              </a:pPr>
              <a:endParaRPr lang="en-US" sz="1324" dirty="0">
                <a:solidFill>
                  <a:srgbClr val="505050"/>
                </a:solidFill>
                <a:latin typeface="Segoe UI"/>
                <a:ea typeface="+mn-ea"/>
                <a:cs typeface="+mn-cs"/>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solidFill>
                <a:srgbClr val="D83B01"/>
              </a:solidFill>
            </a:ln>
          </p:spPr>
          <p:txBody>
            <a:bodyPr vert="horz" wrap="square" lIns="67203" tIns="33601" rIns="67203" bIns="33601" numCol="1" anchor="t" anchorCtr="0" compatLnSpc="1">
              <a:prstTxWarp prst="textNoShape">
                <a:avLst/>
              </a:prstTxWarp>
            </a:bodyPr>
            <a:lstStyle/>
            <a:p>
              <a:pPr defTabSz="685419" eaLnBrk="1" fontAlgn="auto" hangingPunct="1">
                <a:spcBef>
                  <a:spcPts val="0"/>
                </a:spcBef>
                <a:spcAft>
                  <a:spcPts val="0"/>
                </a:spcAft>
                <a:defRPr/>
              </a:pPr>
              <a:endParaRPr lang="en-US" sz="1324">
                <a:solidFill>
                  <a:srgbClr val="505050"/>
                </a:solidFill>
                <a:latin typeface="Segoe UI"/>
                <a:ea typeface="+mn-ea"/>
                <a:cs typeface="+mn-cs"/>
              </a:endParaRPr>
            </a:p>
          </p:txBody>
        </p:sp>
        <p:pic>
          <p:nvPicPr>
            <p:cNvPr id="119" name="Picture 118"/>
            <p:cNvPicPr>
              <a:picLocks noChangeAspect="1"/>
            </p:cNvPicPr>
            <p:nvPr/>
          </p:nvPicPr>
          <p:blipFill rotWithShape="1">
            <a:blip r:embed="rId17" cstate="email">
              <a:extLst>
                <a:ext uri="{28A0092B-C50C-407E-A947-70E740481C1C}">
                  <a14:useLocalDpi xmlns:a14="http://schemas.microsoft.com/office/drawing/2010/main"/>
                </a:ext>
              </a:extLst>
            </a:blip>
            <a:srcRect t="24612" b="31602"/>
            <a:stretch/>
          </p:blipFill>
          <p:spPr>
            <a:xfrm>
              <a:off x="548944" y="2579670"/>
              <a:ext cx="925843" cy="373884"/>
            </a:xfrm>
            <a:prstGeom prst="rect">
              <a:avLst/>
            </a:prstGeom>
            <a:ln>
              <a:noFill/>
            </a:ln>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662" dirty="0">
                <a:gradFill>
                  <a:gsLst>
                    <a:gs pos="0">
                      <a:srgbClr val="505050"/>
                    </a:gs>
                    <a:gs pos="100000">
                      <a:srgbClr val="505050"/>
                    </a:gs>
                  </a:gsLst>
                  <a:lin ang="5400000" scaled="1"/>
                </a:gradFill>
                <a:latin typeface="Segoe UI Semilight"/>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662">
                <a:gradFill>
                  <a:gsLst>
                    <a:gs pos="0">
                      <a:srgbClr val="505050"/>
                    </a:gs>
                    <a:gs pos="100000">
                      <a:srgbClr val="505050"/>
                    </a:gs>
                  </a:gsLst>
                  <a:lin ang="5400000" scaled="1"/>
                </a:gradFill>
                <a:latin typeface="Segoe UI Semilight"/>
                <a:ea typeface="+mn-ea"/>
                <a:cs typeface="+mn-cs"/>
              </a:endParaRPr>
            </a:p>
          </p:txBody>
        </p:sp>
        <p:sp>
          <p:nvSpPr>
            <p:cNvPr id="81" name="Rectangle 80">
              <a:extLst>
                <a:ext uri="{FF2B5EF4-FFF2-40B4-BE49-F238E27FC236}">
                  <a16:creationId xmlns:a16="http://schemas.microsoft.com/office/drawing/2014/main" id="{017A48EF-D0FD-47CC-B8C8-B6233A437301}"/>
                </a:ext>
              </a:extLst>
            </p:cNvPr>
            <p:cNvSpPr/>
            <p:nvPr/>
          </p:nvSpPr>
          <p:spPr bwMode="auto">
            <a:xfrm>
              <a:off x="597259" y="5501940"/>
              <a:ext cx="2367959" cy="75895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4915" tIns="107525" rIns="134406" bIns="107525" numCol="1" spcCol="0" rtlCol="0" fromWordArt="0" anchor="ctr" anchorCtr="0" forceAA="0" compatLnSpc="1">
              <a:prstTxWarp prst="textNoShape">
                <a:avLst/>
              </a:prstTxWarp>
              <a:noAutofit/>
            </a:bodyPr>
            <a:lstStyle/>
            <a:p>
              <a:pPr defTabSz="685260" eaLnBrk="1" hangingPunct="1">
                <a:lnSpc>
                  <a:spcPct val="90000"/>
                </a:lnSpc>
                <a:defRPr/>
              </a:pPr>
              <a:r>
                <a:rPr lang="en-US" sz="1175" kern="0" dirty="0">
                  <a:gradFill>
                    <a:gsLst>
                      <a:gs pos="0">
                        <a:srgbClr val="FFFFFF"/>
                      </a:gs>
                      <a:gs pos="100000">
                        <a:srgbClr val="FFFFFF"/>
                      </a:gs>
                    </a:gsLst>
                    <a:lin ang="5400000" scaled="0"/>
                  </a:gradFill>
                  <a:latin typeface="Segoe UI"/>
                  <a:cs typeface="Segoe UI" pitchFamily="34" charset="0"/>
                </a:rPr>
                <a:t>Visual Debug History</a:t>
              </a:r>
            </a:p>
          </p:txBody>
        </p:sp>
        <p:sp>
          <p:nvSpPr>
            <p:cNvPr id="82" name="Freeform 33">
              <a:extLst>
                <a:ext uri="{FF2B5EF4-FFF2-40B4-BE49-F238E27FC236}">
                  <a16:creationId xmlns:a16="http://schemas.microsoft.com/office/drawing/2014/main" id="{373440BF-A957-4082-B6D0-EB19292691EA}"/>
                </a:ext>
              </a:extLst>
            </p:cNvPr>
            <p:cNvSpPr>
              <a:spLocks noEditPoints="1"/>
            </p:cNvSpPr>
            <p:nvPr/>
          </p:nvSpPr>
          <p:spPr bwMode="auto">
            <a:xfrm>
              <a:off x="825023" y="4155185"/>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noFill/>
            <a:ln>
              <a:solidFill>
                <a:schemeClr val="bg1"/>
              </a:solidFill>
            </a:ln>
          </p:spPr>
          <p:txBody>
            <a:bodyPr vert="horz" wrap="square" lIns="67203" tIns="33601" rIns="67203" bIns="33601" numCol="1" anchor="t" anchorCtr="0" compatLnSpc="1">
              <a:prstTxWarp prst="textNoShape">
                <a:avLst/>
              </a:prstTxWarp>
            </a:bodyPr>
            <a:lstStyle/>
            <a:p>
              <a:pPr defTabSz="685419" eaLnBrk="1" fontAlgn="auto" hangingPunct="1">
                <a:spcBef>
                  <a:spcPts val="0"/>
                </a:spcBef>
                <a:spcAft>
                  <a:spcPts val="0"/>
                </a:spcAft>
                <a:defRPr/>
              </a:pPr>
              <a:endParaRPr lang="en-US" sz="1324" dirty="0">
                <a:solidFill>
                  <a:srgbClr val="505050"/>
                </a:solidFill>
                <a:latin typeface="Segoe UI"/>
                <a:ea typeface="+mn-ea"/>
                <a:cs typeface="+mn-cs"/>
              </a:endParaRPr>
            </a:p>
          </p:txBody>
        </p:sp>
        <p:sp>
          <p:nvSpPr>
            <p:cNvPr id="83" name="Freeform 41">
              <a:extLst>
                <a:ext uri="{FF2B5EF4-FFF2-40B4-BE49-F238E27FC236}">
                  <a16:creationId xmlns:a16="http://schemas.microsoft.com/office/drawing/2014/main" id="{02DD3F97-6074-4676-8B2A-18492D9562D3}"/>
                </a:ext>
              </a:extLst>
            </p:cNvPr>
            <p:cNvSpPr>
              <a:spLocks noEditPoints="1"/>
            </p:cNvSpPr>
            <p:nvPr/>
          </p:nvSpPr>
          <p:spPr bwMode="auto">
            <a:xfrm>
              <a:off x="802518" y="4875766"/>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noFill/>
            <a:ln>
              <a:solidFill>
                <a:schemeClr val="bg1"/>
              </a:solidFill>
            </a:ln>
          </p:spPr>
          <p:txBody>
            <a:bodyPr vert="horz" wrap="square" lIns="67203" tIns="33601" rIns="67203" bIns="33601" numCol="1" anchor="t" anchorCtr="0" compatLnSpc="1">
              <a:prstTxWarp prst="textNoShape">
                <a:avLst/>
              </a:prstTxWarp>
            </a:bodyPr>
            <a:lstStyle/>
            <a:p>
              <a:pPr defTabSz="685419" eaLnBrk="1" fontAlgn="auto" hangingPunct="1">
                <a:spcBef>
                  <a:spcPts val="0"/>
                </a:spcBef>
                <a:spcAft>
                  <a:spcPts val="0"/>
                </a:spcAft>
                <a:defRPr/>
              </a:pPr>
              <a:endParaRPr lang="en-US" sz="1324">
                <a:solidFill>
                  <a:srgbClr val="505050"/>
                </a:solidFill>
                <a:latin typeface="Segoe UI"/>
                <a:ea typeface="+mn-ea"/>
                <a:cs typeface="+mn-cs"/>
              </a:endParaRPr>
            </a:p>
          </p:txBody>
        </p:sp>
      </p:grpSp>
      <p:sp>
        <p:nvSpPr>
          <p:cNvPr id="68" name="Rectangle 67">
            <a:extLst>
              <a:ext uri="{FF2B5EF4-FFF2-40B4-BE49-F238E27FC236}">
                <a16:creationId xmlns:a16="http://schemas.microsoft.com/office/drawing/2014/main" id="{B517D5B4-BB1D-4778-B746-D91B43418F4E}"/>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Platforms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73171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15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3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5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42" presetClass="path" presetSubtype="0" decel="100000" fill="hold" nodeType="withEffect">
                                  <p:stCondLst>
                                    <p:cond delay="0"/>
                                  </p:stCondLst>
                                  <p:childTnLst>
                                    <p:animMotion origin="layout" path="M 2.25428E-6 0.04607 L 2.25428E-6 2.41943E-6 " pathEditMode="relative" rAng="0" ptsTypes="AA">
                                      <p:cBhvr>
                                        <p:cTn id="23" dur="1000" fill="hold"/>
                                        <p:tgtEl>
                                          <p:spTgt spid="39"/>
                                        </p:tgtEl>
                                        <p:attrNameLst>
                                          <p:attrName>ppt_x</p:attrName>
                                          <p:attrName>ppt_y</p:attrName>
                                        </p:attrNameLst>
                                      </p:cBhvr>
                                      <p:rCtr x="0" y="-2315"/>
                                    </p:animMotion>
                                  </p:childTnLst>
                                </p:cTn>
                              </p:par>
                            </p:childTnLst>
                          </p:cTn>
                        </p:par>
                      </p:childTnLst>
                    </p:cTn>
                  </p:par>
                  <p:par>
                    <p:cTn id="24" fill="hold">
                      <p:stCondLst>
                        <p:cond delay="indefinite"/>
                      </p:stCondLst>
                      <p:childTnLst>
                        <p:par>
                          <p:cTn id="25" fill="hold">
                            <p:stCondLst>
                              <p:cond delay="0"/>
                            </p:stCondLst>
                            <p:childTnLst>
                              <p:par>
                                <p:cTn id="26" presetID="2" presetClass="entr" presetSubtype="8" decel="10000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750" fill="hold"/>
                                        <p:tgtEl>
                                          <p:spTgt spid="9"/>
                                        </p:tgtEl>
                                        <p:attrNameLst>
                                          <p:attrName>ppt_x</p:attrName>
                                        </p:attrNameLst>
                                      </p:cBhvr>
                                      <p:tavLst>
                                        <p:tav tm="0">
                                          <p:val>
                                            <p:strVal val="0-#ppt_w/2"/>
                                          </p:val>
                                        </p:tav>
                                        <p:tav tm="100000">
                                          <p:val>
                                            <p:strVal val="#ppt_x"/>
                                          </p:val>
                                        </p:tav>
                                      </p:tavLst>
                                    </p:anim>
                                    <p:anim calcmode="lin" valueType="num">
                                      <p:cBhvr additive="base">
                                        <p:cTn id="29"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D18619E-C3E1-4970-A402-3ED97D8E8A94}"/>
              </a:ext>
            </a:extLst>
          </p:cNvPr>
          <p:cNvSpPr>
            <a:spLocks noGrp="1"/>
          </p:cNvSpPr>
          <p:nvPr>
            <p:ph type="ctrTitle"/>
          </p:nvPr>
        </p:nvSpPr>
        <p:spPr/>
        <p:txBody>
          <a:bodyPr/>
          <a:lstStyle/>
          <a:p>
            <a:r>
              <a:rPr lang="en-US" dirty="0"/>
              <a:t>Security</a:t>
            </a:r>
          </a:p>
        </p:txBody>
      </p:sp>
      <p:sp>
        <p:nvSpPr>
          <p:cNvPr id="8" name="Subtitle 7">
            <a:extLst>
              <a:ext uri="{FF2B5EF4-FFF2-40B4-BE49-F238E27FC236}">
                <a16:creationId xmlns:a16="http://schemas.microsoft.com/office/drawing/2014/main" id="{B57BC380-5147-457C-82C8-F945295468B6}"/>
              </a:ext>
            </a:extLst>
          </p:cNvPr>
          <p:cNvSpPr>
            <a:spLocks noGrp="1"/>
          </p:cNvSpPr>
          <p:nvPr>
            <p:ph type="subTitle" idx="1"/>
          </p:nvPr>
        </p:nvSpPr>
        <p:spPr/>
        <p:txBody>
          <a:bodyPr/>
          <a:lstStyle/>
          <a:p>
            <a:endParaRPr lang="en-US"/>
          </a:p>
        </p:txBody>
      </p:sp>
      <p:sp>
        <p:nvSpPr>
          <p:cNvPr id="3" name="Slide Number Placeholder 2">
            <a:extLst>
              <a:ext uri="{FF2B5EF4-FFF2-40B4-BE49-F238E27FC236}">
                <a16:creationId xmlns:a16="http://schemas.microsoft.com/office/drawing/2014/main" id="{953304E8-0135-463F-9351-67E2B6D4FD2E}"/>
              </a:ext>
            </a:extLst>
          </p:cNvPr>
          <p:cNvSpPr>
            <a:spLocks noGrp="1"/>
          </p:cNvSpPr>
          <p:nvPr>
            <p:ph type="sldNum" sz="quarter" idx="11"/>
          </p:nvPr>
        </p:nvSpPr>
        <p:spPr/>
        <p:txBody>
          <a:bodyPr/>
          <a:lstStyle/>
          <a:p>
            <a:fld id="{5D7E0B00-4FDE-D040-8275-1F4B80113D68}" type="slidenum">
              <a:rPr lang="en-US" smtClean="0"/>
              <a:pPr/>
              <a:t>37</a:t>
            </a:fld>
            <a:endParaRPr lang="en-US"/>
          </a:p>
        </p:txBody>
      </p:sp>
      <p:sp>
        <p:nvSpPr>
          <p:cNvPr id="4" name="Footer Placeholder 3">
            <a:extLst>
              <a:ext uri="{FF2B5EF4-FFF2-40B4-BE49-F238E27FC236}">
                <a16:creationId xmlns:a16="http://schemas.microsoft.com/office/drawing/2014/main" id="{A802F74D-F138-487B-A0A7-8103E15F12A2}"/>
              </a:ext>
            </a:extLst>
          </p:cNvPr>
          <p:cNvSpPr>
            <a:spLocks noGrp="1"/>
          </p:cNvSpPr>
          <p:nvPr>
            <p:ph type="ftr" sz="quarter" idx="14"/>
          </p:nvPr>
        </p:nvSpPr>
        <p:spPr/>
        <p:txBody>
          <a:bodyPr/>
          <a:lstStyle/>
          <a:p>
            <a:endParaRPr lang="en-US" dirty="0"/>
          </a:p>
        </p:txBody>
      </p:sp>
      <p:sp>
        <p:nvSpPr>
          <p:cNvPr id="9" name="Text Placeholder 8">
            <a:extLst>
              <a:ext uri="{FF2B5EF4-FFF2-40B4-BE49-F238E27FC236}">
                <a16:creationId xmlns:a16="http://schemas.microsoft.com/office/drawing/2014/main" id="{DBF32B82-0D55-4F69-86A7-9D6845F3521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342847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pPr marL="457200" indent="-457200">
              <a:buFont typeface="+mj-lt"/>
              <a:buAutoNum type="arabicPeriod"/>
            </a:pPr>
            <a:r>
              <a:rPr lang="en-US" dirty="0"/>
              <a:t>Faster Distribution of important security patches</a:t>
            </a:r>
          </a:p>
          <a:p>
            <a:pPr marL="682625" lvl="1" indent="-457200">
              <a:buFont typeface="+mj-lt"/>
              <a:buAutoNum type="arabicPeriod"/>
            </a:pPr>
            <a:r>
              <a:rPr lang="en-US" dirty="0"/>
              <a:t>Because most organizations marry a DevOps frequent-release cycle with the move to microservices, instead of releases occurring once or twice a year, they can happen once or twice a week—or multiple times a day. That means important security updates can start protecting systems much, much faster than in the past. </a:t>
            </a:r>
          </a:p>
          <a:p>
            <a:pPr marL="457200" indent="-457200">
              <a:buFont typeface="+mj-lt"/>
              <a:buAutoNum type="arabicPeriod"/>
            </a:pPr>
            <a:r>
              <a:rPr lang="en-US" dirty="0"/>
              <a:t>Smaller attack surfaces</a:t>
            </a:r>
          </a:p>
          <a:p>
            <a:pPr marL="682625" lvl="1" indent="-457200">
              <a:buFont typeface="+mj-lt"/>
              <a:buAutoNum type="arabicPeriod"/>
            </a:pPr>
            <a:r>
              <a:rPr lang="en-US" dirty="0"/>
              <a:t>A key element of microservices is that each service provides a restricted set of functionality (a bounded context). Some people characterize it as a “do one thing and do it well,” UNIX-like approach. Consequently, each service exposes a well-restricted interface. After all, if the service does only one thing, the only interface required is what’s needed to support that one thing. The net effect of this is that each service has a smaller </a:t>
            </a:r>
            <a:r>
              <a:rPr lang="en-US" dirty="0">
                <a:hlinkClick r:id="rId2"/>
              </a:rPr>
              <a:t>attack surface</a:t>
            </a:r>
            <a:r>
              <a:rPr lang="en-US" dirty="0"/>
              <a:t>: the sum of the points at which a piece of software may be attacked. </a:t>
            </a:r>
          </a:p>
          <a:p>
            <a:pPr marL="457200" indent="-457200">
              <a:buFont typeface="+mj-lt"/>
              <a:buAutoNum type="arabicPeriod"/>
            </a:pPr>
            <a:r>
              <a:rPr lang="en-US" b="1" dirty="0"/>
              <a:t>Prevents exposing internal concerns to external clients</a:t>
            </a:r>
            <a:r>
              <a:rPr lang="en-US" dirty="0"/>
              <a:t>. An API gateway separates external public APIs From internal microservice APIs, allowing for microservices to be added and boundaries changed. The result is the ability to refactor and right-size microservices over time, without negatively impacting externally-bound clients. It also hides service discovery and versioning details from the client by providing a single point of entry for all of your microservices.</a:t>
            </a:r>
          </a:p>
          <a:p>
            <a:pPr marL="457200" indent="-457200">
              <a:buFont typeface="+mj-lt"/>
              <a:buAutoNum type="arabicPeriod"/>
            </a:pPr>
            <a:r>
              <a:rPr lang="en-US" b="1" dirty="0"/>
              <a:t>Adds an additional layer of security to your microservices</a:t>
            </a:r>
            <a:r>
              <a:rPr lang="en-US" dirty="0"/>
              <a:t>. API gateways help to prevent malicious attacks by providing an additional layer of protection from attack vectors such as SQL Injection, XML Parser exploits, and denial-of-service (</a:t>
            </a:r>
            <a:r>
              <a:rPr lang="en-US" dirty="0" err="1"/>
              <a:t>DoS</a:t>
            </a:r>
            <a:r>
              <a:rPr lang="en-US" dirty="0"/>
              <a:t>) attacks.</a:t>
            </a:r>
          </a:p>
          <a:p>
            <a:pPr marL="457200" indent="-457200">
              <a:buFont typeface="+mj-lt"/>
              <a:buAutoNum type="arabicPeriod"/>
            </a:pPr>
            <a:r>
              <a:rPr lang="en-US" dirty="0"/>
              <a:t>Microservices simplifies security monitoring because the various parts of an app are isolated. A security problem could happen in one section without affecting other areas of the project</a:t>
            </a:r>
          </a:p>
          <a:p>
            <a:pPr marL="457200" indent="-457200">
              <a:buFont typeface="+mj-lt"/>
              <a:buAutoNum type="arabicPeriod"/>
            </a:pPr>
            <a:endParaRPr lang="en-US" dirty="0"/>
          </a:p>
          <a:p>
            <a:pPr marL="457200" indent="-457200">
              <a:buFont typeface="+mj-lt"/>
              <a:buAutoNum type="arabicPeriod"/>
            </a:pPr>
            <a:endParaRPr lang="en-US" dirty="0"/>
          </a:p>
          <a:p>
            <a:pPr marL="682625" lvl="1" indent="-457200">
              <a:buFont typeface="+mj-lt"/>
              <a:buAutoNum type="arabicPeriod"/>
            </a:pPr>
            <a:endParaRPr lang="en-US" dirty="0"/>
          </a:p>
        </p:txBody>
      </p:sp>
      <p:sp>
        <p:nvSpPr>
          <p:cNvPr id="3" name="Slide Number Placeholder 2"/>
          <p:cNvSpPr>
            <a:spLocks noGrp="1"/>
          </p:cNvSpPr>
          <p:nvPr>
            <p:ph type="sldNum" sz="quarter" idx="12"/>
          </p:nvPr>
        </p:nvSpPr>
        <p:spPr/>
        <p:txBody>
          <a:bodyPr/>
          <a:lstStyle/>
          <a:p>
            <a:fld id="{5D7E0B00-4FDE-D040-8275-1F4B80113D68}" type="slidenum">
              <a:rPr lang="en-US" smtClean="0"/>
              <a:pPr/>
              <a:t>38</a:t>
            </a:fld>
            <a:endParaRPr lang="en-US"/>
          </a:p>
        </p:txBody>
      </p:sp>
      <p:sp>
        <p:nvSpPr>
          <p:cNvPr id="4" name="Footer Placeholder 3"/>
          <p:cNvSpPr>
            <a:spLocks noGrp="1"/>
          </p:cNvSpPr>
          <p:nvPr>
            <p:ph type="ftr" sz="quarter" idx="13"/>
          </p:nvPr>
        </p:nvSpPr>
        <p:spPr/>
        <p:txBody>
          <a:bodyPr/>
          <a:lstStyle/>
          <a:p>
            <a:endParaRPr lang="en-US" dirty="0"/>
          </a:p>
        </p:txBody>
      </p:sp>
      <p:sp>
        <p:nvSpPr>
          <p:cNvPr id="5" name="Title 4"/>
          <p:cNvSpPr>
            <a:spLocks noGrp="1"/>
          </p:cNvSpPr>
          <p:nvPr>
            <p:ph type="title"/>
          </p:nvPr>
        </p:nvSpPr>
        <p:spPr/>
        <p:txBody>
          <a:bodyPr/>
          <a:lstStyle/>
          <a:p>
            <a:r>
              <a:rPr lang="en-US" dirty="0"/>
              <a:t>Security Benefits of Microservices and API Gateways</a:t>
            </a:r>
          </a:p>
        </p:txBody>
      </p:sp>
      <p:sp>
        <p:nvSpPr>
          <p:cNvPr id="6" name="Text Placeholder 5"/>
          <p:cNvSpPr>
            <a:spLocks noGrp="1"/>
          </p:cNvSpPr>
          <p:nvPr>
            <p:ph type="body" sz="quarter" idx="14"/>
          </p:nvPr>
        </p:nvSpPr>
        <p:spPr/>
        <p:txBody>
          <a:bodyPr/>
          <a:lstStyle/>
          <a:p>
            <a:endParaRPr lang="en-US"/>
          </a:p>
        </p:txBody>
      </p:sp>
      <p:sp>
        <p:nvSpPr>
          <p:cNvPr id="7" name="Rectangle 6">
            <a:extLst>
              <a:ext uri="{FF2B5EF4-FFF2-40B4-BE49-F238E27FC236}">
                <a16:creationId xmlns:a16="http://schemas.microsoft.com/office/drawing/2014/main" id="{F1DC1ABA-863E-4154-8A11-9FF444D6F6AA}"/>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Security</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459327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DevOps</a:t>
            </a:r>
          </a:p>
        </p:txBody>
      </p:sp>
      <p:sp>
        <p:nvSpPr>
          <p:cNvPr id="7" name="Subtitle 6"/>
          <p:cNvSpPr>
            <a:spLocks noGrp="1"/>
          </p:cNvSpPr>
          <p:nvPr>
            <p:ph type="subTitle" idx="1"/>
          </p:nvPr>
        </p:nvSpPr>
        <p:spPr/>
        <p:txBody>
          <a:bodyPr/>
          <a:lstStyle/>
          <a:p>
            <a:endParaRPr lang="en-US"/>
          </a:p>
        </p:txBody>
      </p:sp>
      <p:sp>
        <p:nvSpPr>
          <p:cNvPr id="3" name="Slide Number Placeholder 2"/>
          <p:cNvSpPr>
            <a:spLocks noGrp="1"/>
          </p:cNvSpPr>
          <p:nvPr>
            <p:ph type="sldNum" sz="quarter" idx="11"/>
          </p:nvPr>
        </p:nvSpPr>
        <p:spPr/>
        <p:txBody>
          <a:bodyPr/>
          <a:lstStyle/>
          <a:p>
            <a:fld id="{5D7E0B00-4FDE-D040-8275-1F4B80113D68}" type="slidenum">
              <a:rPr lang="en-US" smtClean="0"/>
              <a:pPr/>
              <a:t>39</a:t>
            </a:fld>
            <a:endParaRPr lang="en-US"/>
          </a:p>
        </p:txBody>
      </p:sp>
      <p:sp>
        <p:nvSpPr>
          <p:cNvPr id="4" name="Footer Placeholder 3"/>
          <p:cNvSpPr>
            <a:spLocks noGrp="1"/>
          </p:cNvSpPr>
          <p:nvPr>
            <p:ph type="ftr" sz="quarter" idx="14"/>
          </p:nvPr>
        </p:nvSpPr>
        <p:spPr/>
        <p:txBody>
          <a:bodyPr/>
          <a:lstStyle/>
          <a:p>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124839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4691" y="967956"/>
            <a:ext cx="4565714" cy="422112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07" eaLnBrk="1" fontAlgn="auto" hangingPunct="1">
              <a:spcBef>
                <a:spcPts val="0"/>
              </a:spcBef>
              <a:spcAft>
                <a:spcPts val="0"/>
              </a:spcAft>
              <a:defRPr/>
            </a:pPr>
            <a:endParaRPr lang="en-US" sz="735">
              <a:solidFill>
                <a:prstClr val="white"/>
              </a:solidFill>
              <a:latin typeface="Segoe UI Semibold" panose="020B0702040204020203" pitchFamily="34" charset="0"/>
              <a:cs typeface="Segoe UI Semibold" panose="020B0702040204020203" pitchFamily="34" charset="0"/>
            </a:endParaRPr>
          </a:p>
        </p:txBody>
      </p:sp>
      <p:sp>
        <p:nvSpPr>
          <p:cNvPr id="5" name="Oval 4"/>
          <p:cNvSpPr/>
          <p:nvPr/>
        </p:nvSpPr>
        <p:spPr bwMode="auto">
          <a:xfrm>
            <a:off x="649680" y="1349698"/>
            <a:ext cx="3360559" cy="3343123"/>
          </a:xfrm>
          <a:prstGeom prst="ellips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157" eaLnBrk="1" hangingPunct="1">
              <a:lnSpc>
                <a:spcPct val="90000"/>
              </a:lnSpc>
              <a:defRPr/>
            </a:pPr>
            <a:endParaRPr lang="en-US" sz="735"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9" name="Straight Connector 8"/>
          <p:cNvCxnSpPr>
            <a:cxnSpLocks/>
          </p:cNvCxnSpPr>
          <p:nvPr/>
        </p:nvCxnSpPr>
        <p:spPr>
          <a:xfrm>
            <a:off x="1230739" y="2216474"/>
            <a:ext cx="829555" cy="605511"/>
          </a:xfrm>
          <a:prstGeom prst="line">
            <a:avLst/>
          </a:prstGeom>
          <a:noFill/>
          <a:ln w="19050" cap="flat" cmpd="sng" algn="ctr">
            <a:solidFill>
              <a:srgbClr val="E1E1E1"/>
            </a:solidFill>
            <a:prstDash val="solid"/>
            <a:headEnd type="none"/>
            <a:tailEnd type="none"/>
          </a:ln>
          <a:effectLst/>
        </p:spPr>
      </p:cxnSp>
      <p:cxnSp>
        <p:nvCxnSpPr>
          <p:cNvPr id="74" name="Straight Connector 73"/>
          <p:cNvCxnSpPr>
            <a:cxnSpLocks/>
          </p:cNvCxnSpPr>
          <p:nvPr/>
        </p:nvCxnSpPr>
        <p:spPr>
          <a:xfrm>
            <a:off x="1893717" y="1733984"/>
            <a:ext cx="324187" cy="961913"/>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cxnSpLocks/>
          </p:cNvCxnSpPr>
          <p:nvPr/>
        </p:nvCxnSpPr>
        <p:spPr>
          <a:xfrm flipH="1">
            <a:off x="2430481" y="1749478"/>
            <a:ext cx="319880" cy="92652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p:cNvCxnSpPr>
          <p:nvPr/>
        </p:nvCxnSpPr>
        <p:spPr>
          <a:xfrm flipH="1">
            <a:off x="2601883" y="2199725"/>
            <a:ext cx="798623" cy="607681"/>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cxnSpLocks/>
          </p:cNvCxnSpPr>
          <p:nvPr/>
        </p:nvCxnSpPr>
        <p:spPr>
          <a:xfrm flipH="1" flipV="1">
            <a:off x="2670443" y="3018801"/>
            <a:ext cx="992786" cy="3166"/>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p:cNvCxnSpPr>
          <p:nvPr/>
        </p:nvCxnSpPr>
        <p:spPr>
          <a:xfrm flipH="1" flipV="1">
            <a:off x="2574589" y="3176273"/>
            <a:ext cx="845249" cy="598818"/>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p:cNvCxnSpPr>
          <p:nvPr/>
        </p:nvCxnSpPr>
        <p:spPr>
          <a:xfrm flipH="1" flipV="1">
            <a:off x="2436195" y="3315897"/>
            <a:ext cx="302809" cy="965562"/>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p:cNvCxnSpPr>
          <p:nvPr/>
        </p:nvCxnSpPr>
        <p:spPr>
          <a:xfrm flipV="1">
            <a:off x="1939130" y="3299130"/>
            <a:ext cx="292357" cy="993754"/>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1253525" y="3185531"/>
            <a:ext cx="817154" cy="593149"/>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cxnSpLocks/>
          </p:cNvCxnSpPr>
          <p:nvPr/>
        </p:nvCxnSpPr>
        <p:spPr>
          <a:xfrm flipH="1" flipV="1">
            <a:off x="983659" y="3018802"/>
            <a:ext cx="1024163" cy="2067"/>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05129" y="2664679"/>
            <a:ext cx="661964" cy="6619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nchorCtr="0"/>
          <a:lstStyle/>
          <a:p>
            <a:pPr algn="ctr" defTabSz="685607" eaLnBrk="1" fontAlgn="auto" hangingPunct="1">
              <a:spcBef>
                <a:spcPts val="0"/>
              </a:spcBef>
              <a:spcAft>
                <a:spcPts val="0"/>
              </a:spcAft>
              <a:defRPr/>
            </a:pPr>
            <a:r>
              <a:rPr lang="en-US" sz="735">
                <a:gradFill>
                  <a:gsLst>
                    <a:gs pos="0">
                      <a:srgbClr val="FFFFFF"/>
                    </a:gs>
                    <a:gs pos="83000">
                      <a:srgbClr val="FFFFFF"/>
                    </a:gs>
                  </a:gsLst>
                  <a:lin ang="5400000" scaled="1"/>
                </a:gradFill>
                <a:latin typeface="Segoe UI Semibold" panose="020B0702040204020203" pitchFamily="34" charset="0"/>
                <a:cs typeface="Segoe UI Semibold" panose="020B0702040204020203" pitchFamily="34" charset="0"/>
              </a:rPr>
              <a:t>Employee</a:t>
            </a:r>
          </a:p>
        </p:txBody>
      </p:sp>
      <p:sp>
        <p:nvSpPr>
          <p:cNvPr id="64" name="Oval 63"/>
          <p:cNvSpPr/>
          <p:nvPr/>
        </p:nvSpPr>
        <p:spPr>
          <a:xfrm>
            <a:off x="649232" y="1653930"/>
            <a:ext cx="661964" cy="661964"/>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nchorCtr="0"/>
          <a:lstStyle/>
          <a:p>
            <a:pPr algn="ctr" defTabSz="685607" eaLnBrk="1" fontAlgn="auto" hangingPunct="1">
              <a:spcBef>
                <a:spcPts val="0"/>
              </a:spcBef>
              <a:spcAft>
                <a:spcPts val="0"/>
              </a:spcAft>
              <a:defRPr/>
            </a:pPr>
            <a:r>
              <a:rPr lang="en-US" sz="735">
                <a:gradFill>
                  <a:gsLst>
                    <a:gs pos="0">
                      <a:srgbClr val="0078D7"/>
                    </a:gs>
                    <a:gs pos="83000">
                      <a:srgbClr val="0078D7"/>
                    </a:gs>
                  </a:gsLst>
                </a:gradFill>
                <a:latin typeface="Segoe UI Semibold" panose="020B0702040204020203" pitchFamily="34" charset="0"/>
                <a:cs typeface="Segoe UI Semibold" panose="020B0702040204020203" pitchFamily="34" charset="0"/>
              </a:rPr>
              <a:t>EDW</a:t>
            </a:r>
          </a:p>
        </p:txBody>
      </p:sp>
      <p:sp>
        <p:nvSpPr>
          <p:cNvPr id="65" name="Oval 64"/>
          <p:cNvSpPr/>
          <p:nvPr/>
        </p:nvSpPr>
        <p:spPr>
          <a:xfrm>
            <a:off x="1476994" y="1087514"/>
            <a:ext cx="661964" cy="661964"/>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nchorCtr="0"/>
          <a:lstStyle/>
          <a:p>
            <a:pPr algn="ctr" defTabSz="685607" eaLnBrk="1" fontAlgn="auto" hangingPunct="1">
              <a:spcBef>
                <a:spcPts val="0"/>
              </a:spcBef>
              <a:spcAft>
                <a:spcPts val="0"/>
              </a:spcAft>
              <a:defRPr/>
            </a:pPr>
            <a:r>
              <a:rPr lang="en-US" sz="735">
                <a:gradFill>
                  <a:gsLst>
                    <a:gs pos="0">
                      <a:srgbClr val="0078D7"/>
                    </a:gs>
                    <a:gs pos="83000">
                      <a:srgbClr val="0078D7"/>
                    </a:gs>
                  </a:gsLst>
                </a:gradFill>
                <a:latin typeface="Segoe UI Semibold" panose="020B0702040204020203" pitchFamily="34" charset="0"/>
                <a:cs typeface="Segoe UI Semibold" panose="020B0702040204020203" pitchFamily="34" charset="0"/>
              </a:rPr>
              <a:t>Email</a:t>
            </a:r>
          </a:p>
        </p:txBody>
      </p:sp>
      <p:sp>
        <p:nvSpPr>
          <p:cNvPr id="66" name="Oval 65"/>
          <p:cNvSpPr/>
          <p:nvPr/>
        </p:nvSpPr>
        <p:spPr>
          <a:xfrm>
            <a:off x="2515961" y="1098904"/>
            <a:ext cx="661964" cy="661964"/>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nchorCtr="0"/>
          <a:lstStyle/>
          <a:p>
            <a:pPr algn="ctr" defTabSz="685607" eaLnBrk="1" fontAlgn="auto" hangingPunct="1">
              <a:spcBef>
                <a:spcPts val="0"/>
              </a:spcBef>
              <a:spcAft>
                <a:spcPts val="0"/>
              </a:spcAft>
              <a:defRPr/>
            </a:pPr>
            <a:r>
              <a:rPr lang="en-US" sz="735">
                <a:gradFill>
                  <a:gsLst>
                    <a:gs pos="0">
                      <a:srgbClr val="0078D7"/>
                    </a:gs>
                    <a:gs pos="83000">
                      <a:srgbClr val="0078D7"/>
                    </a:gs>
                  </a:gsLst>
                </a:gradFill>
                <a:latin typeface="Segoe UI Semibold" panose="020B0702040204020203" pitchFamily="34" charset="0"/>
                <a:cs typeface="Segoe UI Semibold" panose="020B0702040204020203" pitchFamily="34" charset="0"/>
              </a:rPr>
              <a:t>Budgets</a:t>
            </a:r>
          </a:p>
        </p:txBody>
      </p:sp>
      <p:sp>
        <p:nvSpPr>
          <p:cNvPr id="67" name="Oval 66"/>
          <p:cNvSpPr/>
          <p:nvPr/>
        </p:nvSpPr>
        <p:spPr>
          <a:xfrm>
            <a:off x="3353871" y="1686731"/>
            <a:ext cx="661964" cy="661964"/>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nchorCtr="0"/>
          <a:lstStyle/>
          <a:p>
            <a:pPr algn="ctr" defTabSz="685607" eaLnBrk="1" fontAlgn="auto" hangingPunct="1">
              <a:spcBef>
                <a:spcPts val="0"/>
              </a:spcBef>
              <a:spcAft>
                <a:spcPts val="0"/>
              </a:spcAft>
              <a:defRPr/>
            </a:pPr>
            <a:r>
              <a:rPr lang="en-US" sz="735">
                <a:gradFill>
                  <a:gsLst>
                    <a:gs pos="0">
                      <a:srgbClr val="0078D7"/>
                    </a:gs>
                    <a:gs pos="83000">
                      <a:srgbClr val="0078D7"/>
                    </a:gs>
                  </a:gsLst>
                </a:gradFill>
                <a:latin typeface="Segoe UI Semibold" panose="020B0702040204020203" pitchFamily="34" charset="0"/>
                <a:cs typeface="Segoe UI Semibold" panose="020B0702040204020203" pitchFamily="34" charset="0"/>
              </a:rPr>
              <a:t>Orders</a:t>
            </a:r>
          </a:p>
        </p:txBody>
      </p:sp>
      <p:sp>
        <p:nvSpPr>
          <p:cNvPr id="68" name="Oval 67"/>
          <p:cNvSpPr/>
          <p:nvPr/>
        </p:nvSpPr>
        <p:spPr>
          <a:xfrm>
            <a:off x="3663228" y="2662986"/>
            <a:ext cx="661964" cy="661964"/>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nchorCtr="0"/>
          <a:lstStyle/>
          <a:p>
            <a:pPr algn="ctr" defTabSz="685607" eaLnBrk="1" fontAlgn="auto" hangingPunct="1">
              <a:spcBef>
                <a:spcPts val="0"/>
              </a:spcBef>
              <a:spcAft>
                <a:spcPts val="0"/>
              </a:spcAft>
              <a:defRPr/>
            </a:pPr>
            <a:r>
              <a:rPr lang="en-US" sz="735">
                <a:gradFill>
                  <a:gsLst>
                    <a:gs pos="0">
                      <a:srgbClr val="0078D7"/>
                    </a:gs>
                    <a:gs pos="83000">
                      <a:srgbClr val="0078D7"/>
                    </a:gs>
                  </a:gsLst>
                </a:gradFill>
                <a:latin typeface="Segoe UI Semibold" panose="020B0702040204020203" pitchFamily="34" charset="0"/>
                <a:cs typeface="Segoe UI Semibold" panose="020B0702040204020203" pitchFamily="34" charset="0"/>
              </a:rPr>
              <a:t>Invoices</a:t>
            </a:r>
          </a:p>
        </p:txBody>
      </p:sp>
      <p:sp>
        <p:nvSpPr>
          <p:cNvPr id="69" name="Oval 68"/>
          <p:cNvSpPr/>
          <p:nvPr/>
        </p:nvSpPr>
        <p:spPr>
          <a:xfrm>
            <a:off x="3362236" y="3667119"/>
            <a:ext cx="661964" cy="661964"/>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nchorCtr="0"/>
          <a:lstStyle/>
          <a:p>
            <a:pPr algn="ctr" defTabSz="685607" eaLnBrk="1" fontAlgn="auto" hangingPunct="1">
              <a:spcBef>
                <a:spcPts val="0"/>
              </a:spcBef>
              <a:spcAft>
                <a:spcPts val="0"/>
              </a:spcAft>
              <a:defRPr/>
            </a:pPr>
            <a:r>
              <a:rPr lang="en-US" sz="735">
                <a:gradFill>
                  <a:gsLst>
                    <a:gs pos="0">
                      <a:srgbClr val="0078D7"/>
                    </a:gs>
                    <a:gs pos="83000">
                      <a:srgbClr val="0078D7"/>
                    </a:gs>
                  </a:gsLst>
                </a:gradFill>
                <a:latin typeface="Segoe UI Semibold" panose="020B0702040204020203" pitchFamily="34" charset="0"/>
                <a:cs typeface="Segoe UI Semibold" panose="020B0702040204020203" pitchFamily="34" charset="0"/>
              </a:rPr>
              <a:t>Approvals</a:t>
            </a:r>
          </a:p>
        </p:txBody>
      </p:sp>
      <p:sp>
        <p:nvSpPr>
          <p:cNvPr id="70" name="Oval 69"/>
          <p:cNvSpPr/>
          <p:nvPr/>
        </p:nvSpPr>
        <p:spPr>
          <a:xfrm>
            <a:off x="2534518" y="4265064"/>
            <a:ext cx="661964" cy="661964"/>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nchorCtr="0"/>
          <a:lstStyle/>
          <a:p>
            <a:pPr algn="ctr" defTabSz="685607" eaLnBrk="1" fontAlgn="auto" hangingPunct="1">
              <a:spcBef>
                <a:spcPts val="0"/>
              </a:spcBef>
              <a:spcAft>
                <a:spcPts val="0"/>
              </a:spcAft>
              <a:defRPr/>
            </a:pPr>
            <a:r>
              <a:rPr lang="en-US" sz="735">
                <a:gradFill>
                  <a:gsLst>
                    <a:gs pos="0">
                      <a:srgbClr val="0078D7"/>
                    </a:gs>
                    <a:gs pos="83000">
                      <a:srgbClr val="0078D7"/>
                    </a:gs>
                  </a:gsLst>
                </a:gradFill>
                <a:latin typeface="Segoe UI Semibold" panose="020B0702040204020203" pitchFamily="34" charset="0"/>
                <a:cs typeface="Segoe UI Semibold" panose="020B0702040204020203" pitchFamily="34" charset="0"/>
              </a:rPr>
              <a:t>Expenses</a:t>
            </a:r>
          </a:p>
        </p:txBody>
      </p:sp>
      <p:sp>
        <p:nvSpPr>
          <p:cNvPr id="71" name="Oval 70"/>
          <p:cNvSpPr/>
          <p:nvPr/>
        </p:nvSpPr>
        <p:spPr>
          <a:xfrm>
            <a:off x="1483112" y="4265841"/>
            <a:ext cx="661964" cy="661964"/>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nchorCtr="0"/>
          <a:lstStyle/>
          <a:p>
            <a:pPr algn="ctr" defTabSz="685607" eaLnBrk="1" fontAlgn="auto" hangingPunct="1">
              <a:spcBef>
                <a:spcPts val="0"/>
              </a:spcBef>
              <a:spcAft>
                <a:spcPts val="0"/>
              </a:spcAft>
              <a:defRPr/>
            </a:pPr>
            <a:r>
              <a:rPr lang="en-US" sz="735">
                <a:gradFill>
                  <a:gsLst>
                    <a:gs pos="0">
                      <a:srgbClr val="0078D7"/>
                    </a:gs>
                    <a:gs pos="83000">
                      <a:srgbClr val="0078D7"/>
                    </a:gs>
                  </a:gsLst>
                </a:gradFill>
                <a:latin typeface="Segoe UI Semibold" panose="020B0702040204020203" pitchFamily="34" charset="0"/>
                <a:cs typeface="Segoe UI Semibold" panose="020B0702040204020203" pitchFamily="34" charset="0"/>
              </a:rPr>
              <a:t>ECM</a:t>
            </a:r>
          </a:p>
        </p:txBody>
      </p:sp>
      <p:sp>
        <p:nvSpPr>
          <p:cNvPr id="72" name="Oval 71"/>
          <p:cNvSpPr/>
          <p:nvPr/>
        </p:nvSpPr>
        <p:spPr>
          <a:xfrm>
            <a:off x="654450" y="3677521"/>
            <a:ext cx="661964" cy="661964"/>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nchorCtr="0"/>
          <a:lstStyle/>
          <a:p>
            <a:pPr algn="ctr" defTabSz="685607" eaLnBrk="1" fontAlgn="auto" hangingPunct="1">
              <a:spcBef>
                <a:spcPts val="0"/>
              </a:spcBef>
              <a:spcAft>
                <a:spcPts val="0"/>
              </a:spcAft>
              <a:defRPr/>
            </a:pPr>
            <a:r>
              <a:rPr lang="en-US" sz="735">
                <a:gradFill>
                  <a:gsLst>
                    <a:gs pos="0">
                      <a:srgbClr val="0078D7"/>
                    </a:gs>
                    <a:gs pos="83000">
                      <a:srgbClr val="0078D7"/>
                    </a:gs>
                  </a:gsLst>
                </a:gradFill>
                <a:latin typeface="Segoe UI Semibold" panose="020B0702040204020203" pitchFamily="34" charset="0"/>
                <a:cs typeface="Segoe UI Semibold" panose="020B0702040204020203" pitchFamily="34" charset="0"/>
              </a:rPr>
              <a:t>Financials</a:t>
            </a:r>
          </a:p>
        </p:txBody>
      </p:sp>
      <p:sp>
        <p:nvSpPr>
          <p:cNvPr id="85" name="mail"/>
          <p:cNvSpPr>
            <a:spLocks noChangeAspect="1" noEditPoints="1"/>
          </p:cNvSpPr>
          <p:nvPr/>
        </p:nvSpPr>
        <p:spPr bwMode="auto">
          <a:xfrm>
            <a:off x="1663335" y="1279780"/>
            <a:ext cx="291620" cy="174973"/>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0" tIns="34280" rIns="68560" bIns="34280" numCol="1" anchor="t" anchorCtr="0" compatLnSpc="1">
            <a:prstTxWarp prst="textNoShape">
              <a:avLst/>
            </a:prstTxWarp>
          </a:bodyPr>
          <a:lstStyle/>
          <a:p>
            <a:pPr defTabSz="685607" eaLnBrk="1" fontAlgn="auto" hangingPunct="1">
              <a:spcBef>
                <a:spcPts val="0"/>
              </a:spcBef>
              <a:spcAft>
                <a:spcPts val="0"/>
              </a:spcAft>
              <a:defRPr/>
            </a:pPr>
            <a:endParaRPr lang="en-US" sz="735">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86" name="bank"/>
          <p:cNvSpPr>
            <a:spLocks noChangeAspect="1" noEditPoints="1"/>
          </p:cNvSpPr>
          <p:nvPr/>
        </p:nvSpPr>
        <p:spPr bwMode="auto">
          <a:xfrm>
            <a:off x="2705090" y="1204817"/>
            <a:ext cx="286859" cy="265434"/>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0" tIns="34280" rIns="68560" bIns="34280" numCol="1" anchor="t" anchorCtr="0" compatLnSpc="1">
            <a:prstTxWarp prst="textNoShape">
              <a:avLst/>
            </a:prstTxWarp>
          </a:bodyPr>
          <a:lstStyle/>
          <a:p>
            <a:pPr defTabSz="685607" eaLnBrk="1" fontAlgn="auto" hangingPunct="1">
              <a:spcBef>
                <a:spcPts val="0"/>
              </a:spcBef>
              <a:spcAft>
                <a:spcPts val="0"/>
              </a:spcAft>
              <a:defRPr/>
            </a:pPr>
            <a:endParaRPr lang="en-US" sz="735">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87" name="document_3"/>
          <p:cNvSpPr>
            <a:spLocks noChangeAspect="1" noEditPoints="1"/>
          </p:cNvSpPr>
          <p:nvPr/>
        </p:nvSpPr>
        <p:spPr bwMode="auto">
          <a:xfrm>
            <a:off x="3878087" y="2775014"/>
            <a:ext cx="248770" cy="288049"/>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0" tIns="34280" rIns="68560" bIns="34280" numCol="1" anchor="t" anchorCtr="0" compatLnSpc="1">
            <a:prstTxWarp prst="textNoShape">
              <a:avLst/>
            </a:prstTxWarp>
          </a:bodyPr>
          <a:lstStyle/>
          <a:p>
            <a:pPr defTabSz="685607" eaLnBrk="1" fontAlgn="auto" hangingPunct="1">
              <a:spcBef>
                <a:spcPts val="0"/>
              </a:spcBef>
              <a:spcAft>
                <a:spcPts val="0"/>
              </a:spcAft>
              <a:defRPr/>
            </a:pPr>
            <a:endParaRPr lang="en-US" sz="735">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88" name="document"/>
          <p:cNvSpPr>
            <a:spLocks noChangeAspect="1" noEditPoints="1"/>
          </p:cNvSpPr>
          <p:nvPr/>
        </p:nvSpPr>
        <p:spPr bwMode="auto">
          <a:xfrm>
            <a:off x="3586995" y="1795646"/>
            <a:ext cx="214252" cy="29281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0" tIns="34280" rIns="68560" bIns="34280" numCol="1" anchor="t" anchorCtr="0" compatLnSpc="1">
            <a:prstTxWarp prst="textNoShape">
              <a:avLst/>
            </a:prstTxWarp>
          </a:bodyPr>
          <a:lstStyle/>
          <a:p>
            <a:pPr defTabSz="685607" eaLnBrk="1" fontAlgn="auto" hangingPunct="1">
              <a:spcBef>
                <a:spcPts val="0"/>
              </a:spcBef>
              <a:spcAft>
                <a:spcPts val="0"/>
              </a:spcAft>
              <a:defRPr/>
            </a:pPr>
            <a:endParaRPr lang="en-US" sz="735">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89" name="check"/>
          <p:cNvSpPr>
            <a:spLocks noChangeAspect="1"/>
          </p:cNvSpPr>
          <p:nvPr/>
        </p:nvSpPr>
        <p:spPr bwMode="auto">
          <a:xfrm>
            <a:off x="3584207" y="3853647"/>
            <a:ext cx="247697" cy="17490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0" tIns="34280" rIns="68560" bIns="34280" numCol="1" anchor="t" anchorCtr="0" compatLnSpc="1">
            <a:prstTxWarp prst="textNoShape">
              <a:avLst/>
            </a:prstTxWarp>
          </a:bodyPr>
          <a:lstStyle/>
          <a:p>
            <a:pPr defTabSz="685607" eaLnBrk="1" fontAlgn="auto" hangingPunct="1">
              <a:spcBef>
                <a:spcPts val="0"/>
              </a:spcBef>
              <a:spcAft>
                <a:spcPts val="0"/>
              </a:spcAft>
              <a:defRPr/>
            </a:pPr>
            <a:endParaRPr lang="en-US" sz="735">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34" name="Freeform 5"/>
          <p:cNvSpPr>
            <a:spLocks noEditPoints="1"/>
          </p:cNvSpPr>
          <p:nvPr/>
        </p:nvSpPr>
        <p:spPr bwMode="auto">
          <a:xfrm>
            <a:off x="2786173" y="4381736"/>
            <a:ext cx="157499" cy="280547"/>
          </a:xfrm>
          <a:custGeom>
            <a:avLst/>
            <a:gdLst>
              <a:gd name="T0" fmla="*/ 31 w 32"/>
              <a:gd name="T1" fmla="*/ 11 h 58"/>
              <a:gd name="T2" fmla="*/ 9 w 32"/>
              <a:gd name="T3" fmla="*/ 11 h 58"/>
              <a:gd name="T4" fmla="*/ 0 w 32"/>
              <a:gd name="T5" fmla="*/ 20 h 58"/>
              <a:gd name="T6" fmla="*/ 9 w 32"/>
              <a:gd name="T7" fmla="*/ 29 h 58"/>
              <a:gd name="T8" fmla="*/ 23 w 32"/>
              <a:gd name="T9" fmla="*/ 29 h 58"/>
              <a:gd name="T10" fmla="*/ 32 w 32"/>
              <a:gd name="T11" fmla="*/ 38 h 58"/>
              <a:gd name="T12" fmla="*/ 23 w 32"/>
              <a:gd name="T13" fmla="*/ 46 h 58"/>
              <a:gd name="T14" fmla="*/ 0 w 32"/>
              <a:gd name="T15" fmla="*/ 46 h 58"/>
              <a:gd name="T16" fmla="*/ 16 w 32"/>
              <a:gd name="T17" fmla="*/ 0 h 58"/>
              <a:gd name="T18" fmla="*/ 16 w 32"/>
              <a:gd name="T1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8">
                <a:moveTo>
                  <a:pt x="31" y="11"/>
                </a:moveTo>
                <a:cubicBezTo>
                  <a:pt x="9" y="11"/>
                  <a:pt x="9" y="11"/>
                  <a:pt x="9" y="11"/>
                </a:cubicBezTo>
                <a:cubicBezTo>
                  <a:pt x="4" y="11"/>
                  <a:pt x="0" y="16"/>
                  <a:pt x="0" y="20"/>
                </a:cubicBezTo>
                <a:cubicBezTo>
                  <a:pt x="0" y="25"/>
                  <a:pt x="4" y="29"/>
                  <a:pt x="9" y="29"/>
                </a:cubicBezTo>
                <a:cubicBezTo>
                  <a:pt x="23" y="29"/>
                  <a:pt x="23" y="29"/>
                  <a:pt x="23" y="29"/>
                </a:cubicBezTo>
                <a:cubicBezTo>
                  <a:pt x="28" y="29"/>
                  <a:pt x="32" y="33"/>
                  <a:pt x="32" y="38"/>
                </a:cubicBezTo>
                <a:cubicBezTo>
                  <a:pt x="32" y="43"/>
                  <a:pt x="28" y="46"/>
                  <a:pt x="23" y="46"/>
                </a:cubicBezTo>
                <a:cubicBezTo>
                  <a:pt x="0" y="46"/>
                  <a:pt x="0" y="46"/>
                  <a:pt x="0" y="46"/>
                </a:cubicBezTo>
                <a:moveTo>
                  <a:pt x="16" y="0"/>
                </a:moveTo>
                <a:cubicBezTo>
                  <a:pt x="16" y="58"/>
                  <a:pt x="16" y="58"/>
                  <a:pt x="16" y="58"/>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0" tIns="34280" rIns="68560" bIns="34280" numCol="1" anchor="t" anchorCtr="0" compatLnSpc="1">
            <a:prstTxWarp prst="textNoShape">
              <a:avLst/>
            </a:prstTxWarp>
          </a:bodyPr>
          <a:lstStyle/>
          <a:p>
            <a:pPr defTabSz="685607" eaLnBrk="1" fontAlgn="auto" hangingPunct="1">
              <a:spcBef>
                <a:spcPts val="0"/>
              </a:spcBef>
              <a:spcAft>
                <a:spcPts val="0"/>
              </a:spcAft>
              <a:defRPr/>
            </a:pPr>
            <a:endParaRPr lang="en-US" sz="735">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91" name="tool"/>
          <p:cNvSpPr>
            <a:spLocks noChangeAspect="1" noEditPoints="1"/>
          </p:cNvSpPr>
          <p:nvPr/>
        </p:nvSpPr>
        <p:spPr bwMode="auto">
          <a:xfrm>
            <a:off x="1722446" y="4375189"/>
            <a:ext cx="198533" cy="27965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0" tIns="34280" rIns="68560" bIns="34280" numCol="1" anchor="t" anchorCtr="0" compatLnSpc="1">
            <a:prstTxWarp prst="textNoShape">
              <a:avLst/>
            </a:prstTxWarp>
          </a:bodyPr>
          <a:lstStyle/>
          <a:p>
            <a:pPr defTabSz="685607" eaLnBrk="1" fontAlgn="auto" hangingPunct="1">
              <a:spcBef>
                <a:spcPts val="0"/>
              </a:spcBef>
              <a:spcAft>
                <a:spcPts val="0"/>
              </a:spcAft>
              <a:defRPr/>
            </a:pPr>
            <a:endParaRPr lang="en-US" sz="735">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92" name="graph_3"/>
          <p:cNvSpPr>
            <a:spLocks noChangeAspect="1" noEditPoints="1"/>
          </p:cNvSpPr>
          <p:nvPr/>
        </p:nvSpPr>
        <p:spPr bwMode="auto">
          <a:xfrm>
            <a:off x="843062" y="3840065"/>
            <a:ext cx="308284" cy="197588"/>
          </a:xfrm>
          <a:custGeom>
            <a:avLst/>
            <a:gdLst>
              <a:gd name="T0" fmla="*/ 126 w 358"/>
              <a:gd name="T1" fmla="*/ 27 h 228"/>
              <a:gd name="T2" fmla="*/ 72 w 358"/>
              <a:gd name="T3" fmla="*/ 27 h 228"/>
              <a:gd name="T4" fmla="*/ 51 w 358"/>
              <a:gd name="T5" fmla="*/ 48 h 228"/>
              <a:gd name="T6" fmla="*/ 72 w 358"/>
              <a:gd name="T7" fmla="*/ 68 h 228"/>
              <a:gd name="T8" fmla="*/ 107 w 358"/>
              <a:gd name="T9" fmla="*/ 69 h 228"/>
              <a:gd name="T10" fmla="*/ 127 w 358"/>
              <a:gd name="T11" fmla="*/ 90 h 228"/>
              <a:gd name="T12" fmla="*/ 107 w 358"/>
              <a:gd name="T13" fmla="*/ 110 h 228"/>
              <a:gd name="T14" fmla="*/ 51 w 358"/>
              <a:gd name="T15" fmla="*/ 110 h 228"/>
              <a:gd name="T16" fmla="*/ 89 w 358"/>
              <a:gd name="T17" fmla="*/ 0 h 228"/>
              <a:gd name="T18" fmla="*/ 89 w 358"/>
              <a:gd name="T19" fmla="*/ 138 h 228"/>
              <a:gd name="T20" fmla="*/ 0 w 358"/>
              <a:gd name="T21" fmla="*/ 184 h 228"/>
              <a:gd name="T22" fmla="*/ 45 w 358"/>
              <a:gd name="T23" fmla="*/ 184 h 228"/>
              <a:gd name="T24" fmla="*/ 67 w 358"/>
              <a:gd name="T25" fmla="*/ 184 h 228"/>
              <a:gd name="T26" fmla="*/ 112 w 358"/>
              <a:gd name="T27" fmla="*/ 184 h 228"/>
              <a:gd name="T28" fmla="*/ 134 w 358"/>
              <a:gd name="T29" fmla="*/ 184 h 228"/>
              <a:gd name="T30" fmla="*/ 191 w 358"/>
              <a:gd name="T31" fmla="*/ 184 h 228"/>
              <a:gd name="T32" fmla="*/ 349 w 358"/>
              <a:gd name="T33" fmla="*/ 27 h 228"/>
              <a:gd name="T34" fmla="*/ 279 w 358"/>
              <a:gd name="T35" fmla="*/ 27 h 228"/>
              <a:gd name="T36" fmla="*/ 279 w 358"/>
              <a:gd name="T37" fmla="*/ 27 h 228"/>
              <a:gd name="T38" fmla="*/ 349 w 358"/>
              <a:gd name="T39" fmla="*/ 93 h 228"/>
              <a:gd name="T40" fmla="*/ 349 w 358"/>
              <a:gd name="T41" fmla="*/ 27 h 228"/>
              <a:gd name="T42" fmla="*/ 283 w 358"/>
              <a:gd name="T43" fmla="*/ 27 h 228"/>
              <a:gd name="T44" fmla="*/ 0 w 358"/>
              <a:gd name="T45" fmla="*/ 228 h 228"/>
              <a:gd name="T46" fmla="*/ 358 w 358"/>
              <a:gd name="T4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8" h="228">
                <a:moveTo>
                  <a:pt x="126" y="27"/>
                </a:moveTo>
                <a:cubicBezTo>
                  <a:pt x="72" y="27"/>
                  <a:pt x="72" y="27"/>
                  <a:pt x="72" y="27"/>
                </a:cubicBezTo>
                <a:cubicBezTo>
                  <a:pt x="61" y="27"/>
                  <a:pt x="51" y="37"/>
                  <a:pt x="51" y="48"/>
                </a:cubicBezTo>
                <a:cubicBezTo>
                  <a:pt x="51" y="59"/>
                  <a:pt x="61" y="68"/>
                  <a:pt x="72" y="68"/>
                </a:cubicBezTo>
                <a:cubicBezTo>
                  <a:pt x="107" y="69"/>
                  <a:pt x="107" y="69"/>
                  <a:pt x="107" y="69"/>
                </a:cubicBezTo>
                <a:cubicBezTo>
                  <a:pt x="118" y="69"/>
                  <a:pt x="127" y="78"/>
                  <a:pt x="127" y="90"/>
                </a:cubicBezTo>
                <a:cubicBezTo>
                  <a:pt x="127" y="101"/>
                  <a:pt x="118" y="110"/>
                  <a:pt x="107" y="110"/>
                </a:cubicBezTo>
                <a:cubicBezTo>
                  <a:pt x="51" y="110"/>
                  <a:pt x="51" y="110"/>
                  <a:pt x="51" y="110"/>
                </a:cubicBezTo>
                <a:moveTo>
                  <a:pt x="89" y="0"/>
                </a:moveTo>
                <a:cubicBezTo>
                  <a:pt x="89" y="138"/>
                  <a:pt x="89" y="138"/>
                  <a:pt x="89" y="138"/>
                </a:cubicBezTo>
                <a:moveTo>
                  <a:pt x="0" y="184"/>
                </a:moveTo>
                <a:cubicBezTo>
                  <a:pt x="45" y="184"/>
                  <a:pt x="45" y="184"/>
                  <a:pt x="45" y="184"/>
                </a:cubicBezTo>
                <a:moveTo>
                  <a:pt x="67" y="184"/>
                </a:moveTo>
                <a:cubicBezTo>
                  <a:pt x="112" y="184"/>
                  <a:pt x="112" y="184"/>
                  <a:pt x="112" y="184"/>
                </a:cubicBezTo>
                <a:moveTo>
                  <a:pt x="134" y="184"/>
                </a:moveTo>
                <a:cubicBezTo>
                  <a:pt x="191" y="184"/>
                  <a:pt x="191" y="184"/>
                  <a:pt x="191" y="184"/>
                </a:cubicBezTo>
                <a:cubicBezTo>
                  <a:pt x="349" y="27"/>
                  <a:pt x="349" y="27"/>
                  <a:pt x="349" y="27"/>
                </a:cubicBezTo>
                <a:moveTo>
                  <a:pt x="279" y="27"/>
                </a:moveTo>
                <a:cubicBezTo>
                  <a:pt x="279" y="27"/>
                  <a:pt x="279" y="27"/>
                  <a:pt x="279" y="27"/>
                </a:cubicBezTo>
                <a:moveTo>
                  <a:pt x="349" y="93"/>
                </a:moveTo>
                <a:cubicBezTo>
                  <a:pt x="349" y="27"/>
                  <a:pt x="349" y="27"/>
                  <a:pt x="349" y="27"/>
                </a:cubicBezTo>
                <a:cubicBezTo>
                  <a:pt x="283" y="27"/>
                  <a:pt x="283" y="27"/>
                  <a:pt x="283" y="27"/>
                </a:cubicBezTo>
                <a:moveTo>
                  <a:pt x="0" y="228"/>
                </a:moveTo>
                <a:cubicBezTo>
                  <a:pt x="358" y="228"/>
                  <a:pt x="358" y="228"/>
                  <a:pt x="358" y="228"/>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0" tIns="34280" rIns="68560" bIns="34280" numCol="1" anchor="t" anchorCtr="0" compatLnSpc="1">
            <a:prstTxWarp prst="textNoShape">
              <a:avLst/>
            </a:prstTxWarp>
          </a:bodyPr>
          <a:lstStyle/>
          <a:p>
            <a:pPr defTabSz="685607" eaLnBrk="1" fontAlgn="auto" hangingPunct="1">
              <a:spcBef>
                <a:spcPts val="0"/>
              </a:spcBef>
              <a:spcAft>
                <a:spcPts val="0"/>
              </a:spcAft>
              <a:defRPr/>
            </a:pPr>
            <a:endParaRPr lang="en-US" sz="735">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93" name="binary"/>
          <p:cNvSpPr>
            <a:spLocks noChangeAspect="1" noEditPoints="1"/>
          </p:cNvSpPr>
          <p:nvPr/>
        </p:nvSpPr>
        <p:spPr bwMode="auto">
          <a:xfrm>
            <a:off x="856025" y="1830959"/>
            <a:ext cx="237318" cy="20492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0" tIns="34280" rIns="68560" bIns="34280" numCol="1" anchor="t" anchorCtr="0" compatLnSpc="1">
            <a:prstTxWarp prst="textNoShape">
              <a:avLst/>
            </a:prstTxWarp>
          </a:bodyPr>
          <a:lstStyle/>
          <a:p>
            <a:pPr defTabSz="685607" eaLnBrk="1" fontAlgn="auto" hangingPunct="1">
              <a:spcBef>
                <a:spcPts val="0"/>
              </a:spcBef>
              <a:spcAft>
                <a:spcPts val="0"/>
              </a:spcAft>
              <a:defRPr/>
            </a:pPr>
            <a:endParaRPr lang="en-US" sz="735">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119" name="people_4"/>
          <p:cNvSpPr>
            <a:spLocks noChangeAspect="1" noEditPoints="1"/>
          </p:cNvSpPr>
          <p:nvPr/>
        </p:nvSpPr>
        <p:spPr bwMode="auto">
          <a:xfrm>
            <a:off x="2208150" y="2757237"/>
            <a:ext cx="255274" cy="28539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0" tIns="34280" rIns="68560" bIns="34280" numCol="1" anchor="t" anchorCtr="0" compatLnSpc="1">
            <a:prstTxWarp prst="textNoShape">
              <a:avLst/>
            </a:prstTxWarp>
          </a:bodyPr>
          <a:lstStyle/>
          <a:p>
            <a:pPr defTabSz="685607" eaLnBrk="1" fontAlgn="auto" hangingPunct="1">
              <a:spcBef>
                <a:spcPts val="0"/>
              </a:spcBef>
              <a:spcAft>
                <a:spcPts val="0"/>
              </a:spcAft>
              <a:defRPr/>
            </a:pPr>
            <a:endParaRPr lang="en-US" sz="735">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73" name="Oval 72"/>
          <p:cNvSpPr/>
          <p:nvPr/>
        </p:nvSpPr>
        <p:spPr>
          <a:xfrm>
            <a:off x="322834" y="2649846"/>
            <a:ext cx="661964" cy="661964"/>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nchorCtr="0"/>
          <a:lstStyle/>
          <a:p>
            <a:pPr algn="ctr" defTabSz="685607" eaLnBrk="1" fontAlgn="auto" hangingPunct="1">
              <a:spcBef>
                <a:spcPts val="0"/>
              </a:spcBef>
              <a:spcAft>
                <a:spcPts val="0"/>
              </a:spcAft>
              <a:defRPr/>
            </a:pPr>
            <a:r>
              <a:rPr lang="en-US" sz="735">
                <a:gradFill>
                  <a:gsLst>
                    <a:gs pos="0">
                      <a:srgbClr val="0078D7"/>
                    </a:gs>
                    <a:gs pos="83000">
                      <a:srgbClr val="0078D7"/>
                    </a:gs>
                  </a:gsLst>
                </a:gradFill>
                <a:latin typeface="Segoe UI Semibold" panose="020B0702040204020203" pitchFamily="34" charset="0"/>
                <a:cs typeface="Segoe UI Semibold" panose="020B0702040204020203" pitchFamily="34" charset="0"/>
              </a:rPr>
              <a:t>CRM</a:t>
            </a:r>
          </a:p>
        </p:txBody>
      </p:sp>
      <p:sp>
        <p:nvSpPr>
          <p:cNvPr id="90" name="people_7"/>
          <p:cNvSpPr>
            <a:spLocks noChangeAspect="1" noEditPoints="1"/>
          </p:cNvSpPr>
          <p:nvPr/>
        </p:nvSpPr>
        <p:spPr bwMode="auto">
          <a:xfrm>
            <a:off x="518215" y="2739475"/>
            <a:ext cx="260087" cy="283938"/>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0" tIns="34280" rIns="68560" bIns="34280" numCol="1" anchor="t" anchorCtr="0" compatLnSpc="1">
            <a:prstTxWarp prst="textNoShape">
              <a:avLst/>
            </a:prstTxWarp>
          </a:bodyPr>
          <a:lstStyle/>
          <a:p>
            <a:pPr defTabSz="685607" eaLnBrk="1" fontAlgn="auto" hangingPunct="1">
              <a:spcBef>
                <a:spcPts val="0"/>
              </a:spcBef>
              <a:spcAft>
                <a:spcPts val="0"/>
              </a:spcAft>
              <a:defRPr/>
            </a:pPr>
            <a:endParaRPr lang="en-US" sz="735">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3" name="TextBox 2"/>
          <p:cNvSpPr txBox="1"/>
          <p:nvPr/>
        </p:nvSpPr>
        <p:spPr>
          <a:xfrm>
            <a:off x="4689205" y="2879985"/>
            <a:ext cx="3903830" cy="738664"/>
          </a:xfrm>
          <a:prstGeom prst="rect">
            <a:avLst/>
          </a:prstGeom>
          <a:noFill/>
        </p:spPr>
        <p:txBody>
          <a:bodyPr wrap="square" rtlCol="0">
            <a:spAutoFit/>
          </a:bodyPr>
          <a:lstStyle/>
          <a:p>
            <a:pPr marL="342803" indent="-342803" defTabSz="685607" eaLnBrk="1" fontAlgn="auto" hangingPunct="1">
              <a:spcBef>
                <a:spcPts val="0"/>
              </a:spcBef>
              <a:spcAft>
                <a:spcPts val="0"/>
              </a:spcAft>
              <a:buFont typeface="Arial" panose="020B0604020202020204" pitchFamily="34" charset="0"/>
              <a:buChar char="•"/>
              <a:defRPr/>
            </a:pPr>
            <a:endParaRPr lang="en-US" sz="2100">
              <a:solidFill>
                <a:prstClr val="black"/>
              </a:solidFill>
              <a:latin typeface="Calibri" panose="020F0502020204030204"/>
              <a:ea typeface="+mn-ea"/>
              <a:cs typeface="+mn-cs"/>
            </a:endParaRPr>
          </a:p>
          <a:p>
            <a:pPr defTabSz="685607" eaLnBrk="1" fontAlgn="auto" hangingPunct="1">
              <a:spcBef>
                <a:spcPts val="0"/>
              </a:spcBef>
              <a:spcAft>
                <a:spcPts val="0"/>
              </a:spcAft>
              <a:defRPr/>
            </a:pPr>
            <a:endParaRPr lang="en-US" sz="2100">
              <a:solidFill>
                <a:prstClr val="black"/>
              </a:solidFill>
              <a:latin typeface="Calibri" panose="020F0502020204030204"/>
              <a:ea typeface="+mn-ea"/>
              <a:cs typeface="+mn-cs"/>
            </a:endParaRPr>
          </a:p>
        </p:txBody>
      </p:sp>
      <p:sp>
        <p:nvSpPr>
          <p:cNvPr id="31" name="TextBox 30"/>
          <p:cNvSpPr txBox="1"/>
          <p:nvPr/>
        </p:nvSpPr>
        <p:spPr>
          <a:xfrm>
            <a:off x="4802354" y="4541391"/>
            <a:ext cx="899801" cy="296107"/>
          </a:xfrm>
          <a:prstGeom prst="rect">
            <a:avLst/>
          </a:prstGeom>
          <a:noFill/>
        </p:spPr>
        <p:txBody>
          <a:bodyPr wrap="square" rtlCol="0">
            <a:spAutoFit/>
          </a:bodyPr>
          <a:lstStyle/>
          <a:p>
            <a:pPr algn="ctr" defTabSz="685607" eaLnBrk="1" fontAlgn="auto" hangingPunct="1">
              <a:spcBef>
                <a:spcPts val="0"/>
              </a:spcBef>
              <a:spcAft>
                <a:spcPts val="0"/>
              </a:spcAft>
              <a:defRPr/>
            </a:pPr>
            <a:r>
              <a:rPr lang="en-US" sz="1324">
                <a:gradFill>
                  <a:gsLst>
                    <a:gs pos="7111">
                      <a:srgbClr val="353535"/>
                    </a:gs>
                    <a:gs pos="33000">
                      <a:srgbClr val="353535"/>
                    </a:gs>
                  </a:gsLst>
                  <a:lin ang="5400000" scaled="1"/>
                </a:gradFill>
                <a:latin typeface="Segoe UI Semibold" panose="020B0702040204020203" pitchFamily="34" charset="0"/>
                <a:ea typeface="+mn-ea"/>
                <a:cs typeface="Segoe UI Semibold" panose="020B0702040204020203" pitchFamily="34" charset="0"/>
              </a:rPr>
              <a:t>Security</a:t>
            </a:r>
          </a:p>
        </p:txBody>
      </p:sp>
      <p:grpSp>
        <p:nvGrpSpPr>
          <p:cNvPr id="10" name="Group 9"/>
          <p:cNvGrpSpPr/>
          <p:nvPr/>
        </p:nvGrpSpPr>
        <p:grpSpPr>
          <a:xfrm>
            <a:off x="4878590" y="3770795"/>
            <a:ext cx="753306" cy="753306"/>
            <a:chOff x="10719556" y="5267023"/>
            <a:chExt cx="1004694" cy="1004694"/>
          </a:xfrm>
          <a:solidFill>
            <a:schemeClr val="tx2"/>
          </a:solidFill>
        </p:grpSpPr>
        <p:sp>
          <p:nvSpPr>
            <p:cNvPr id="37" name="Oval 36"/>
            <p:cNvSpPr/>
            <p:nvPr/>
          </p:nvSpPr>
          <p:spPr bwMode="auto">
            <a:xfrm>
              <a:off x="10719556" y="5267023"/>
              <a:ext cx="1004694" cy="1004694"/>
            </a:xfrm>
            <a:prstGeom prst="ellipse">
              <a:avLst/>
            </a:prstGeom>
            <a:grp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eaLnBrk="1" hangingPunct="1">
                <a:lnSpc>
                  <a:spcPct val="90000"/>
                </a:lnSpc>
                <a:defRPr/>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Freeform 5"/>
            <p:cNvSpPr>
              <a:spLocks noEditPoints="1"/>
            </p:cNvSpPr>
            <p:nvPr/>
          </p:nvSpPr>
          <p:spPr bwMode="auto">
            <a:xfrm>
              <a:off x="11088822" y="5551449"/>
              <a:ext cx="285947" cy="395927"/>
            </a:xfrm>
            <a:custGeom>
              <a:avLst/>
              <a:gdLst>
                <a:gd name="T0" fmla="*/ 40 w 80"/>
                <a:gd name="T1" fmla="*/ 0 h 112"/>
                <a:gd name="T2" fmla="*/ 8 w 80"/>
                <a:gd name="T3" fmla="*/ 32 h 112"/>
                <a:gd name="T4" fmla="*/ 8 w 80"/>
                <a:gd name="T5" fmla="*/ 48 h 112"/>
                <a:gd name="T6" fmla="*/ 0 w 80"/>
                <a:gd name="T7" fmla="*/ 48 h 112"/>
                <a:gd name="T8" fmla="*/ 0 w 80"/>
                <a:gd name="T9" fmla="*/ 112 h 112"/>
                <a:gd name="T10" fmla="*/ 80 w 80"/>
                <a:gd name="T11" fmla="*/ 112 h 112"/>
                <a:gd name="T12" fmla="*/ 80 w 80"/>
                <a:gd name="T13" fmla="*/ 48 h 112"/>
                <a:gd name="T14" fmla="*/ 72 w 80"/>
                <a:gd name="T15" fmla="*/ 48 h 112"/>
                <a:gd name="T16" fmla="*/ 72 w 80"/>
                <a:gd name="T17" fmla="*/ 32 h 112"/>
                <a:gd name="T18" fmla="*/ 40 w 80"/>
                <a:gd name="T19" fmla="*/ 0 h 112"/>
                <a:gd name="T20" fmla="*/ 16 w 80"/>
                <a:gd name="T21" fmla="*/ 32 h 112"/>
                <a:gd name="T22" fmla="*/ 40 w 80"/>
                <a:gd name="T23" fmla="*/ 8 h 112"/>
                <a:gd name="T24" fmla="*/ 64 w 80"/>
                <a:gd name="T25" fmla="*/ 32 h 112"/>
                <a:gd name="T26" fmla="*/ 64 w 80"/>
                <a:gd name="T27" fmla="*/ 48 h 112"/>
                <a:gd name="T28" fmla="*/ 16 w 80"/>
                <a:gd name="T29" fmla="*/ 48 h 112"/>
                <a:gd name="T30" fmla="*/ 16 w 80"/>
                <a:gd name="T31" fmla="*/ 32 h 112"/>
                <a:gd name="T32" fmla="*/ 72 w 80"/>
                <a:gd name="T33" fmla="*/ 104 h 112"/>
                <a:gd name="T34" fmla="*/ 8 w 80"/>
                <a:gd name="T35" fmla="*/ 104 h 112"/>
                <a:gd name="T36" fmla="*/ 8 w 80"/>
                <a:gd name="T37" fmla="*/ 56 h 112"/>
                <a:gd name="T38" fmla="*/ 16 w 80"/>
                <a:gd name="T39" fmla="*/ 56 h 112"/>
                <a:gd name="T40" fmla="*/ 64 w 80"/>
                <a:gd name="T41" fmla="*/ 56 h 112"/>
                <a:gd name="T42" fmla="*/ 72 w 80"/>
                <a:gd name="T43" fmla="*/ 56 h 112"/>
                <a:gd name="T44" fmla="*/ 72 w 80"/>
                <a:gd name="T45"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12">
                  <a:moveTo>
                    <a:pt x="40" y="0"/>
                  </a:moveTo>
                  <a:cubicBezTo>
                    <a:pt x="22" y="0"/>
                    <a:pt x="8" y="14"/>
                    <a:pt x="8" y="32"/>
                  </a:cubicBezTo>
                  <a:cubicBezTo>
                    <a:pt x="8" y="48"/>
                    <a:pt x="8" y="48"/>
                    <a:pt x="8" y="48"/>
                  </a:cubicBezTo>
                  <a:cubicBezTo>
                    <a:pt x="0" y="48"/>
                    <a:pt x="0" y="48"/>
                    <a:pt x="0" y="48"/>
                  </a:cubicBezTo>
                  <a:cubicBezTo>
                    <a:pt x="0" y="112"/>
                    <a:pt x="0" y="112"/>
                    <a:pt x="0" y="112"/>
                  </a:cubicBezTo>
                  <a:cubicBezTo>
                    <a:pt x="80" y="112"/>
                    <a:pt x="80" y="112"/>
                    <a:pt x="80" y="112"/>
                  </a:cubicBezTo>
                  <a:cubicBezTo>
                    <a:pt x="80" y="48"/>
                    <a:pt x="80" y="48"/>
                    <a:pt x="80" y="48"/>
                  </a:cubicBezTo>
                  <a:cubicBezTo>
                    <a:pt x="72" y="48"/>
                    <a:pt x="72" y="48"/>
                    <a:pt x="72" y="48"/>
                  </a:cubicBezTo>
                  <a:cubicBezTo>
                    <a:pt x="72" y="32"/>
                    <a:pt x="72" y="32"/>
                    <a:pt x="72" y="32"/>
                  </a:cubicBezTo>
                  <a:cubicBezTo>
                    <a:pt x="72" y="14"/>
                    <a:pt x="58" y="0"/>
                    <a:pt x="40" y="0"/>
                  </a:cubicBezTo>
                  <a:close/>
                  <a:moveTo>
                    <a:pt x="16" y="32"/>
                  </a:moveTo>
                  <a:cubicBezTo>
                    <a:pt x="16" y="19"/>
                    <a:pt x="27" y="8"/>
                    <a:pt x="40" y="8"/>
                  </a:cubicBezTo>
                  <a:cubicBezTo>
                    <a:pt x="53" y="8"/>
                    <a:pt x="64" y="19"/>
                    <a:pt x="64" y="32"/>
                  </a:cubicBezTo>
                  <a:cubicBezTo>
                    <a:pt x="64" y="48"/>
                    <a:pt x="64" y="48"/>
                    <a:pt x="64" y="48"/>
                  </a:cubicBezTo>
                  <a:cubicBezTo>
                    <a:pt x="16" y="48"/>
                    <a:pt x="16" y="48"/>
                    <a:pt x="16" y="48"/>
                  </a:cubicBezTo>
                  <a:lnTo>
                    <a:pt x="16" y="32"/>
                  </a:lnTo>
                  <a:close/>
                  <a:moveTo>
                    <a:pt x="72" y="104"/>
                  </a:moveTo>
                  <a:cubicBezTo>
                    <a:pt x="8" y="104"/>
                    <a:pt x="8" y="104"/>
                    <a:pt x="8" y="104"/>
                  </a:cubicBezTo>
                  <a:cubicBezTo>
                    <a:pt x="8" y="56"/>
                    <a:pt x="8" y="56"/>
                    <a:pt x="8" y="56"/>
                  </a:cubicBezTo>
                  <a:cubicBezTo>
                    <a:pt x="16" y="56"/>
                    <a:pt x="16" y="56"/>
                    <a:pt x="16" y="56"/>
                  </a:cubicBezTo>
                  <a:cubicBezTo>
                    <a:pt x="64" y="56"/>
                    <a:pt x="64" y="56"/>
                    <a:pt x="64" y="56"/>
                  </a:cubicBezTo>
                  <a:cubicBezTo>
                    <a:pt x="72" y="56"/>
                    <a:pt x="72" y="56"/>
                    <a:pt x="72" y="56"/>
                  </a:cubicBezTo>
                  <a:lnTo>
                    <a:pt x="72" y="104"/>
                  </a:lnTo>
                  <a:close/>
                </a:path>
              </a:pathLst>
            </a:custGeom>
            <a:grpFill/>
            <a:ln w="3175">
              <a:solidFill>
                <a:schemeClr val="bg1"/>
              </a:solidFill>
            </a:ln>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grpSp>
      <p:grpSp>
        <p:nvGrpSpPr>
          <p:cNvPr id="35" name="Group 34"/>
          <p:cNvGrpSpPr/>
          <p:nvPr/>
        </p:nvGrpSpPr>
        <p:grpSpPr>
          <a:xfrm>
            <a:off x="5668380" y="1191868"/>
            <a:ext cx="2924656" cy="665124"/>
            <a:chOff x="7558253" y="1207525"/>
            <a:chExt cx="3900647" cy="887084"/>
          </a:xfrm>
        </p:grpSpPr>
        <p:sp>
          <p:nvSpPr>
            <p:cNvPr id="26" name="TextBox 25"/>
            <p:cNvSpPr txBox="1"/>
            <p:nvPr/>
          </p:nvSpPr>
          <p:spPr>
            <a:xfrm>
              <a:off x="7558253" y="1207525"/>
              <a:ext cx="1440384" cy="887084"/>
            </a:xfrm>
            <a:prstGeom prst="rect">
              <a:avLst/>
            </a:prstGeom>
            <a:noFill/>
          </p:spPr>
          <p:txBody>
            <a:bodyPr wrap="square" lIns="134425" tIns="107540" rIns="134425" bIns="107540" rtlCol="0">
              <a:spAutoFit/>
            </a:bodyPr>
            <a:lstStyle/>
            <a:p>
              <a:pPr defTabSz="685582" eaLnBrk="1" fontAlgn="auto" hangingPunct="1">
                <a:lnSpc>
                  <a:spcPct val="90000"/>
                </a:lnSpc>
                <a:spcBef>
                  <a:spcPts val="0"/>
                </a:spcBef>
                <a:spcAft>
                  <a:spcPts val="441"/>
                </a:spcAft>
                <a:defRPr/>
              </a:pPr>
              <a:r>
                <a:rPr lang="en-US" sz="3234" dirty="0">
                  <a:solidFill>
                    <a:srgbClr val="FF8C00"/>
                  </a:solidFill>
                  <a:latin typeface="Segoe UI Semilight"/>
                  <a:ea typeface="+mn-ea"/>
                  <a:cs typeface="+mn-cs"/>
                </a:rPr>
                <a:t>75%</a:t>
              </a:r>
            </a:p>
          </p:txBody>
        </p:sp>
        <p:sp>
          <p:nvSpPr>
            <p:cNvPr id="53" name="Rectangle 52"/>
            <p:cNvSpPr/>
            <p:nvPr/>
          </p:nvSpPr>
          <p:spPr>
            <a:xfrm>
              <a:off x="8891467" y="1331169"/>
              <a:ext cx="2567433" cy="5572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1" tIns="34275" rIns="68551" bIns="34275" numCol="1" spcCol="0" rtlCol="0" fromWordArt="0" anchor="t" anchorCtr="0" forceAA="0" compatLnSpc="1">
              <a:prstTxWarp prst="textNoShape">
                <a:avLst/>
              </a:prstTxWarp>
              <a:noAutofit/>
            </a:bodyPr>
            <a:lstStyle/>
            <a:p>
              <a:pPr defTabSz="685582" eaLnBrk="1" fontAlgn="auto" hangingPunct="1">
                <a:spcBef>
                  <a:spcPts val="0"/>
                </a:spcBef>
                <a:spcAft>
                  <a:spcPts val="0"/>
                </a:spcAft>
                <a:defRPr/>
              </a:pPr>
              <a:r>
                <a:rPr lang="en-US" sz="1176">
                  <a:gradFill>
                    <a:gsLst>
                      <a:gs pos="0">
                        <a:srgbClr val="353535"/>
                      </a:gs>
                      <a:gs pos="100000">
                        <a:srgbClr val="353535"/>
                      </a:gs>
                    </a:gsLst>
                    <a:lin ang="5400000" scaled="1"/>
                  </a:gradFill>
                  <a:latin typeface="Segoe UI Semibold" panose="020B0702040204020203" pitchFamily="34" charset="0"/>
                  <a:cs typeface="Segoe UI Semibold" panose="020B0702040204020203" pitchFamily="34" charset="0"/>
                </a:rPr>
                <a:t>Global IT budgets</a:t>
              </a:r>
              <a:br>
                <a:rPr lang="en-US" sz="1176">
                  <a:gradFill>
                    <a:gsLst>
                      <a:gs pos="0">
                        <a:srgbClr val="353535"/>
                      </a:gs>
                      <a:gs pos="100000">
                        <a:srgbClr val="353535"/>
                      </a:gs>
                    </a:gsLst>
                    <a:lin ang="5400000" scaled="1"/>
                  </a:gradFill>
                  <a:latin typeface="Segoe UI Semibold" panose="020B0702040204020203" pitchFamily="34" charset="0"/>
                  <a:cs typeface="Segoe UI Semibold" panose="020B0702040204020203" pitchFamily="34" charset="0"/>
                </a:rPr>
              </a:br>
              <a:r>
                <a:rPr lang="en-US" sz="1176">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dedicated to maintenance</a:t>
              </a:r>
            </a:p>
            <a:p>
              <a:pPr defTabSz="685582" eaLnBrk="1" fontAlgn="auto" hangingPunct="1">
                <a:spcBef>
                  <a:spcPts val="0"/>
                </a:spcBef>
                <a:spcAft>
                  <a:spcPts val="0"/>
                </a:spcAft>
                <a:defRPr/>
              </a:pPr>
              <a:endParaRPr lang="en-US" sz="1029">
                <a:gradFill>
                  <a:gsLst>
                    <a:gs pos="0">
                      <a:srgbClr val="353535"/>
                    </a:gs>
                    <a:gs pos="100000">
                      <a:srgbClr val="353535"/>
                    </a:gs>
                  </a:gsLst>
                  <a:lin ang="5400000" scaled="1"/>
                </a:gradFill>
                <a:latin typeface="Segoe UI Semibold" panose="020B0702040204020203" pitchFamily="34" charset="0"/>
                <a:cs typeface="Segoe UI Semibold" panose="020B0702040204020203" pitchFamily="34" charset="0"/>
              </a:endParaRPr>
            </a:p>
          </p:txBody>
        </p:sp>
      </p:grpSp>
      <p:sp>
        <p:nvSpPr>
          <p:cNvPr id="40" name="Oval 39"/>
          <p:cNvSpPr/>
          <p:nvPr/>
        </p:nvSpPr>
        <p:spPr bwMode="auto">
          <a:xfrm>
            <a:off x="4866300" y="1133922"/>
            <a:ext cx="753306" cy="753306"/>
          </a:xfrm>
          <a:prstGeom prst="ellipse">
            <a:avLst/>
          </a:prstGeom>
          <a:solidFill>
            <a:schemeClr val="tx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eaLnBrk="1" hangingPunct="1">
              <a:lnSpc>
                <a:spcPct val="90000"/>
              </a:lnSpc>
              <a:defRPr/>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1" name="Group 40"/>
          <p:cNvGrpSpPr/>
          <p:nvPr/>
        </p:nvGrpSpPr>
        <p:grpSpPr>
          <a:xfrm>
            <a:off x="5169041" y="1344698"/>
            <a:ext cx="160425" cy="324123"/>
            <a:chOff x="3690938" y="2986088"/>
            <a:chExt cx="155575" cy="314325"/>
          </a:xfrm>
          <a:noFill/>
        </p:grpSpPr>
        <p:sp>
          <p:nvSpPr>
            <p:cNvPr id="42" name="Freeform 7"/>
            <p:cNvSpPr>
              <a:spLocks/>
            </p:cNvSpPr>
            <p:nvPr/>
          </p:nvSpPr>
          <p:spPr bwMode="auto">
            <a:xfrm>
              <a:off x="3690938" y="3033713"/>
              <a:ext cx="155575" cy="227013"/>
            </a:xfrm>
            <a:custGeom>
              <a:avLst/>
              <a:gdLst>
                <a:gd name="T0" fmla="*/ 50 w 55"/>
                <a:gd name="T1" fmla="*/ 7 h 80"/>
                <a:gd name="T2" fmla="*/ 26 w 55"/>
                <a:gd name="T3" fmla="*/ 0 h 80"/>
                <a:gd name="T4" fmla="*/ 3 w 55"/>
                <a:gd name="T5" fmla="*/ 18 h 80"/>
                <a:gd name="T6" fmla="*/ 30 w 55"/>
                <a:gd name="T7" fmla="*/ 39 h 80"/>
                <a:gd name="T8" fmla="*/ 55 w 55"/>
                <a:gd name="T9" fmla="*/ 60 h 80"/>
                <a:gd name="T10" fmla="*/ 30 w 55"/>
                <a:gd name="T11" fmla="*/ 80 h 80"/>
                <a:gd name="T12" fmla="*/ 0 w 55"/>
                <a:gd name="T13" fmla="*/ 70 h 80"/>
              </a:gdLst>
              <a:ahLst/>
              <a:cxnLst>
                <a:cxn ang="0">
                  <a:pos x="T0" y="T1"/>
                </a:cxn>
                <a:cxn ang="0">
                  <a:pos x="T2" y="T3"/>
                </a:cxn>
                <a:cxn ang="0">
                  <a:pos x="T4" y="T5"/>
                </a:cxn>
                <a:cxn ang="0">
                  <a:pos x="T6" y="T7"/>
                </a:cxn>
                <a:cxn ang="0">
                  <a:pos x="T8" y="T9"/>
                </a:cxn>
                <a:cxn ang="0">
                  <a:pos x="T10" y="T11"/>
                </a:cxn>
                <a:cxn ang="0">
                  <a:pos x="T12" y="T13"/>
                </a:cxn>
              </a:cxnLst>
              <a:rect l="0" t="0" r="r" b="b"/>
              <a:pathLst>
                <a:path w="55" h="80">
                  <a:moveTo>
                    <a:pt x="50" y="7"/>
                  </a:moveTo>
                  <a:cubicBezTo>
                    <a:pt x="42" y="2"/>
                    <a:pt x="35" y="0"/>
                    <a:pt x="26" y="0"/>
                  </a:cubicBezTo>
                  <a:cubicBezTo>
                    <a:pt x="13" y="0"/>
                    <a:pt x="3" y="7"/>
                    <a:pt x="3" y="18"/>
                  </a:cubicBezTo>
                  <a:cubicBezTo>
                    <a:pt x="3" y="31"/>
                    <a:pt x="13" y="35"/>
                    <a:pt x="30" y="39"/>
                  </a:cubicBezTo>
                  <a:cubicBezTo>
                    <a:pt x="51" y="43"/>
                    <a:pt x="55" y="51"/>
                    <a:pt x="55" y="60"/>
                  </a:cubicBezTo>
                  <a:cubicBezTo>
                    <a:pt x="55" y="72"/>
                    <a:pt x="45" y="80"/>
                    <a:pt x="30" y="80"/>
                  </a:cubicBezTo>
                  <a:cubicBezTo>
                    <a:pt x="18" y="80"/>
                    <a:pt x="9" y="77"/>
                    <a:pt x="0" y="70"/>
                  </a:cubicBezTo>
                </a:path>
              </a:pathLst>
            </a:custGeom>
            <a:grpFill/>
            <a:ln w="28575" cap="rnd">
              <a:solidFill>
                <a:schemeClr val="bg1"/>
              </a:solidFill>
              <a:prstDash val="solid"/>
              <a:round/>
              <a:headEnd/>
              <a:tailEnd/>
            </a:ln>
            <a:extLst/>
          </p:spPr>
          <p:txBody>
            <a:bodyPr vert="horz" wrap="square" lIns="65891" tIns="32946" rIns="65891" bIns="32946" numCol="1" anchor="t" anchorCtr="0" compatLnSpc="1">
              <a:prstTxWarp prst="textNoShape">
                <a:avLst/>
              </a:prstTxWarp>
            </a:bodyPr>
            <a:lstStyle/>
            <a:p>
              <a:pPr defTabSz="672100" eaLnBrk="1" fontAlgn="auto" hangingPunct="1">
                <a:spcBef>
                  <a:spcPts val="0"/>
                </a:spcBef>
                <a:spcAft>
                  <a:spcPts val="0"/>
                </a:spcAft>
                <a:defRPr/>
              </a:pPr>
              <a:endParaRPr lang="en-US" sz="1296">
                <a:solidFill>
                  <a:srgbClr val="505050"/>
                </a:solidFill>
                <a:latin typeface="Segoe UI Light"/>
                <a:ea typeface="+mn-ea"/>
                <a:cs typeface="+mn-cs"/>
              </a:endParaRPr>
            </a:p>
          </p:txBody>
        </p:sp>
        <p:sp>
          <p:nvSpPr>
            <p:cNvPr id="43" name="Freeform 9"/>
            <p:cNvSpPr>
              <a:spLocks/>
            </p:cNvSpPr>
            <p:nvPr/>
          </p:nvSpPr>
          <p:spPr bwMode="auto">
            <a:xfrm>
              <a:off x="3690938" y="3033713"/>
              <a:ext cx="155575" cy="227013"/>
            </a:xfrm>
            <a:custGeom>
              <a:avLst/>
              <a:gdLst>
                <a:gd name="T0" fmla="*/ 50 w 55"/>
                <a:gd name="T1" fmla="*/ 7 h 80"/>
                <a:gd name="T2" fmla="*/ 26 w 55"/>
                <a:gd name="T3" fmla="*/ 0 h 80"/>
                <a:gd name="T4" fmla="*/ 3 w 55"/>
                <a:gd name="T5" fmla="*/ 18 h 80"/>
                <a:gd name="T6" fmla="*/ 30 w 55"/>
                <a:gd name="T7" fmla="*/ 39 h 80"/>
                <a:gd name="T8" fmla="*/ 55 w 55"/>
                <a:gd name="T9" fmla="*/ 60 h 80"/>
                <a:gd name="T10" fmla="*/ 30 w 55"/>
                <a:gd name="T11" fmla="*/ 80 h 80"/>
                <a:gd name="T12" fmla="*/ 0 w 55"/>
                <a:gd name="T13" fmla="*/ 70 h 80"/>
              </a:gdLst>
              <a:ahLst/>
              <a:cxnLst>
                <a:cxn ang="0">
                  <a:pos x="T0" y="T1"/>
                </a:cxn>
                <a:cxn ang="0">
                  <a:pos x="T2" y="T3"/>
                </a:cxn>
                <a:cxn ang="0">
                  <a:pos x="T4" y="T5"/>
                </a:cxn>
                <a:cxn ang="0">
                  <a:pos x="T6" y="T7"/>
                </a:cxn>
                <a:cxn ang="0">
                  <a:pos x="T8" y="T9"/>
                </a:cxn>
                <a:cxn ang="0">
                  <a:pos x="T10" y="T11"/>
                </a:cxn>
                <a:cxn ang="0">
                  <a:pos x="T12" y="T13"/>
                </a:cxn>
              </a:cxnLst>
              <a:rect l="0" t="0" r="r" b="b"/>
              <a:pathLst>
                <a:path w="55" h="80">
                  <a:moveTo>
                    <a:pt x="50" y="7"/>
                  </a:moveTo>
                  <a:cubicBezTo>
                    <a:pt x="42" y="2"/>
                    <a:pt x="35" y="0"/>
                    <a:pt x="26" y="0"/>
                  </a:cubicBezTo>
                  <a:cubicBezTo>
                    <a:pt x="13" y="0"/>
                    <a:pt x="3" y="7"/>
                    <a:pt x="3" y="18"/>
                  </a:cubicBezTo>
                  <a:cubicBezTo>
                    <a:pt x="3" y="31"/>
                    <a:pt x="13" y="35"/>
                    <a:pt x="30" y="39"/>
                  </a:cubicBezTo>
                  <a:cubicBezTo>
                    <a:pt x="51" y="43"/>
                    <a:pt x="55" y="51"/>
                    <a:pt x="55" y="60"/>
                  </a:cubicBezTo>
                  <a:cubicBezTo>
                    <a:pt x="55" y="72"/>
                    <a:pt x="45" y="80"/>
                    <a:pt x="30" y="80"/>
                  </a:cubicBezTo>
                  <a:cubicBezTo>
                    <a:pt x="18" y="80"/>
                    <a:pt x="9" y="77"/>
                    <a:pt x="0" y="70"/>
                  </a:cubicBezTo>
                </a:path>
              </a:pathLst>
            </a:custGeom>
            <a:grpFill/>
            <a:ln w="28575" cap="rnd">
              <a:solidFill>
                <a:schemeClr val="bg1"/>
              </a:solidFill>
              <a:prstDash val="solid"/>
              <a:round/>
              <a:headEnd/>
              <a:tailEnd/>
            </a:ln>
            <a:extLst/>
          </p:spPr>
          <p:txBody>
            <a:bodyPr vert="horz" wrap="square" lIns="65891" tIns="32946" rIns="65891" bIns="32946" numCol="1" anchor="t" anchorCtr="0" compatLnSpc="1">
              <a:prstTxWarp prst="textNoShape">
                <a:avLst/>
              </a:prstTxWarp>
            </a:bodyPr>
            <a:lstStyle/>
            <a:p>
              <a:pPr defTabSz="672100" eaLnBrk="1" fontAlgn="auto" hangingPunct="1">
                <a:spcBef>
                  <a:spcPts val="0"/>
                </a:spcBef>
                <a:spcAft>
                  <a:spcPts val="0"/>
                </a:spcAft>
                <a:defRPr/>
              </a:pPr>
              <a:endParaRPr lang="en-US" sz="1296">
                <a:solidFill>
                  <a:srgbClr val="505050"/>
                </a:solidFill>
                <a:latin typeface="Segoe UI Light"/>
                <a:ea typeface="+mn-ea"/>
                <a:cs typeface="+mn-cs"/>
              </a:endParaRPr>
            </a:p>
          </p:txBody>
        </p:sp>
        <p:sp>
          <p:nvSpPr>
            <p:cNvPr id="44" name="Freeform 10"/>
            <p:cNvSpPr>
              <a:spLocks/>
            </p:cNvSpPr>
            <p:nvPr/>
          </p:nvSpPr>
          <p:spPr bwMode="auto">
            <a:xfrm>
              <a:off x="3763963" y="3263900"/>
              <a:ext cx="0" cy="36513"/>
            </a:xfrm>
            <a:custGeom>
              <a:avLst/>
              <a:gdLst>
                <a:gd name="T0" fmla="*/ 0 h 23"/>
                <a:gd name="T1" fmla="*/ 23 h 23"/>
                <a:gd name="T2" fmla="*/ 0 h 23"/>
              </a:gdLst>
              <a:ahLst/>
              <a:cxnLst>
                <a:cxn ang="0">
                  <a:pos x="0" y="T0"/>
                </a:cxn>
                <a:cxn ang="0">
                  <a:pos x="0" y="T1"/>
                </a:cxn>
                <a:cxn ang="0">
                  <a:pos x="0" y="T2"/>
                </a:cxn>
              </a:cxnLst>
              <a:rect l="0" t="0" r="r" b="b"/>
              <a:pathLst>
                <a:path h="23">
                  <a:moveTo>
                    <a:pt x="0" y="0"/>
                  </a:moveTo>
                  <a:lnTo>
                    <a:pt x="0" y="23"/>
                  </a:lnTo>
                  <a:lnTo>
                    <a:pt x="0" y="0"/>
                  </a:lnTo>
                  <a:close/>
                </a:path>
              </a:pathLst>
            </a:custGeom>
            <a:grpFill/>
            <a:ln w="28575">
              <a:solidFill>
                <a:schemeClr val="bg1"/>
              </a:solidFill>
              <a:round/>
              <a:headEnd/>
              <a:tailEnd/>
            </a:ln>
            <a:extLst/>
          </p:spPr>
          <p:txBody>
            <a:bodyPr vert="horz" wrap="square" lIns="65891" tIns="32946" rIns="65891" bIns="32946" numCol="1" anchor="t" anchorCtr="0" compatLnSpc="1">
              <a:prstTxWarp prst="textNoShape">
                <a:avLst/>
              </a:prstTxWarp>
            </a:bodyPr>
            <a:lstStyle/>
            <a:p>
              <a:pPr defTabSz="672100" eaLnBrk="1" fontAlgn="auto" hangingPunct="1">
                <a:spcBef>
                  <a:spcPts val="0"/>
                </a:spcBef>
                <a:spcAft>
                  <a:spcPts val="0"/>
                </a:spcAft>
                <a:defRPr/>
              </a:pPr>
              <a:endParaRPr lang="en-US" sz="1296">
                <a:solidFill>
                  <a:srgbClr val="505050"/>
                </a:solidFill>
                <a:latin typeface="Segoe UI Light"/>
                <a:ea typeface="+mn-ea"/>
                <a:cs typeface="+mn-cs"/>
              </a:endParaRPr>
            </a:p>
          </p:txBody>
        </p:sp>
        <p:sp>
          <p:nvSpPr>
            <p:cNvPr id="45" name="Line 11"/>
            <p:cNvSpPr>
              <a:spLocks noChangeShapeType="1"/>
            </p:cNvSpPr>
            <p:nvPr/>
          </p:nvSpPr>
          <p:spPr bwMode="auto">
            <a:xfrm>
              <a:off x="3763963" y="3263900"/>
              <a:ext cx="0" cy="36513"/>
            </a:xfrm>
            <a:prstGeom prst="line">
              <a:avLst/>
            </a:prstGeom>
            <a:grpFill/>
            <a:ln w="28575" cap="rnd">
              <a:solidFill>
                <a:schemeClr val="bg1"/>
              </a:solidFill>
              <a:prstDash val="solid"/>
              <a:round/>
              <a:headEnd/>
              <a:tailEnd/>
            </a:ln>
            <a:extLst/>
          </p:spPr>
          <p:txBody>
            <a:bodyPr vert="horz" wrap="square" lIns="65891" tIns="32946" rIns="65891" bIns="32946" numCol="1" anchor="t" anchorCtr="0" compatLnSpc="1">
              <a:prstTxWarp prst="textNoShape">
                <a:avLst/>
              </a:prstTxWarp>
            </a:bodyPr>
            <a:lstStyle/>
            <a:p>
              <a:pPr defTabSz="672100" eaLnBrk="1" fontAlgn="auto" hangingPunct="1">
                <a:spcBef>
                  <a:spcPts val="0"/>
                </a:spcBef>
                <a:spcAft>
                  <a:spcPts val="0"/>
                </a:spcAft>
                <a:defRPr/>
              </a:pPr>
              <a:endParaRPr lang="en-US" sz="1296">
                <a:solidFill>
                  <a:srgbClr val="505050"/>
                </a:solidFill>
                <a:latin typeface="Segoe UI Light"/>
                <a:ea typeface="+mn-ea"/>
                <a:cs typeface="+mn-cs"/>
              </a:endParaRPr>
            </a:p>
          </p:txBody>
        </p:sp>
        <p:sp>
          <p:nvSpPr>
            <p:cNvPr id="46" name="Line 12"/>
            <p:cNvSpPr>
              <a:spLocks noChangeShapeType="1"/>
            </p:cNvSpPr>
            <p:nvPr/>
          </p:nvSpPr>
          <p:spPr bwMode="auto">
            <a:xfrm>
              <a:off x="3763963" y="3019425"/>
              <a:ext cx="0" cy="0"/>
            </a:xfrm>
            <a:prstGeom prst="line">
              <a:avLst/>
            </a:prstGeom>
            <a:grpFill/>
            <a:ln w="28575">
              <a:solidFill>
                <a:schemeClr val="bg1"/>
              </a:solidFill>
              <a:round/>
              <a:headEnd/>
              <a:tailEnd/>
            </a:ln>
            <a:extLst/>
          </p:spPr>
          <p:txBody>
            <a:bodyPr vert="horz" wrap="square" lIns="65891" tIns="32946" rIns="65891" bIns="32946" numCol="1" anchor="t" anchorCtr="0" compatLnSpc="1">
              <a:prstTxWarp prst="textNoShape">
                <a:avLst/>
              </a:prstTxWarp>
            </a:bodyPr>
            <a:lstStyle/>
            <a:p>
              <a:pPr defTabSz="672100" eaLnBrk="1" fontAlgn="auto" hangingPunct="1">
                <a:spcBef>
                  <a:spcPts val="0"/>
                </a:spcBef>
                <a:spcAft>
                  <a:spcPts val="0"/>
                </a:spcAft>
                <a:defRPr/>
              </a:pPr>
              <a:endParaRPr lang="en-US" sz="1296">
                <a:solidFill>
                  <a:srgbClr val="505050"/>
                </a:solidFill>
                <a:latin typeface="Segoe UI Light"/>
                <a:ea typeface="+mn-ea"/>
                <a:cs typeface="+mn-cs"/>
              </a:endParaRPr>
            </a:p>
          </p:txBody>
        </p:sp>
        <p:sp>
          <p:nvSpPr>
            <p:cNvPr id="47" name="Line 13"/>
            <p:cNvSpPr>
              <a:spLocks noChangeShapeType="1"/>
            </p:cNvSpPr>
            <p:nvPr/>
          </p:nvSpPr>
          <p:spPr bwMode="auto">
            <a:xfrm>
              <a:off x="3763963" y="3019425"/>
              <a:ext cx="0" cy="0"/>
            </a:xfrm>
            <a:prstGeom prst="line">
              <a:avLst/>
            </a:prstGeom>
            <a:grpFill/>
            <a:ln w="28575" cap="rnd">
              <a:solidFill>
                <a:schemeClr val="bg1"/>
              </a:solidFill>
              <a:prstDash val="solid"/>
              <a:round/>
              <a:headEnd/>
              <a:tailEnd/>
            </a:ln>
            <a:extLst/>
          </p:spPr>
          <p:txBody>
            <a:bodyPr vert="horz" wrap="square" lIns="65891" tIns="32946" rIns="65891" bIns="32946" numCol="1" anchor="t" anchorCtr="0" compatLnSpc="1">
              <a:prstTxWarp prst="textNoShape">
                <a:avLst/>
              </a:prstTxWarp>
            </a:bodyPr>
            <a:lstStyle/>
            <a:p>
              <a:pPr defTabSz="672100" eaLnBrk="1" fontAlgn="auto" hangingPunct="1">
                <a:spcBef>
                  <a:spcPts val="0"/>
                </a:spcBef>
                <a:spcAft>
                  <a:spcPts val="0"/>
                </a:spcAft>
                <a:defRPr/>
              </a:pPr>
              <a:endParaRPr lang="en-US" sz="1296">
                <a:solidFill>
                  <a:srgbClr val="505050"/>
                </a:solidFill>
                <a:latin typeface="Segoe UI Light"/>
                <a:ea typeface="+mn-ea"/>
                <a:cs typeface="+mn-cs"/>
              </a:endParaRPr>
            </a:p>
          </p:txBody>
        </p:sp>
        <p:sp>
          <p:nvSpPr>
            <p:cNvPr id="48" name="Freeform 14"/>
            <p:cNvSpPr>
              <a:spLocks/>
            </p:cNvSpPr>
            <p:nvPr/>
          </p:nvSpPr>
          <p:spPr bwMode="auto">
            <a:xfrm>
              <a:off x="3763963" y="2986088"/>
              <a:ext cx="0" cy="42863"/>
            </a:xfrm>
            <a:custGeom>
              <a:avLst/>
              <a:gdLst>
                <a:gd name="T0" fmla="*/ 0 h 27"/>
                <a:gd name="T1" fmla="*/ 27 h 27"/>
                <a:gd name="T2" fmla="*/ 0 h 27"/>
              </a:gdLst>
              <a:ahLst/>
              <a:cxnLst>
                <a:cxn ang="0">
                  <a:pos x="0" y="T0"/>
                </a:cxn>
                <a:cxn ang="0">
                  <a:pos x="0" y="T1"/>
                </a:cxn>
                <a:cxn ang="0">
                  <a:pos x="0" y="T2"/>
                </a:cxn>
              </a:cxnLst>
              <a:rect l="0" t="0" r="r" b="b"/>
              <a:pathLst>
                <a:path h="27">
                  <a:moveTo>
                    <a:pt x="0" y="0"/>
                  </a:moveTo>
                  <a:lnTo>
                    <a:pt x="0" y="27"/>
                  </a:lnTo>
                  <a:lnTo>
                    <a:pt x="0" y="0"/>
                  </a:lnTo>
                  <a:close/>
                </a:path>
              </a:pathLst>
            </a:custGeom>
            <a:grpFill/>
            <a:ln w="28575">
              <a:solidFill>
                <a:schemeClr val="bg1"/>
              </a:solidFill>
              <a:round/>
              <a:headEnd/>
              <a:tailEnd/>
            </a:ln>
            <a:extLst/>
          </p:spPr>
          <p:txBody>
            <a:bodyPr vert="horz" wrap="square" lIns="65891" tIns="32946" rIns="65891" bIns="32946" numCol="1" anchor="t" anchorCtr="0" compatLnSpc="1">
              <a:prstTxWarp prst="textNoShape">
                <a:avLst/>
              </a:prstTxWarp>
            </a:bodyPr>
            <a:lstStyle/>
            <a:p>
              <a:pPr defTabSz="672100" eaLnBrk="1" fontAlgn="auto" hangingPunct="1">
                <a:spcBef>
                  <a:spcPts val="0"/>
                </a:spcBef>
                <a:spcAft>
                  <a:spcPts val="0"/>
                </a:spcAft>
                <a:defRPr/>
              </a:pPr>
              <a:endParaRPr lang="en-US" sz="1296">
                <a:solidFill>
                  <a:srgbClr val="505050"/>
                </a:solidFill>
                <a:latin typeface="Segoe UI Light"/>
                <a:ea typeface="+mn-ea"/>
                <a:cs typeface="+mn-cs"/>
              </a:endParaRPr>
            </a:p>
          </p:txBody>
        </p:sp>
        <p:sp>
          <p:nvSpPr>
            <p:cNvPr id="49" name="Line 15"/>
            <p:cNvSpPr>
              <a:spLocks noChangeShapeType="1"/>
            </p:cNvSpPr>
            <p:nvPr/>
          </p:nvSpPr>
          <p:spPr bwMode="auto">
            <a:xfrm>
              <a:off x="3763963" y="2986088"/>
              <a:ext cx="0" cy="42863"/>
            </a:xfrm>
            <a:prstGeom prst="line">
              <a:avLst/>
            </a:prstGeom>
            <a:grpFill/>
            <a:ln w="28575" cap="rnd">
              <a:solidFill>
                <a:schemeClr val="bg1"/>
              </a:solidFill>
              <a:prstDash val="solid"/>
              <a:round/>
              <a:headEnd/>
              <a:tailEnd/>
            </a:ln>
            <a:extLst/>
          </p:spPr>
          <p:txBody>
            <a:bodyPr vert="horz" wrap="square" lIns="65891" tIns="32946" rIns="65891" bIns="32946" numCol="1" anchor="t" anchorCtr="0" compatLnSpc="1">
              <a:prstTxWarp prst="textNoShape">
                <a:avLst/>
              </a:prstTxWarp>
            </a:bodyPr>
            <a:lstStyle/>
            <a:p>
              <a:pPr defTabSz="672100" eaLnBrk="1" fontAlgn="auto" hangingPunct="1">
                <a:spcBef>
                  <a:spcPts val="0"/>
                </a:spcBef>
                <a:spcAft>
                  <a:spcPts val="0"/>
                </a:spcAft>
                <a:defRPr/>
              </a:pPr>
              <a:endParaRPr lang="en-US" sz="1296">
                <a:solidFill>
                  <a:srgbClr val="505050"/>
                </a:solidFill>
                <a:latin typeface="Segoe UI Light"/>
                <a:ea typeface="+mn-ea"/>
                <a:cs typeface="+mn-cs"/>
              </a:endParaRPr>
            </a:p>
          </p:txBody>
        </p:sp>
      </p:grpSp>
      <p:sp>
        <p:nvSpPr>
          <p:cNvPr id="57" name="TextBox 56"/>
          <p:cNvSpPr txBox="1"/>
          <p:nvPr/>
        </p:nvSpPr>
        <p:spPr>
          <a:xfrm>
            <a:off x="4922488" y="1901295"/>
            <a:ext cx="619174" cy="296107"/>
          </a:xfrm>
          <a:prstGeom prst="rect">
            <a:avLst/>
          </a:prstGeom>
          <a:noFill/>
        </p:spPr>
        <p:txBody>
          <a:bodyPr wrap="square" rtlCol="0">
            <a:spAutoFit/>
          </a:bodyPr>
          <a:lstStyle/>
          <a:p>
            <a:pPr algn="ctr" defTabSz="685607" eaLnBrk="1" fontAlgn="auto" hangingPunct="1">
              <a:spcBef>
                <a:spcPts val="0"/>
              </a:spcBef>
              <a:spcAft>
                <a:spcPts val="0"/>
              </a:spcAft>
              <a:defRPr/>
            </a:pPr>
            <a:r>
              <a:rPr lang="en-US" sz="1324">
                <a:gradFill>
                  <a:gsLst>
                    <a:gs pos="7111">
                      <a:srgbClr val="353535"/>
                    </a:gs>
                    <a:gs pos="33000">
                      <a:srgbClr val="353535"/>
                    </a:gs>
                  </a:gsLst>
                  <a:lin ang="5400000" scaled="1"/>
                </a:gradFill>
                <a:latin typeface="Segoe UI Semibold" panose="020B0702040204020203" pitchFamily="34" charset="0"/>
                <a:ea typeface="+mn-ea"/>
                <a:cs typeface="Segoe UI Semibold" panose="020B0702040204020203" pitchFamily="34" charset="0"/>
              </a:rPr>
              <a:t>Cost</a:t>
            </a:r>
          </a:p>
        </p:txBody>
      </p:sp>
      <p:grpSp>
        <p:nvGrpSpPr>
          <p:cNvPr id="50" name="Group 49"/>
          <p:cNvGrpSpPr/>
          <p:nvPr/>
        </p:nvGrpSpPr>
        <p:grpSpPr>
          <a:xfrm>
            <a:off x="4879714" y="2452359"/>
            <a:ext cx="753306" cy="753306"/>
            <a:chOff x="10719556" y="3663608"/>
            <a:chExt cx="1004694" cy="1004694"/>
          </a:xfrm>
          <a:solidFill>
            <a:schemeClr val="tx2"/>
          </a:solidFill>
        </p:grpSpPr>
        <p:sp>
          <p:nvSpPr>
            <p:cNvPr id="51" name="Oval 50"/>
            <p:cNvSpPr/>
            <p:nvPr/>
          </p:nvSpPr>
          <p:spPr bwMode="auto">
            <a:xfrm>
              <a:off x="10719556" y="3663608"/>
              <a:ext cx="1004694" cy="1004694"/>
            </a:xfrm>
            <a:prstGeom prst="ellipse">
              <a:avLst/>
            </a:prstGeom>
            <a:grp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eaLnBrk="1" hangingPunct="1">
                <a:lnSpc>
                  <a:spcPct val="90000"/>
                </a:lnSpc>
                <a:defRPr/>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Freeform 24"/>
            <p:cNvSpPr>
              <a:spLocks/>
            </p:cNvSpPr>
            <p:nvPr/>
          </p:nvSpPr>
          <p:spPr bwMode="auto">
            <a:xfrm>
              <a:off x="11086896" y="3966150"/>
              <a:ext cx="307126" cy="436393"/>
            </a:xfrm>
            <a:custGeom>
              <a:avLst/>
              <a:gdLst>
                <a:gd name="T0" fmla="*/ 10 w 85"/>
                <a:gd name="T1" fmla="*/ 0 h 156"/>
                <a:gd name="T2" fmla="*/ 72 w 85"/>
                <a:gd name="T3" fmla="*/ 0 h 156"/>
                <a:gd name="T4" fmla="*/ 73 w 85"/>
                <a:gd name="T5" fmla="*/ 3 h 156"/>
                <a:gd name="T6" fmla="*/ 53 w 85"/>
                <a:gd name="T7" fmla="*/ 55 h 156"/>
                <a:gd name="T8" fmla="*/ 85 w 85"/>
                <a:gd name="T9" fmla="*/ 55 h 156"/>
                <a:gd name="T10" fmla="*/ 34 w 85"/>
                <a:gd name="T11" fmla="*/ 156 h 156"/>
                <a:gd name="T12" fmla="*/ 42 w 85"/>
                <a:gd name="T13" fmla="*/ 80 h 156"/>
                <a:gd name="T14" fmla="*/ 12 w 85"/>
                <a:gd name="T15" fmla="*/ 80 h 156"/>
                <a:gd name="T16" fmla="*/ 0 w 85"/>
                <a:gd name="T17" fmla="*/ 0 h 156"/>
                <a:gd name="T18" fmla="*/ 10 w 85"/>
                <a:gd name="T1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56">
                  <a:moveTo>
                    <a:pt x="10" y="0"/>
                  </a:moveTo>
                  <a:cubicBezTo>
                    <a:pt x="72" y="0"/>
                    <a:pt x="72" y="0"/>
                    <a:pt x="72" y="0"/>
                  </a:cubicBezTo>
                  <a:cubicBezTo>
                    <a:pt x="73" y="0"/>
                    <a:pt x="73" y="2"/>
                    <a:pt x="73" y="3"/>
                  </a:cubicBezTo>
                  <a:cubicBezTo>
                    <a:pt x="53" y="55"/>
                    <a:pt x="53" y="55"/>
                    <a:pt x="53" y="55"/>
                  </a:cubicBezTo>
                  <a:cubicBezTo>
                    <a:pt x="85" y="55"/>
                    <a:pt x="85" y="55"/>
                    <a:pt x="85" y="55"/>
                  </a:cubicBezTo>
                  <a:cubicBezTo>
                    <a:pt x="34" y="156"/>
                    <a:pt x="34" y="156"/>
                    <a:pt x="34" y="156"/>
                  </a:cubicBezTo>
                  <a:cubicBezTo>
                    <a:pt x="42" y="80"/>
                    <a:pt x="42" y="80"/>
                    <a:pt x="42" y="80"/>
                  </a:cubicBezTo>
                  <a:cubicBezTo>
                    <a:pt x="12" y="80"/>
                    <a:pt x="12" y="80"/>
                    <a:pt x="12" y="80"/>
                  </a:cubicBezTo>
                  <a:cubicBezTo>
                    <a:pt x="0" y="0"/>
                    <a:pt x="0" y="0"/>
                    <a:pt x="0" y="0"/>
                  </a:cubicBezTo>
                  <a:lnTo>
                    <a:pt x="10" y="0"/>
                  </a:lnTo>
                  <a:close/>
                </a:path>
              </a:pathLst>
            </a:custGeom>
            <a:grpFill/>
            <a:ln w="28575" cap="rnd">
              <a:solidFill>
                <a:schemeClr val="bg1"/>
              </a:solidFill>
              <a:prstDash val="solid"/>
              <a:round/>
              <a:headEnd/>
              <a:tailEnd/>
            </a:ln>
          </p:spPr>
          <p:txBody>
            <a:bodyPr vert="horz" wrap="square" lIns="65891" tIns="32946" rIns="65891" bIns="32946" numCol="1" anchor="t" anchorCtr="0" compatLnSpc="1">
              <a:prstTxWarp prst="textNoShape">
                <a:avLst/>
              </a:prstTxWarp>
            </a:bodyPr>
            <a:lstStyle/>
            <a:p>
              <a:pPr defTabSz="672100" eaLnBrk="1" fontAlgn="auto" hangingPunct="1">
                <a:spcBef>
                  <a:spcPts val="0"/>
                </a:spcBef>
                <a:spcAft>
                  <a:spcPts val="0"/>
                </a:spcAft>
                <a:defRPr/>
              </a:pPr>
              <a:endParaRPr lang="en-US" sz="1296">
                <a:solidFill>
                  <a:srgbClr val="505050"/>
                </a:solidFill>
                <a:latin typeface="Segoe UI Light"/>
                <a:ea typeface="+mn-ea"/>
                <a:cs typeface="+mn-cs"/>
              </a:endParaRPr>
            </a:p>
          </p:txBody>
        </p:sp>
      </p:grpSp>
      <p:sp>
        <p:nvSpPr>
          <p:cNvPr id="58" name="TextBox 57"/>
          <p:cNvSpPr txBox="1"/>
          <p:nvPr/>
        </p:nvSpPr>
        <p:spPr>
          <a:xfrm>
            <a:off x="4868403" y="3231023"/>
            <a:ext cx="788098" cy="296107"/>
          </a:xfrm>
          <a:prstGeom prst="rect">
            <a:avLst/>
          </a:prstGeom>
          <a:noFill/>
        </p:spPr>
        <p:txBody>
          <a:bodyPr wrap="square" rtlCol="0">
            <a:spAutoFit/>
          </a:bodyPr>
          <a:lstStyle/>
          <a:p>
            <a:pPr algn="ctr" defTabSz="685607" eaLnBrk="1" fontAlgn="auto" hangingPunct="1">
              <a:spcBef>
                <a:spcPts val="0"/>
              </a:spcBef>
              <a:spcAft>
                <a:spcPts val="0"/>
              </a:spcAft>
              <a:defRPr/>
            </a:pPr>
            <a:r>
              <a:rPr lang="en-US" sz="1324">
                <a:gradFill>
                  <a:gsLst>
                    <a:gs pos="7111">
                      <a:srgbClr val="353535"/>
                    </a:gs>
                    <a:gs pos="33000">
                      <a:srgbClr val="353535"/>
                    </a:gs>
                  </a:gsLst>
                  <a:lin ang="5400000" scaled="1"/>
                </a:gradFill>
                <a:latin typeface="Segoe UI Semibold" panose="020B0702040204020203" pitchFamily="34" charset="0"/>
                <a:ea typeface="+mn-ea"/>
                <a:cs typeface="Segoe UI Semibold" panose="020B0702040204020203" pitchFamily="34" charset="0"/>
              </a:rPr>
              <a:t>Agility</a:t>
            </a:r>
          </a:p>
        </p:txBody>
      </p:sp>
      <p:grpSp>
        <p:nvGrpSpPr>
          <p:cNvPr id="36" name="Group 35"/>
          <p:cNvGrpSpPr/>
          <p:nvPr/>
        </p:nvGrpSpPr>
        <p:grpSpPr>
          <a:xfrm>
            <a:off x="5725425" y="2518164"/>
            <a:ext cx="2992857" cy="665124"/>
            <a:chOff x="7634335" y="2862559"/>
            <a:chExt cx="3991608" cy="887084"/>
          </a:xfrm>
        </p:grpSpPr>
        <p:sp>
          <p:nvSpPr>
            <p:cNvPr id="108" name="TextBox 107"/>
            <p:cNvSpPr txBox="1"/>
            <p:nvPr/>
          </p:nvSpPr>
          <p:spPr>
            <a:xfrm>
              <a:off x="7634335" y="2862559"/>
              <a:ext cx="1440384" cy="887084"/>
            </a:xfrm>
            <a:prstGeom prst="rect">
              <a:avLst/>
            </a:prstGeom>
            <a:noFill/>
          </p:spPr>
          <p:txBody>
            <a:bodyPr wrap="square" lIns="134425" tIns="107540" rIns="134425" bIns="107540" rtlCol="0">
              <a:spAutoFit/>
            </a:bodyPr>
            <a:lstStyle/>
            <a:p>
              <a:pPr defTabSz="685582" eaLnBrk="1" fontAlgn="auto" hangingPunct="1">
                <a:lnSpc>
                  <a:spcPct val="90000"/>
                </a:lnSpc>
                <a:spcBef>
                  <a:spcPts val="0"/>
                </a:spcBef>
                <a:spcAft>
                  <a:spcPts val="441"/>
                </a:spcAft>
                <a:defRPr/>
              </a:pPr>
              <a:r>
                <a:rPr lang="en-US" sz="3234">
                  <a:solidFill>
                    <a:srgbClr val="FF8C00"/>
                  </a:solidFill>
                  <a:latin typeface="Segoe UI Semilight"/>
                  <a:ea typeface="+mn-ea"/>
                  <a:cs typeface="+mn-cs"/>
                </a:rPr>
                <a:t>28%</a:t>
              </a:r>
            </a:p>
          </p:txBody>
        </p:sp>
        <p:sp>
          <p:nvSpPr>
            <p:cNvPr id="110" name="Rectangle 109"/>
            <p:cNvSpPr/>
            <p:nvPr/>
          </p:nvSpPr>
          <p:spPr>
            <a:xfrm>
              <a:off x="8891467" y="3004705"/>
              <a:ext cx="2734476" cy="514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1" tIns="34275" rIns="68551" bIns="34275" numCol="1" spcCol="0" rtlCol="0" fromWordArt="0" anchor="t" anchorCtr="0" forceAA="0" compatLnSpc="1">
              <a:prstTxWarp prst="textNoShape">
                <a:avLst/>
              </a:prstTxWarp>
              <a:noAutofit/>
            </a:bodyPr>
            <a:lstStyle/>
            <a:p>
              <a:pPr defTabSz="685582" eaLnBrk="1" fontAlgn="auto" hangingPunct="1">
                <a:spcBef>
                  <a:spcPts val="0"/>
                </a:spcBef>
                <a:spcAft>
                  <a:spcPts val="0"/>
                </a:spcAft>
                <a:defRPr/>
              </a:pPr>
              <a:r>
                <a:rPr lang="en-US" sz="1176">
                  <a:gradFill>
                    <a:gsLst>
                      <a:gs pos="0">
                        <a:srgbClr val="353535"/>
                      </a:gs>
                      <a:gs pos="100000">
                        <a:srgbClr val="353535"/>
                      </a:gs>
                    </a:gsLst>
                    <a:lin ang="5400000" scaled="1"/>
                  </a:gradFill>
                  <a:latin typeface="Segoe UI Semibold" panose="020B0702040204020203" pitchFamily="34" charset="0"/>
                  <a:cs typeface="Segoe UI Semibold" panose="020B0702040204020203" pitchFamily="34" charset="0"/>
                </a:rPr>
                <a:t>Time spent on</a:t>
              </a:r>
              <a:br>
                <a:rPr lang="en-US" sz="1176">
                  <a:gradFill>
                    <a:gsLst>
                      <a:gs pos="0">
                        <a:srgbClr val="353535"/>
                      </a:gs>
                      <a:gs pos="100000">
                        <a:srgbClr val="353535"/>
                      </a:gs>
                    </a:gsLst>
                    <a:lin ang="5400000" scaled="1"/>
                  </a:gradFill>
                  <a:latin typeface="Segoe UI Semibold" panose="020B0702040204020203" pitchFamily="34" charset="0"/>
                  <a:cs typeface="Segoe UI Semibold" panose="020B0702040204020203" pitchFamily="34" charset="0"/>
                </a:rPr>
              </a:br>
              <a:r>
                <a:rPr lang="en-US" sz="1176">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administrative tasks</a:t>
              </a:r>
            </a:p>
          </p:txBody>
        </p:sp>
      </p:grpSp>
      <p:grpSp>
        <p:nvGrpSpPr>
          <p:cNvPr id="114" name="Group 113"/>
          <p:cNvGrpSpPr/>
          <p:nvPr/>
        </p:nvGrpSpPr>
        <p:grpSpPr>
          <a:xfrm>
            <a:off x="5725425" y="3808948"/>
            <a:ext cx="3115656" cy="674004"/>
            <a:chOff x="7634335" y="4427529"/>
            <a:chExt cx="4155386" cy="898927"/>
          </a:xfrm>
        </p:grpSpPr>
        <p:sp>
          <p:nvSpPr>
            <p:cNvPr id="111" name="TextBox 110"/>
            <p:cNvSpPr txBox="1"/>
            <p:nvPr/>
          </p:nvSpPr>
          <p:spPr>
            <a:xfrm>
              <a:off x="7634335" y="4427529"/>
              <a:ext cx="1440384" cy="887084"/>
            </a:xfrm>
            <a:prstGeom prst="rect">
              <a:avLst/>
            </a:prstGeom>
            <a:noFill/>
          </p:spPr>
          <p:txBody>
            <a:bodyPr wrap="square" lIns="134425" tIns="107540" rIns="134425" bIns="107540" rtlCol="0">
              <a:spAutoFit/>
            </a:bodyPr>
            <a:lstStyle/>
            <a:p>
              <a:pPr defTabSz="685582" eaLnBrk="1" fontAlgn="auto" hangingPunct="1">
                <a:lnSpc>
                  <a:spcPct val="90000"/>
                </a:lnSpc>
                <a:spcBef>
                  <a:spcPts val="0"/>
                </a:spcBef>
                <a:spcAft>
                  <a:spcPts val="441"/>
                </a:spcAft>
                <a:defRPr/>
              </a:pPr>
              <a:r>
                <a:rPr lang="en-US" sz="3234">
                  <a:solidFill>
                    <a:srgbClr val="FF8C00"/>
                  </a:solidFill>
                  <a:latin typeface="Segoe UI Semilight"/>
                  <a:ea typeface="+mn-ea"/>
                  <a:cs typeface="+mn-cs"/>
                </a:rPr>
                <a:t>40%</a:t>
              </a:r>
            </a:p>
          </p:txBody>
        </p:sp>
        <p:sp>
          <p:nvSpPr>
            <p:cNvPr id="113" name="Rectangle 112"/>
            <p:cNvSpPr/>
            <p:nvPr/>
          </p:nvSpPr>
          <p:spPr>
            <a:xfrm>
              <a:off x="8891467" y="4555098"/>
              <a:ext cx="2898254" cy="771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1" tIns="34275" rIns="68551" bIns="34275" numCol="1" spcCol="0" rtlCol="0" fromWordArt="0" anchor="t" anchorCtr="0" forceAA="0" compatLnSpc="1">
              <a:prstTxWarp prst="textNoShape">
                <a:avLst/>
              </a:prstTxWarp>
              <a:noAutofit/>
            </a:bodyPr>
            <a:lstStyle/>
            <a:p>
              <a:pPr defTabSz="685582" eaLnBrk="1" fontAlgn="auto" hangingPunct="1">
                <a:spcBef>
                  <a:spcPts val="0"/>
                </a:spcBef>
                <a:spcAft>
                  <a:spcPts val="0"/>
                </a:spcAft>
                <a:defRPr/>
              </a:pPr>
              <a:r>
                <a:rPr lang="en-US" sz="1176" dirty="0">
                  <a:gradFill>
                    <a:gsLst>
                      <a:gs pos="0">
                        <a:srgbClr val="353535"/>
                      </a:gs>
                      <a:gs pos="100000">
                        <a:srgbClr val="353535"/>
                      </a:gs>
                    </a:gsLst>
                    <a:lin ang="5400000" scaled="1"/>
                  </a:gradFill>
                  <a:latin typeface="Segoe UI Semibold" panose="020B0702040204020203" pitchFamily="34" charset="0"/>
                  <a:cs typeface="Segoe UI Semibold" panose="020B0702040204020203" pitchFamily="34" charset="0"/>
                </a:rPr>
                <a:t>Increase of data breach </a:t>
              </a:r>
              <a:br>
                <a:rPr lang="en-US" sz="1176" dirty="0">
                  <a:gradFill>
                    <a:gsLst>
                      <a:gs pos="0">
                        <a:srgbClr val="353535"/>
                      </a:gs>
                      <a:gs pos="100000">
                        <a:srgbClr val="353535"/>
                      </a:gs>
                    </a:gsLst>
                    <a:lin ang="5400000" scaled="1"/>
                  </a:gradFill>
                  <a:latin typeface="Segoe UI Semibold" panose="020B0702040204020203" pitchFamily="34" charset="0"/>
                  <a:cs typeface="Segoe UI Semibold" panose="020B0702040204020203" pitchFamily="34" charset="0"/>
                </a:rPr>
              </a:br>
              <a:r>
                <a:rPr lang="en-US" sz="1176" dirty="0">
                  <a:gradFill>
                    <a:gsLst>
                      <a:gs pos="0">
                        <a:srgbClr val="353535"/>
                      </a:gs>
                      <a:gs pos="100000">
                        <a:srgbClr val="353535"/>
                      </a:gs>
                    </a:gsLst>
                    <a:lin ang="5400000" scaled="1"/>
                  </a:gradFill>
                  <a:latin typeface="Segoe UI Semibold" panose="020B0702040204020203" pitchFamily="34" charset="0"/>
                  <a:cs typeface="Segoe UI Semibold" panose="020B0702040204020203" pitchFamily="34" charset="0"/>
                </a:rPr>
                <a:t>incidents </a:t>
              </a:r>
              <a:r>
                <a:rPr lang="en-US" sz="1176" dirty="0">
                  <a:gradFill>
                    <a:gsLst>
                      <a:gs pos="0">
                        <a:srgbClr val="353535"/>
                      </a:gs>
                      <a:gs pos="100000">
                        <a:srgbClr val="353535"/>
                      </a:gs>
                    </a:gsLst>
                    <a:lin ang="5400000" scaled="1"/>
                  </a:gradFill>
                  <a:latin typeface="Segoe UI" panose="020B0502040204020203" pitchFamily="34" charset="0"/>
                  <a:cs typeface="Segoe UI" panose="020B0502040204020203" pitchFamily="34" charset="0"/>
                </a:rPr>
                <a:t>in 2016</a:t>
              </a:r>
            </a:p>
          </p:txBody>
        </p:sp>
      </p:grpSp>
      <p:grpSp>
        <p:nvGrpSpPr>
          <p:cNvPr id="11" name="Group 10"/>
          <p:cNvGrpSpPr/>
          <p:nvPr/>
        </p:nvGrpSpPr>
        <p:grpSpPr>
          <a:xfrm>
            <a:off x="956574" y="1749479"/>
            <a:ext cx="1000122" cy="1837052"/>
            <a:chOff x="1274064" y="1951214"/>
            <a:chExt cx="1333874" cy="2450104"/>
          </a:xfrm>
        </p:grpSpPr>
        <p:grpSp>
          <p:nvGrpSpPr>
            <p:cNvPr id="124" name="Group 123"/>
            <p:cNvGrpSpPr/>
            <p:nvPr/>
          </p:nvGrpSpPr>
          <p:grpSpPr>
            <a:xfrm>
              <a:off x="1274064" y="1951214"/>
              <a:ext cx="1135525" cy="2450104"/>
              <a:chOff x="1274064" y="1951214"/>
              <a:chExt cx="1135525" cy="2450104"/>
            </a:xfrm>
          </p:grpSpPr>
          <p:cxnSp>
            <p:nvCxnSpPr>
              <p:cNvPr id="122" name="Straight Connector 121"/>
              <p:cNvCxnSpPr>
                <a:cxnSpLocks/>
              </p:cNvCxnSpPr>
              <p:nvPr/>
            </p:nvCxnSpPr>
            <p:spPr>
              <a:xfrm flipV="1">
                <a:off x="1274064" y="2994672"/>
                <a:ext cx="523792" cy="303265"/>
              </a:xfrm>
              <a:prstGeom prst="line">
                <a:avLst/>
              </a:prstGeom>
              <a:ln w="3175">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cxnSpLocks/>
              </p:cNvCxnSpPr>
              <p:nvPr/>
            </p:nvCxnSpPr>
            <p:spPr>
              <a:xfrm flipV="1">
                <a:off x="1530078" y="3159686"/>
                <a:ext cx="420338" cy="1241632"/>
              </a:xfrm>
              <a:prstGeom prst="line">
                <a:avLst/>
              </a:prstGeom>
              <a:ln w="3175">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5CA0AA1-0E12-4548-B095-5455E88CCA73}"/>
                  </a:ext>
                </a:extLst>
              </p:cNvPr>
              <p:cNvCxnSpPr>
                <a:cxnSpLocks/>
                <a:endCxn id="65" idx="4"/>
              </p:cNvCxnSpPr>
              <p:nvPr/>
            </p:nvCxnSpPr>
            <p:spPr>
              <a:xfrm flipV="1">
                <a:off x="2225025" y="1951214"/>
                <a:ext cx="184564" cy="564021"/>
              </a:xfrm>
              <a:prstGeom prst="line">
                <a:avLst/>
              </a:prstGeom>
              <a:ln w="3175">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1725069" y="2332240"/>
              <a:ext cx="882869" cy="882869"/>
              <a:chOff x="1725069" y="2332240"/>
              <a:chExt cx="882869" cy="882869"/>
            </a:xfrm>
          </p:grpSpPr>
          <p:sp>
            <p:nvSpPr>
              <p:cNvPr id="94" name="Oval 93"/>
              <p:cNvSpPr/>
              <p:nvPr/>
            </p:nvSpPr>
            <p:spPr>
              <a:xfrm>
                <a:off x="1725069" y="2332240"/>
                <a:ext cx="882869" cy="88286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bIns="0" rtlCol="0" anchor="b" anchorCtr="0"/>
              <a:lstStyle/>
              <a:p>
                <a:pPr algn="ctr" defTabSz="685607" eaLnBrk="1" fontAlgn="auto" hangingPunct="1">
                  <a:lnSpc>
                    <a:spcPct val="90000"/>
                  </a:lnSpc>
                  <a:spcBef>
                    <a:spcPts val="0"/>
                  </a:spcBef>
                  <a:spcAft>
                    <a:spcPts val="0"/>
                  </a:spcAft>
                  <a:defRPr/>
                </a:pPr>
                <a:br>
                  <a:rPr lang="en-US" sz="675">
                    <a:gradFill>
                      <a:gsLst>
                        <a:gs pos="0">
                          <a:srgbClr val="FFFFFF"/>
                        </a:gs>
                        <a:gs pos="83000">
                          <a:srgbClr val="FFFFFF"/>
                        </a:gs>
                      </a:gsLst>
                    </a:gradFill>
                    <a:latin typeface="Segoe UI" panose="020B0502040204020203" pitchFamily="34" charset="0"/>
                    <a:cs typeface="Segoe UI" panose="020B0502040204020203" pitchFamily="34" charset="0"/>
                  </a:rPr>
                </a:br>
                <a:br>
                  <a:rPr lang="en-US" sz="675">
                    <a:gradFill>
                      <a:gsLst>
                        <a:gs pos="0">
                          <a:srgbClr val="FFFFFF"/>
                        </a:gs>
                        <a:gs pos="83000">
                          <a:srgbClr val="FFFFFF"/>
                        </a:gs>
                      </a:gsLst>
                    </a:gradFill>
                    <a:latin typeface="Segoe UI" panose="020B0502040204020203" pitchFamily="34" charset="0"/>
                    <a:cs typeface="Segoe UI" panose="020B0502040204020203" pitchFamily="34" charset="0"/>
                  </a:rPr>
                </a:br>
                <a:r>
                  <a:rPr lang="en-US" sz="675">
                    <a:gradFill>
                      <a:gsLst>
                        <a:gs pos="0">
                          <a:srgbClr val="FFFFFF"/>
                        </a:gs>
                        <a:gs pos="83000">
                          <a:srgbClr val="FFFFFF"/>
                        </a:gs>
                      </a:gsLst>
                    </a:gradFill>
                    <a:latin typeface="Segoe UI" panose="020B0502040204020203" pitchFamily="34" charset="0"/>
                    <a:cs typeface="Segoe UI" panose="020B0502040204020203" pitchFamily="34" charset="0"/>
                  </a:rPr>
                  <a:t>Mash-up </a:t>
                </a:r>
                <a:br>
                  <a:rPr lang="en-US" sz="675">
                    <a:gradFill>
                      <a:gsLst>
                        <a:gs pos="0">
                          <a:srgbClr val="FFFFFF"/>
                        </a:gs>
                        <a:gs pos="83000">
                          <a:srgbClr val="FFFFFF"/>
                        </a:gs>
                      </a:gsLst>
                    </a:gradFill>
                    <a:latin typeface="Segoe UI" panose="020B0502040204020203" pitchFamily="34" charset="0"/>
                    <a:cs typeface="Segoe UI" panose="020B0502040204020203" pitchFamily="34" charset="0"/>
                  </a:rPr>
                </a:br>
                <a:r>
                  <a:rPr lang="en-US" sz="675">
                    <a:gradFill>
                      <a:gsLst>
                        <a:gs pos="0">
                          <a:srgbClr val="FFFFFF"/>
                        </a:gs>
                        <a:gs pos="83000">
                          <a:srgbClr val="FFFFFF"/>
                        </a:gs>
                      </a:gsLst>
                    </a:gradFill>
                    <a:latin typeface="Segoe UI" panose="020B0502040204020203" pitchFamily="34" charset="0"/>
                    <a:cs typeface="Segoe UI" panose="020B0502040204020203" pitchFamily="34" charset="0"/>
                  </a:rPr>
                  <a:t>App</a:t>
                </a:r>
              </a:p>
            </p:txBody>
          </p:sp>
          <p:sp>
            <p:nvSpPr>
              <p:cNvPr id="95" name="phone"/>
              <p:cNvSpPr>
                <a:spLocks noChangeAspect="1" noEditPoints="1"/>
              </p:cNvSpPr>
              <p:nvPr/>
            </p:nvSpPr>
            <p:spPr bwMode="auto">
              <a:xfrm>
                <a:off x="2070902" y="2467379"/>
                <a:ext cx="191201" cy="306180"/>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0" tIns="34280" rIns="68560" bIns="34280" numCol="1" anchor="t" anchorCtr="0" compatLnSpc="1">
                <a:prstTxWarp prst="textNoShape">
                  <a:avLst/>
                </a:prstTxWarp>
              </a:bodyPr>
              <a:lstStyle/>
              <a:p>
                <a:pPr defTabSz="685607" eaLnBrk="1" fontAlgn="auto" hangingPunct="1">
                  <a:spcBef>
                    <a:spcPts val="0"/>
                  </a:spcBef>
                  <a:spcAft>
                    <a:spcPts val="0"/>
                  </a:spcAft>
                  <a:defRPr/>
                </a:pPr>
                <a:endParaRPr lang="en-US" sz="1350">
                  <a:gradFill>
                    <a:gsLst>
                      <a:gs pos="0">
                        <a:srgbClr val="505050"/>
                      </a:gs>
                      <a:gs pos="100000">
                        <a:srgbClr val="505050"/>
                      </a:gs>
                    </a:gsLst>
                  </a:gradFill>
                  <a:latin typeface="Segoe UI Semilight"/>
                  <a:ea typeface="+mn-ea"/>
                  <a:cs typeface="+mn-cs"/>
                </a:endParaRPr>
              </a:p>
            </p:txBody>
          </p:sp>
        </p:grpSp>
      </p:grpSp>
      <p:sp>
        <p:nvSpPr>
          <p:cNvPr id="2" name="Title 1">
            <a:extLst>
              <a:ext uri="{FF2B5EF4-FFF2-40B4-BE49-F238E27FC236}">
                <a16:creationId xmlns:a16="http://schemas.microsoft.com/office/drawing/2014/main" id="{597917D1-B236-48AE-B375-976D85B425A3}"/>
              </a:ext>
            </a:extLst>
          </p:cNvPr>
          <p:cNvSpPr>
            <a:spLocks noGrp="1"/>
          </p:cNvSpPr>
          <p:nvPr>
            <p:ph type="title"/>
          </p:nvPr>
        </p:nvSpPr>
        <p:spPr/>
        <p:txBody>
          <a:bodyPr/>
          <a:lstStyle/>
          <a:p>
            <a:r>
              <a:rPr lang="en-US" dirty="0"/>
              <a:t>Today’s Challenges</a:t>
            </a:r>
          </a:p>
        </p:txBody>
      </p:sp>
      <p:sp>
        <p:nvSpPr>
          <p:cNvPr id="7" name="Text Placeholder 6">
            <a:extLst>
              <a:ext uri="{FF2B5EF4-FFF2-40B4-BE49-F238E27FC236}">
                <a16:creationId xmlns:a16="http://schemas.microsoft.com/office/drawing/2014/main" id="{169E6DF0-9B24-4D05-8EE3-7958D8E078CD}"/>
              </a:ext>
            </a:extLst>
          </p:cNvPr>
          <p:cNvSpPr>
            <a:spLocks noGrp="1"/>
          </p:cNvSpPr>
          <p:nvPr>
            <p:ph type="body" sz="quarter" idx="14"/>
          </p:nvPr>
        </p:nvSpPr>
        <p:spPr/>
        <p:txBody>
          <a:bodyPr/>
          <a:lstStyle/>
          <a:p>
            <a:endParaRPr lang="en-US"/>
          </a:p>
        </p:txBody>
      </p:sp>
      <p:sp>
        <p:nvSpPr>
          <p:cNvPr id="82" name="Rectangle 81">
            <a:extLst>
              <a:ext uri="{FF2B5EF4-FFF2-40B4-BE49-F238E27FC236}">
                <a16:creationId xmlns:a16="http://schemas.microsoft.com/office/drawing/2014/main" id="{D926FDA3-A59A-472B-908B-46F3CFF30DF3}"/>
              </a:ext>
            </a:extLst>
          </p:cNvPr>
          <p:cNvSpPr/>
          <p:nvPr/>
        </p:nvSpPr>
        <p:spPr bwMode="auto">
          <a:xfrm>
            <a:off x="7024963" y="12743"/>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Introduction</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219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decel="10000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1+#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fill="hold"/>
                                        <p:tgtEl>
                                          <p:spTgt spid="35"/>
                                        </p:tgtEl>
                                        <p:attrNameLst>
                                          <p:attrName>ppt_x</p:attrName>
                                        </p:attrNameLst>
                                      </p:cBhvr>
                                      <p:tavLst>
                                        <p:tav tm="0">
                                          <p:val>
                                            <p:strVal val="1+#ppt_w/2"/>
                                          </p:val>
                                        </p:tav>
                                        <p:tav tm="100000">
                                          <p:val>
                                            <p:strVal val="#ppt_x"/>
                                          </p:val>
                                        </p:tav>
                                      </p:tavLst>
                                    </p:anim>
                                    <p:anim calcmode="lin" valueType="num">
                                      <p:cBhvr additive="base">
                                        <p:cTn id="21" dur="500" fill="hold"/>
                                        <p:tgtEl>
                                          <p:spTgt spid="35"/>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additive="base">
                                        <p:cTn id="24" dur="500" fill="hold"/>
                                        <p:tgtEl>
                                          <p:spTgt spid="40"/>
                                        </p:tgtEl>
                                        <p:attrNameLst>
                                          <p:attrName>ppt_x</p:attrName>
                                        </p:attrNameLst>
                                      </p:cBhvr>
                                      <p:tavLst>
                                        <p:tav tm="0">
                                          <p:val>
                                            <p:strVal val="1+#ppt_w/2"/>
                                          </p:val>
                                        </p:tav>
                                        <p:tav tm="100000">
                                          <p:val>
                                            <p:strVal val="#ppt_x"/>
                                          </p:val>
                                        </p:tav>
                                      </p:tavLst>
                                    </p:anim>
                                    <p:anim calcmode="lin" valueType="num">
                                      <p:cBhvr additive="base">
                                        <p:cTn id="25" dur="500" fill="hold"/>
                                        <p:tgtEl>
                                          <p:spTgt spid="40"/>
                                        </p:tgtEl>
                                        <p:attrNameLst>
                                          <p:attrName>ppt_y</p:attrName>
                                        </p:attrNameLst>
                                      </p:cBhvr>
                                      <p:tavLst>
                                        <p:tav tm="0">
                                          <p:val>
                                            <p:strVal val="#ppt_y"/>
                                          </p:val>
                                        </p:tav>
                                        <p:tav tm="100000">
                                          <p:val>
                                            <p:strVal val="#ppt_y"/>
                                          </p:val>
                                        </p:tav>
                                      </p:tavLst>
                                    </p:anim>
                                  </p:childTnLst>
                                </p:cTn>
                              </p:par>
                              <p:par>
                                <p:cTn id="26" presetID="2" presetClass="entr" presetSubtype="2" decel="100000"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fill="hold"/>
                                        <p:tgtEl>
                                          <p:spTgt spid="41"/>
                                        </p:tgtEl>
                                        <p:attrNameLst>
                                          <p:attrName>ppt_x</p:attrName>
                                        </p:attrNameLst>
                                      </p:cBhvr>
                                      <p:tavLst>
                                        <p:tav tm="0">
                                          <p:val>
                                            <p:strVal val="1+#ppt_w/2"/>
                                          </p:val>
                                        </p:tav>
                                        <p:tav tm="100000">
                                          <p:val>
                                            <p:strVal val="#ppt_x"/>
                                          </p:val>
                                        </p:tav>
                                      </p:tavLst>
                                    </p:anim>
                                    <p:anim calcmode="lin" valueType="num">
                                      <p:cBhvr additive="base">
                                        <p:cTn id="29" dur="500" fill="hold"/>
                                        <p:tgtEl>
                                          <p:spTgt spid="41"/>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 calcmode="lin" valueType="num">
                                      <p:cBhvr additive="base">
                                        <p:cTn id="32" dur="500" fill="hold"/>
                                        <p:tgtEl>
                                          <p:spTgt spid="57"/>
                                        </p:tgtEl>
                                        <p:attrNameLst>
                                          <p:attrName>ppt_x</p:attrName>
                                        </p:attrNameLst>
                                      </p:cBhvr>
                                      <p:tavLst>
                                        <p:tav tm="0">
                                          <p:val>
                                            <p:strVal val="1+#ppt_w/2"/>
                                          </p:val>
                                        </p:tav>
                                        <p:tav tm="100000">
                                          <p:val>
                                            <p:strVal val="#ppt_x"/>
                                          </p:val>
                                        </p:tav>
                                      </p:tavLst>
                                    </p:anim>
                                    <p:anim calcmode="lin" valueType="num">
                                      <p:cBhvr additive="base">
                                        <p:cTn id="33" dur="500" fill="hold"/>
                                        <p:tgtEl>
                                          <p:spTgt spid="57"/>
                                        </p:tgtEl>
                                        <p:attrNameLst>
                                          <p:attrName>ppt_y</p:attrName>
                                        </p:attrNameLst>
                                      </p:cBhvr>
                                      <p:tavLst>
                                        <p:tav tm="0">
                                          <p:val>
                                            <p:strVal val="#ppt_y"/>
                                          </p:val>
                                        </p:tav>
                                        <p:tav tm="100000">
                                          <p:val>
                                            <p:strVal val="#ppt_y"/>
                                          </p:val>
                                        </p:tav>
                                      </p:tavLst>
                                    </p:anim>
                                  </p:childTnLst>
                                </p:cTn>
                              </p:par>
                              <p:par>
                                <p:cTn id="34" presetID="2" presetClass="entr" presetSubtype="2" decel="10000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 calcmode="lin" valueType="num">
                                      <p:cBhvr additive="base">
                                        <p:cTn id="36" dur="500" fill="hold"/>
                                        <p:tgtEl>
                                          <p:spTgt spid="50"/>
                                        </p:tgtEl>
                                        <p:attrNameLst>
                                          <p:attrName>ppt_x</p:attrName>
                                        </p:attrNameLst>
                                      </p:cBhvr>
                                      <p:tavLst>
                                        <p:tav tm="0">
                                          <p:val>
                                            <p:strVal val="1+#ppt_w/2"/>
                                          </p:val>
                                        </p:tav>
                                        <p:tav tm="100000">
                                          <p:val>
                                            <p:strVal val="#ppt_x"/>
                                          </p:val>
                                        </p:tav>
                                      </p:tavLst>
                                    </p:anim>
                                    <p:anim calcmode="lin" valueType="num">
                                      <p:cBhvr additive="base">
                                        <p:cTn id="37" dur="500" fill="hold"/>
                                        <p:tgtEl>
                                          <p:spTgt spid="50"/>
                                        </p:tgtEl>
                                        <p:attrNameLst>
                                          <p:attrName>ppt_y</p:attrName>
                                        </p:attrNameLst>
                                      </p:cBhvr>
                                      <p:tavLst>
                                        <p:tav tm="0">
                                          <p:val>
                                            <p:strVal val="#ppt_y"/>
                                          </p:val>
                                        </p:tav>
                                        <p:tav tm="100000">
                                          <p:val>
                                            <p:strVal val="#ppt_y"/>
                                          </p:val>
                                        </p:tav>
                                      </p:tavLst>
                                    </p:anim>
                                  </p:childTnLst>
                                </p:cTn>
                              </p:par>
                              <p:par>
                                <p:cTn id="38" presetID="2" presetClass="entr" presetSubtype="2" decel="10000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 calcmode="lin" valueType="num">
                                      <p:cBhvr additive="base">
                                        <p:cTn id="40" dur="500" fill="hold"/>
                                        <p:tgtEl>
                                          <p:spTgt spid="58"/>
                                        </p:tgtEl>
                                        <p:attrNameLst>
                                          <p:attrName>ppt_x</p:attrName>
                                        </p:attrNameLst>
                                      </p:cBhvr>
                                      <p:tavLst>
                                        <p:tav tm="0">
                                          <p:val>
                                            <p:strVal val="1+#ppt_w/2"/>
                                          </p:val>
                                        </p:tav>
                                        <p:tav tm="100000">
                                          <p:val>
                                            <p:strVal val="#ppt_x"/>
                                          </p:val>
                                        </p:tav>
                                      </p:tavLst>
                                    </p:anim>
                                    <p:anim calcmode="lin" valueType="num">
                                      <p:cBhvr additive="base">
                                        <p:cTn id="41" dur="500" fill="hold"/>
                                        <p:tgtEl>
                                          <p:spTgt spid="58"/>
                                        </p:tgtEl>
                                        <p:attrNameLst>
                                          <p:attrName>ppt_y</p:attrName>
                                        </p:attrNameLst>
                                      </p:cBhvr>
                                      <p:tavLst>
                                        <p:tav tm="0">
                                          <p:val>
                                            <p:strVal val="#ppt_y"/>
                                          </p:val>
                                        </p:tav>
                                        <p:tav tm="100000">
                                          <p:val>
                                            <p:strVal val="#ppt_y"/>
                                          </p:val>
                                        </p:tav>
                                      </p:tavLst>
                                    </p:anim>
                                  </p:childTnLst>
                                </p:cTn>
                              </p:par>
                              <p:par>
                                <p:cTn id="42" presetID="2" presetClass="entr" presetSubtype="2" decel="10000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additive="base">
                                        <p:cTn id="44" dur="500" fill="hold"/>
                                        <p:tgtEl>
                                          <p:spTgt spid="36"/>
                                        </p:tgtEl>
                                        <p:attrNameLst>
                                          <p:attrName>ppt_x</p:attrName>
                                        </p:attrNameLst>
                                      </p:cBhvr>
                                      <p:tavLst>
                                        <p:tav tm="0">
                                          <p:val>
                                            <p:strVal val="1+#ppt_w/2"/>
                                          </p:val>
                                        </p:tav>
                                        <p:tav tm="100000">
                                          <p:val>
                                            <p:strVal val="#ppt_x"/>
                                          </p:val>
                                        </p:tav>
                                      </p:tavLst>
                                    </p:anim>
                                    <p:anim calcmode="lin" valueType="num">
                                      <p:cBhvr additive="base">
                                        <p:cTn id="45" dur="500" fill="hold"/>
                                        <p:tgtEl>
                                          <p:spTgt spid="36"/>
                                        </p:tgtEl>
                                        <p:attrNameLst>
                                          <p:attrName>ppt_y</p:attrName>
                                        </p:attrNameLst>
                                      </p:cBhvr>
                                      <p:tavLst>
                                        <p:tav tm="0">
                                          <p:val>
                                            <p:strVal val="#ppt_y"/>
                                          </p:val>
                                        </p:tav>
                                        <p:tav tm="100000">
                                          <p:val>
                                            <p:strVal val="#ppt_y"/>
                                          </p:val>
                                        </p:tav>
                                      </p:tavLst>
                                    </p:anim>
                                  </p:childTnLst>
                                </p:cTn>
                              </p:par>
                              <p:par>
                                <p:cTn id="46" presetID="2" presetClass="entr" presetSubtype="2" decel="100000" fill="hold" nodeType="withEffect">
                                  <p:stCondLst>
                                    <p:cond delay="0"/>
                                  </p:stCondLst>
                                  <p:childTnLst>
                                    <p:set>
                                      <p:cBhvr>
                                        <p:cTn id="47" dur="1" fill="hold">
                                          <p:stCondLst>
                                            <p:cond delay="0"/>
                                          </p:stCondLst>
                                        </p:cTn>
                                        <p:tgtEl>
                                          <p:spTgt spid="114"/>
                                        </p:tgtEl>
                                        <p:attrNameLst>
                                          <p:attrName>style.visibility</p:attrName>
                                        </p:attrNameLst>
                                      </p:cBhvr>
                                      <p:to>
                                        <p:strVal val="visible"/>
                                      </p:to>
                                    </p:set>
                                    <p:anim calcmode="lin" valueType="num">
                                      <p:cBhvr additive="base">
                                        <p:cTn id="48" dur="500" fill="hold"/>
                                        <p:tgtEl>
                                          <p:spTgt spid="114"/>
                                        </p:tgtEl>
                                        <p:attrNameLst>
                                          <p:attrName>ppt_x</p:attrName>
                                        </p:attrNameLst>
                                      </p:cBhvr>
                                      <p:tavLst>
                                        <p:tav tm="0">
                                          <p:val>
                                            <p:strVal val="1+#ppt_w/2"/>
                                          </p:val>
                                        </p:tav>
                                        <p:tav tm="100000">
                                          <p:val>
                                            <p:strVal val="#ppt_x"/>
                                          </p:val>
                                        </p:tav>
                                      </p:tavLst>
                                    </p:anim>
                                    <p:anim calcmode="lin" valueType="num">
                                      <p:cBhvr additive="base">
                                        <p:cTn id="49" dur="500" fill="hold"/>
                                        <p:tgtEl>
                                          <p:spTgt spid="1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0" grpId="0" animBg="1"/>
      <p:bldP spid="57" grpId="0"/>
      <p:bldP spid="5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D7E0B00-4FDE-D040-8275-1F4B80113D68}" type="slidenum">
              <a:rPr lang="en-US" smtClean="0"/>
              <a:pPr/>
              <a:t>40</a:t>
            </a:fld>
            <a:endParaRPr lang="en-US"/>
          </a:p>
        </p:txBody>
      </p:sp>
      <p:sp>
        <p:nvSpPr>
          <p:cNvPr id="4" name="Footer Placeholder 3"/>
          <p:cNvSpPr>
            <a:spLocks noGrp="1"/>
          </p:cNvSpPr>
          <p:nvPr>
            <p:ph type="ftr" sz="quarter" idx="13"/>
          </p:nvPr>
        </p:nvSpPr>
        <p:spPr/>
        <p:txBody>
          <a:bodyPr/>
          <a:lstStyle/>
          <a:p>
            <a:endParaRPr lang="en-US" dirty="0"/>
          </a:p>
        </p:txBody>
      </p:sp>
      <p:sp>
        <p:nvSpPr>
          <p:cNvPr id="5" name="Title 4"/>
          <p:cNvSpPr>
            <a:spLocks noGrp="1"/>
          </p:cNvSpPr>
          <p:nvPr>
            <p:ph type="title"/>
          </p:nvPr>
        </p:nvSpPr>
        <p:spPr/>
        <p:txBody>
          <a:bodyPr/>
          <a:lstStyle/>
          <a:p>
            <a:r>
              <a:rPr lang="en-US" sz="2000" dirty="0"/>
              <a:t>Microservices and DevOps: Better together</a:t>
            </a:r>
          </a:p>
        </p:txBody>
      </p:sp>
      <p:grpSp>
        <p:nvGrpSpPr>
          <p:cNvPr id="6" name="Group 5"/>
          <p:cNvGrpSpPr/>
          <p:nvPr/>
        </p:nvGrpSpPr>
        <p:grpSpPr>
          <a:xfrm>
            <a:off x="4651046" y="1042811"/>
            <a:ext cx="4430513" cy="4176328"/>
            <a:chOff x="12942776" y="2243763"/>
            <a:chExt cx="10753345" cy="10136408"/>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942776" y="3360133"/>
              <a:ext cx="10753345" cy="8220644"/>
            </a:xfrm>
            <a:prstGeom prst="rect">
              <a:avLst/>
            </a:prstGeom>
          </p:spPr>
        </p:pic>
        <p:sp>
          <p:nvSpPr>
            <p:cNvPr id="8" name="TextBox 7"/>
            <p:cNvSpPr txBox="1"/>
            <p:nvPr/>
          </p:nvSpPr>
          <p:spPr>
            <a:xfrm>
              <a:off x="14719613" y="2243763"/>
              <a:ext cx="1962615" cy="663281"/>
            </a:xfrm>
            <a:prstGeom prst="rect">
              <a:avLst/>
            </a:prstGeom>
            <a:noFill/>
          </p:spPr>
          <p:txBody>
            <a:bodyPr wrap="square" rtlCol="0">
              <a:spAutoFit/>
            </a:bodyPr>
            <a:lstStyle/>
            <a:p>
              <a:pPr algn="ctr"/>
              <a:r>
                <a:rPr lang="en-US" sz="1176" dirty="0">
                  <a:gradFill>
                    <a:gsLst>
                      <a:gs pos="1250">
                        <a:schemeClr val="tx1"/>
                      </a:gs>
                      <a:gs pos="100000">
                        <a:schemeClr val="tx1"/>
                      </a:gs>
                    </a:gsLst>
                    <a:lin ang="5400000" scaled="0"/>
                  </a:gradFill>
                </a:rPr>
                <a:t>Code</a:t>
              </a:r>
            </a:p>
          </p:txBody>
        </p:sp>
        <p:sp>
          <p:nvSpPr>
            <p:cNvPr id="9" name="TextBox 8"/>
            <p:cNvSpPr txBox="1"/>
            <p:nvPr/>
          </p:nvSpPr>
          <p:spPr>
            <a:xfrm>
              <a:off x="16749750" y="2243763"/>
              <a:ext cx="3301305" cy="663281"/>
            </a:xfrm>
            <a:prstGeom prst="rect">
              <a:avLst/>
            </a:prstGeom>
            <a:noFill/>
          </p:spPr>
          <p:txBody>
            <a:bodyPr wrap="square" rtlCol="0">
              <a:spAutoFit/>
            </a:bodyPr>
            <a:lstStyle/>
            <a:p>
              <a:pPr algn="ctr"/>
              <a:r>
                <a:rPr lang="en-US" sz="1176" dirty="0">
                  <a:gradFill>
                    <a:gsLst>
                      <a:gs pos="1250">
                        <a:schemeClr val="tx1"/>
                      </a:gs>
                      <a:gs pos="100000">
                        <a:schemeClr val="tx1"/>
                      </a:gs>
                    </a:gsLst>
                    <a:lin ang="5400000" scaled="0"/>
                  </a:gradFill>
                </a:rPr>
                <a:t>Build &amp; Integrate</a:t>
              </a:r>
            </a:p>
          </p:txBody>
        </p:sp>
        <p:sp>
          <p:nvSpPr>
            <p:cNvPr id="10" name="TextBox 9"/>
            <p:cNvSpPr txBox="1"/>
            <p:nvPr/>
          </p:nvSpPr>
          <p:spPr>
            <a:xfrm>
              <a:off x="19735802" y="2243763"/>
              <a:ext cx="2806699" cy="663281"/>
            </a:xfrm>
            <a:prstGeom prst="rect">
              <a:avLst/>
            </a:prstGeom>
            <a:noFill/>
          </p:spPr>
          <p:txBody>
            <a:bodyPr wrap="square" rtlCol="0">
              <a:spAutoFit/>
            </a:bodyPr>
            <a:lstStyle/>
            <a:p>
              <a:pPr algn="ctr"/>
              <a:r>
                <a:rPr lang="en-US" sz="1176" dirty="0">
                  <a:gradFill>
                    <a:gsLst>
                      <a:gs pos="1250">
                        <a:schemeClr val="tx1"/>
                      </a:gs>
                      <a:gs pos="100000">
                        <a:schemeClr val="tx1"/>
                      </a:gs>
                    </a:gsLst>
                    <a:lin ang="5400000" scaled="0"/>
                  </a:gradFill>
                </a:rPr>
                <a:t>Testing</a:t>
              </a:r>
            </a:p>
          </p:txBody>
        </p:sp>
        <p:sp>
          <p:nvSpPr>
            <p:cNvPr id="11" name="TextBox 10"/>
            <p:cNvSpPr txBox="1"/>
            <p:nvPr/>
          </p:nvSpPr>
          <p:spPr>
            <a:xfrm>
              <a:off x="14548470" y="11715043"/>
              <a:ext cx="2085437" cy="663281"/>
            </a:xfrm>
            <a:prstGeom prst="rect">
              <a:avLst/>
            </a:prstGeom>
            <a:noFill/>
          </p:spPr>
          <p:txBody>
            <a:bodyPr wrap="square" rtlCol="0">
              <a:spAutoFit/>
            </a:bodyPr>
            <a:lstStyle/>
            <a:p>
              <a:pPr algn="ctr"/>
              <a:r>
                <a:rPr lang="en-US" sz="1176" dirty="0">
                  <a:gradFill>
                    <a:gsLst>
                      <a:gs pos="1250">
                        <a:schemeClr val="tx1"/>
                      </a:gs>
                      <a:gs pos="100000">
                        <a:schemeClr val="tx1"/>
                      </a:gs>
                    </a:gsLst>
                    <a:lin ang="5400000" scaled="0"/>
                  </a:gradFill>
                </a:rPr>
                <a:t>Feedback</a:t>
              </a:r>
            </a:p>
          </p:txBody>
        </p:sp>
        <p:sp>
          <p:nvSpPr>
            <p:cNvPr id="12" name="TextBox 11"/>
            <p:cNvSpPr txBox="1"/>
            <p:nvPr/>
          </p:nvSpPr>
          <p:spPr>
            <a:xfrm>
              <a:off x="17379027" y="11716890"/>
              <a:ext cx="2128173" cy="663281"/>
            </a:xfrm>
            <a:prstGeom prst="rect">
              <a:avLst/>
            </a:prstGeom>
            <a:noFill/>
          </p:spPr>
          <p:txBody>
            <a:bodyPr wrap="square" rtlCol="0">
              <a:spAutoFit/>
            </a:bodyPr>
            <a:lstStyle/>
            <a:p>
              <a:pPr algn="ctr"/>
              <a:r>
                <a:rPr lang="en-US" sz="1176" dirty="0">
                  <a:gradFill>
                    <a:gsLst>
                      <a:gs pos="1250">
                        <a:schemeClr val="tx1"/>
                      </a:gs>
                      <a:gs pos="100000">
                        <a:schemeClr val="tx1"/>
                      </a:gs>
                    </a:gsLst>
                    <a:lin ang="5400000" scaled="0"/>
                  </a:gradFill>
                </a:rPr>
                <a:t>Monitoring</a:t>
              </a:r>
            </a:p>
          </p:txBody>
        </p:sp>
        <p:sp>
          <p:nvSpPr>
            <p:cNvPr id="13" name="TextBox 12"/>
            <p:cNvSpPr txBox="1"/>
            <p:nvPr/>
          </p:nvSpPr>
          <p:spPr>
            <a:xfrm>
              <a:off x="20019859" y="11693852"/>
              <a:ext cx="2522642" cy="663281"/>
            </a:xfrm>
            <a:prstGeom prst="rect">
              <a:avLst/>
            </a:prstGeom>
            <a:noFill/>
          </p:spPr>
          <p:txBody>
            <a:bodyPr wrap="square" rtlCol="0">
              <a:spAutoFit/>
            </a:bodyPr>
            <a:lstStyle/>
            <a:p>
              <a:pPr algn="ctr"/>
              <a:r>
                <a:rPr lang="en-US" sz="1176" dirty="0">
                  <a:gradFill>
                    <a:gsLst>
                      <a:gs pos="1250">
                        <a:schemeClr val="tx1"/>
                      </a:gs>
                      <a:gs pos="100000">
                        <a:schemeClr val="tx1"/>
                      </a:gs>
                    </a:gsLst>
                    <a:lin ang="5400000" scaled="0"/>
                  </a:gradFill>
                </a:rPr>
                <a:t>Distribution</a:t>
              </a:r>
            </a:p>
          </p:txBody>
        </p:sp>
      </p:grpSp>
      <p:sp>
        <p:nvSpPr>
          <p:cNvPr id="15" name="TextBox 14"/>
          <p:cNvSpPr txBox="1"/>
          <p:nvPr/>
        </p:nvSpPr>
        <p:spPr>
          <a:xfrm>
            <a:off x="1679991" y="3088656"/>
            <a:ext cx="1905448" cy="1107996"/>
          </a:xfrm>
          <a:prstGeom prst="rect">
            <a:avLst/>
          </a:prstGeom>
          <a:noFill/>
        </p:spPr>
        <p:txBody>
          <a:bodyPr wrap="square" rtlCol="0">
            <a:spAutoFit/>
          </a:bodyPr>
          <a:lstStyle/>
          <a:p>
            <a:r>
              <a:rPr lang="en-US" sz="1400" b="1" dirty="0"/>
              <a:t>Cloud simplifies the adoption of DevOps practices</a:t>
            </a:r>
          </a:p>
          <a:p>
            <a:endParaRPr lang="en-US" dirty="0"/>
          </a:p>
        </p:txBody>
      </p:sp>
      <p:grpSp>
        <p:nvGrpSpPr>
          <p:cNvPr id="16" name="Group 15"/>
          <p:cNvGrpSpPr/>
          <p:nvPr/>
        </p:nvGrpSpPr>
        <p:grpSpPr>
          <a:xfrm>
            <a:off x="1729818" y="4224981"/>
            <a:ext cx="1426264" cy="822673"/>
            <a:chOff x="940119" y="5293964"/>
            <a:chExt cx="1940093" cy="1119051"/>
          </a:xfrm>
        </p:grpSpPr>
        <p:sp>
          <p:nvSpPr>
            <p:cNvPr id="17"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18"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19"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gr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736" y="3375571"/>
            <a:ext cx="1033871" cy="1850479"/>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2558" y="3612600"/>
            <a:ext cx="805763" cy="1581789"/>
          </a:xfrm>
          <a:prstGeom prst="rect">
            <a:avLst/>
          </a:prstGeom>
        </p:spPr>
      </p:pic>
      <p:sp>
        <p:nvSpPr>
          <p:cNvPr id="22" name="Content Placeholder 1"/>
          <p:cNvSpPr>
            <a:spLocks noGrp="1"/>
          </p:cNvSpPr>
          <p:nvPr>
            <p:ph idx="1"/>
          </p:nvPr>
        </p:nvSpPr>
        <p:spPr>
          <a:xfrm>
            <a:off x="678065" y="1166329"/>
            <a:ext cx="3761759" cy="1824657"/>
          </a:xfrm>
        </p:spPr>
        <p:txBody>
          <a:bodyPr>
            <a:normAutofit/>
          </a:bodyPr>
          <a:lstStyle/>
          <a:p>
            <a:r>
              <a:rPr lang="en-US" dirty="0"/>
              <a:t>The lifecycle of a microservice should be fully automated, from design all the way through deployment.</a:t>
            </a:r>
          </a:p>
        </p:txBody>
      </p:sp>
      <p:sp>
        <p:nvSpPr>
          <p:cNvPr id="23" name="Rectangle 22">
            <a:extLst>
              <a:ext uri="{FF2B5EF4-FFF2-40B4-BE49-F238E27FC236}">
                <a16:creationId xmlns:a16="http://schemas.microsoft.com/office/drawing/2014/main" id="{CA86C31A-F3E4-4966-B5BE-B5BD94413FAC}"/>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DevOps</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62642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94D0EE-0D10-4A2A-B8B8-00CD572DDDAA}"/>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87B5EB60-0649-4B4F-80BA-3BBBFBC25C06}"/>
              </a:ext>
            </a:extLst>
          </p:cNvPr>
          <p:cNvSpPr>
            <a:spLocks noGrp="1"/>
          </p:cNvSpPr>
          <p:nvPr>
            <p:ph type="sldNum" sz="quarter" idx="12"/>
          </p:nvPr>
        </p:nvSpPr>
        <p:spPr/>
        <p:txBody>
          <a:bodyPr/>
          <a:lstStyle/>
          <a:p>
            <a:fld id="{5D7E0B00-4FDE-D040-8275-1F4B80113D68}" type="slidenum">
              <a:rPr lang="en-US" smtClean="0"/>
              <a:pPr/>
              <a:t>41</a:t>
            </a:fld>
            <a:endParaRPr lang="en-US"/>
          </a:p>
        </p:txBody>
      </p:sp>
      <p:sp>
        <p:nvSpPr>
          <p:cNvPr id="4" name="Footer Placeholder 3">
            <a:extLst>
              <a:ext uri="{FF2B5EF4-FFF2-40B4-BE49-F238E27FC236}">
                <a16:creationId xmlns:a16="http://schemas.microsoft.com/office/drawing/2014/main" id="{4CBDA5D7-82EE-4890-B2C4-D63458AC0FCB}"/>
              </a:ext>
            </a:extLst>
          </p:cNvPr>
          <p:cNvSpPr>
            <a:spLocks noGrp="1"/>
          </p:cNvSpPr>
          <p:nvPr>
            <p:ph type="ftr" sz="quarter" idx="13"/>
          </p:nvPr>
        </p:nvSpPr>
        <p:spPr/>
        <p:txBody>
          <a:bodyPr/>
          <a:lstStyle/>
          <a:p>
            <a:endParaRPr lang="en-US" dirty="0"/>
          </a:p>
        </p:txBody>
      </p:sp>
      <p:sp>
        <p:nvSpPr>
          <p:cNvPr id="5" name="Title 4">
            <a:extLst>
              <a:ext uri="{FF2B5EF4-FFF2-40B4-BE49-F238E27FC236}">
                <a16:creationId xmlns:a16="http://schemas.microsoft.com/office/drawing/2014/main" id="{D2B513E4-A64C-46AD-B6B5-908BE95EFBA0}"/>
              </a:ext>
            </a:extLst>
          </p:cNvPr>
          <p:cNvSpPr>
            <a:spLocks noGrp="1"/>
          </p:cNvSpPr>
          <p:nvPr>
            <p:ph type="title"/>
          </p:nvPr>
        </p:nvSpPr>
        <p:spPr/>
        <p:txBody>
          <a:bodyPr/>
          <a:lstStyle/>
          <a:p>
            <a:endParaRPr lang="en-US"/>
          </a:p>
        </p:txBody>
      </p:sp>
      <p:sp>
        <p:nvSpPr>
          <p:cNvPr id="6" name="Rectangle 5">
            <a:extLst>
              <a:ext uri="{FF2B5EF4-FFF2-40B4-BE49-F238E27FC236}">
                <a16:creationId xmlns:a16="http://schemas.microsoft.com/office/drawing/2014/main" id="{2EAB00E7-35CE-4BE1-A7F6-21BF7D5B32AE}"/>
              </a:ext>
            </a:extLst>
          </p:cNvPr>
          <p:cNvSpPr/>
          <p:nvPr/>
        </p:nvSpPr>
        <p:spPr bwMode="auto">
          <a:xfrm>
            <a:off x="1535393" y="1702965"/>
            <a:ext cx="5519748" cy="22482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rPr>
              <a:t>Need More slides/info on Devops. See what can be used from the Accenture DevOps pilot</a:t>
            </a:r>
          </a:p>
        </p:txBody>
      </p:sp>
    </p:spTree>
    <p:extLst>
      <p:ext uri="{BB962C8B-B14F-4D97-AF65-F5344CB8AC3E}">
        <p14:creationId xmlns:p14="http://schemas.microsoft.com/office/powerpoint/2010/main" val="2931906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Design Patterns</a:t>
            </a:r>
          </a:p>
        </p:txBody>
      </p:sp>
      <p:sp>
        <p:nvSpPr>
          <p:cNvPr id="3" name="Subtitle 2"/>
          <p:cNvSpPr>
            <a:spLocks noGrp="1"/>
          </p:cNvSpPr>
          <p:nvPr>
            <p:ph type="subTitle" idx="1"/>
          </p:nvPr>
        </p:nvSpPr>
        <p:spPr/>
        <p:txBody>
          <a:bodyPr/>
          <a:lstStyle/>
          <a:p>
            <a:r>
              <a:rPr lang="en-US" dirty="0"/>
              <a:t>Don’t re-invent the wheel, solutions to your challenges have already been identified.</a:t>
            </a:r>
          </a:p>
        </p:txBody>
      </p:sp>
      <p:sp>
        <p:nvSpPr>
          <p:cNvPr id="4" name="Slide Number Placeholder 3"/>
          <p:cNvSpPr>
            <a:spLocks noGrp="1"/>
          </p:cNvSpPr>
          <p:nvPr>
            <p:ph type="sldNum" sz="quarter" idx="11"/>
          </p:nvPr>
        </p:nvSpPr>
        <p:spPr/>
        <p:txBody>
          <a:bodyPr/>
          <a:lstStyle/>
          <a:p>
            <a:fld id="{4A15B919-E3DF-8843-A034-99A3C3E2A01C}" type="slidenum">
              <a:rPr lang="en-US" smtClean="0"/>
              <a:pPr/>
              <a:t>42</a:t>
            </a:fld>
            <a:endParaRPr lang="en-US" dirty="0"/>
          </a:p>
        </p:txBody>
      </p:sp>
      <p:sp>
        <p:nvSpPr>
          <p:cNvPr id="5" name="Footer Placeholder 4"/>
          <p:cNvSpPr>
            <a:spLocks noGrp="1"/>
          </p:cNvSpPr>
          <p:nvPr>
            <p:ph type="ftr" sz="quarter" idx="14"/>
          </p:nvPr>
        </p:nvSpPr>
        <p:spPr/>
        <p:txBody>
          <a:bodyPr/>
          <a:lstStyle/>
          <a:p>
            <a:endParaRPr lang="en-US" dirty="0"/>
          </a:p>
        </p:txBody>
      </p:sp>
      <p:sp>
        <p:nvSpPr>
          <p:cNvPr id="6" name="Text Placeholder 5"/>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999421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9">
            <a:extLst>
              <a:ext uri="{FF2B5EF4-FFF2-40B4-BE49-F238E27FC236}">
                <a16:creationId xmlns:a16="http://schemas.microsoft.com/office/drawing/2014/main" id="{BFFCD001-B6D7-4A71-B4F7-79B23C7D401B}"/>
              </a:ext>
            </a:extLst>
          </p:cNvPr>
          <p:cNvSpPr txBox="1">
            <a:spLocks/>
          </p:cNvSpPr>
          <p:nvPr/>
        </p:nvSpPr>
        <p:spPr>
          <a:xfrm>
            <a:off x="602779" y="1456836"/>
            <a:ext cx="8516036" cy="3249540"/>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134" indent="-252134" defTabSz="685845">
              <a:buFont typeface="+mj-lt"/>
              <a:buAutoNum type="arabicPeriod"/>
              <a:defRPr/>
            </a:pPr>
            <a:r>
              <a:rPr lang="en-US" sz="2941" dirty="0">
                <a:solidFill>
                  <a:srgbClr val="505050">
                    <a:lumMod val="50000"/>
                  </a:srgbClr>
                </a:solidFill>
                <a:latin typeface="Arial" panose="020B0604020202020204" pitchFamily="34" charset="0"/>
                <a:cs typeface="Arial" panose="020B0604020202020204" pitchFamily="34" charset="0"/>
              </a:rPr>
              <a:t>Direct communication vs. API Gateway</a:t>
            </a:r>
          </a:p>
          <a:p>
            <a:pPr marL="252134" indent="-252134" defTabSz="685845">
              <a:buFont typeface="+mj-lt"/>
              <a:buAutoNum type="arabicPeriod"/>
              <a:defRPr/>
            </a:pPr>
            <a:r>
              <a:rPr lang="en-US" sz="2941" dirty="0">
                <a:solidFill>
                  <a:srgbClr val="505050">
                    <a:lumMod val="50000"/>
                  </a:srgbClr>
                </a:solidFill>
                <a:latin typeface="Arial" panose="020B0604020202020204" pitchFamily="34" charset="0"/>
                <a:cs typeface="Arial" panose="020B0604020202020204" pitchFamily="34" charset="0"/>
              </a:rPr>
              <a:t>Health checks</a:t>
            </a:r>
          </a:p>
          <a:p>
            <a:pPr marL="252134" indent="-252134" defTabSz="685845">
              <a:buFont typeface="+mj-lt"/>
              <a:buAutoNum type="arabicPeriod"/>
              <a:defRPr/>
            </a:pPr>
            <a:r>
              <a:rPr lang="en-US" sz="2941" dirty="0">
                <a:solidFill>
                  <a:srgbClr val="505050">
                    <a:lumMod val="50000"/>
                  </a:srgbClr>
                </a:solidFill>
                <a:latin typeface="Arial" panose="020B0604020202020204" pitchFamily="34" charset="0"/>
                <a:cs typeface="Arial" panose="020B0604020202020204" pitchFamily="34" charset="0"/>
              </a:rPr>
              <a:t>Resilient cloud applications:</a:t>
            </a:r>
          </a:p>
          <a:p>
            <a:pPr marL="429562" lvl="1" indent="-252134" defTabSz="685845">
              <a:buFont typeface="Courier New" panose="02070309020205020404" pitchFamily="49" charset="0"/>
              <a:buChar char="o"/>
              <a:defRPr/>
            </a:pPr>
            <a:r>
              <a:rPr lang="en-US" sz="2353" dirty="0">
                <a:solidFill>
                  <a:srgbClr val="505050">
                    <a:lumMod val="50000"/>
                  </a:srgbClr>
                </a:solidFill>
                <a:latin typeface="Arial" panose="020B0604020202020204" pitchFamily="34" charset="0"/>
                <a:cs typeface="Arial" panose="020B0604020202020204" pitchFamily="34" charset="0"/>
              </a:rPr>
              <a:t>Retries with exponential backoff plus Circuit breaker</a:t>
            </a:r>
          </a:p>
          <a:p>
            <a:pPr marL="252134" indent="-252134" defTabSz="685845">
              <a:buFont typeface="+mj-lt"/>
              <a:buAutoNum type="arabicPeriod"/>
              <a:defRPr/>
            </a:pPr>
            <a:r>
              <a:rPr lang="en-US" sz="2941" dirty="0">
                <a:solidFill>
                  <a:srgbClr val="505050">
                    <a:lumMod val="50000"/>
                  </a:srgbClr>
                </a:solidFill>
                <a:latin typeface="Arial" panose="020B0604020202020204" pitchFamily="34" charset="0"/>
                <a:cs typeface="Arial" panose="020B0604020202020204" pitchFamily="34" charset="0"/>
              </a:rPr>
              <a:t>Async. pub/subs communication (Event Bus)</a:t>
            </a:r>
            <a:endParaRPr lang="en-US" sz="2941" dirty="0">
              <a:solidFill>
                <a:srgbClr val="0078D7"/>
              </a:solidFill>
              <a:latin typeface="Arial" panose="020B0604020202020204" pitchFamily="34" charset="0"/>
              <a:cs typeface="Arial" panose="020B0604020202020204" pitchFamily="34" charset="0"/>
            </a:endParaRPr>
          </a:p>
          <a:p>
            <a:pPr marL="252134" indent="-252134" defTabSz="685845">
              <a:buFont typeface="+mj-lt"/>
              <a:buAutoNum type="arabicPeriod"/>
              <a:defRPr/>
            </a:pPr>
            <a:r>
              <a:rPr lang="en-US" sz="2941" dirty="0">
                <a:solidFill>
                  <a:srgbClr val="505050">
                    <a:lumMod val="50000"/>
                  </a:srgbClr>
                </a:solidFill>
                <a:latin typeface="Arial" panose="020B0604020202020204" pitchFamily="34" charset="0"/>
                <a:cs typeface="Arial" panose="020B0604020202020204" pitchFamily="34" charset="0"/>
              </a:rPr>
              <a:t>Scale-out with Orchestrators</a:t>
            </a:r>
            <a:endParaRPr lang="en-US" sz="2941" dirty="0">
              <a:solidFill>
                <a:srgbClr val="0078D7"/>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6A9F70A5-0D30-4B77-9B79-CFE454124862}"/>
              </a:ext>
            </a:extLst>
          </p:cNvPr>
          <p:cNvSpPr/>
          <p:nvPr/>
        </p:nvSpPr>
        <p:spPr>
          <a:xfrm>
            <a:off x="426035" y="560412"/>
            <a:ext cx="5298245" cy="544893"/>
          </a:xfrm>
          <a:prstGeom prst="rect">
            <a:avLst/>
          </a:prstGeom>
        </p:spPr>
        <p:txBody>
          <a:bodyPr wrap="none">
            <a:spAutoFit/>
          </a:bodyPr>
          <a:lstStyle/>
          <a:p>
            <a:pPr defTabSz="685845" eaLnBrk="1" fontAlgn="auto" hangingPunct="1">
              <a:spcBef>
                <a:spcPts val="0"/>
              </a:spcBef>
              <a:spcAft>
                <a:spcPts val="0"/>
              </a:spcAft>
              <a:defRPr/>
            </a:pPr>
            <a:r>
              <a:rPr lang="es-ES" sz="2941" dirty="0">
                <a:solidFill>
                  <a:srgbClr val="505050">
                    <a:lumMod val="50000"/>
                  </a:srgbClr>
                </a:solidFill>
                <a:latin typeface="Arial" panose="020B0604020202020204" pitchFamily="34" charset="0"/>
                <a:ea typeface="+mn-ea"/>
                <a:cs typeface="Arial" panose="020B0604020202020204" pitchFamily="34" charset="0"/>
              </a:rPr>
              <a:t>Key </a:t>
            </a:r>
            <a:r>
              <a:rPr lang="es-ES" sz="2941" dirty="0" err="1">
                <a:solidFill>
                  <a:srgbClr val="505050">
                    <a:lumMod val="50000"/>
                  </a:srgbClr>
                </a:solidFill>
                <a:latin typeface="Arial" panose="020B0604020202020204" pitchFamily="34" charset="0"/>
                <a:ea typeface="+mn-ea"/>
                <a:cs typeface="Arial" panose="020B0604020202020204" pitchFamily="34" charset="0"/>
              </a:rPr>
              <a:t>Patterns</a:t>
            </a:r>
            <a:r>
              <a:rPr lang="es-ES" sz="2941" dirty="0">
                <a:solidFill>
                  <a:srgbClr val="505050">
                    <a:lumMod val="50000"/>
                  </a:srgbClr>
                </a:solidFill>
                <a:latin typeface="Arial" panose="020B0604020202020204" pitchFamily="34" charset="0"/>
                <a:ea typeface="+mn-ea"/>
                <a:cs typeface="Arial" panose="020B0604020202020204" pitchFamily="34" charset="0"/>
              </a:rPr>
              <a:t> </a:t>
            </a:r>
            <a:r>
              <a:rPr lang="es-ES" sz="2941" dirty="0" err="1">
                <a:solidFill>
                  <a:srgbClr val="505050">
                    <a:lumMod val="50000"/>
                  </a:srgbClr>
                </a:solidFill>
                <a:latin typeface="Arial" panose="020B0604020202020204" pitchFamily="34" charset="0"/>
                <a:ea typeface="+mn-ea"/>
                <a:cs typeface="Arial" panose="020B0604020202020204" pitchFamily="34" charset="0"/>
              </a:rPr>
              <a:t>for</a:t>
            </a:r>
            <a:r>
              <a:rPr lang="es-ES" sz="2941" dirty="0">
                <a:solidFill>
                  <a:srgbClr val="505050">
                    <a:lumMod val="50000"/>
                  </a:srgbClr>
                </a:solidFill>
                <a:latin typeface="Arial" panose="020B0604020202020204" pitchFamily="34" charset="0"/>
                <a:ea typeface="+mn-ea"/>
                <a:cs typeface="Arial" panose="020B0604020202020204" pitchFamily="34" charset="0"/>
              </a:rPr>
              <a:t> </a:t>
            </a:r>
            <a:r>
              <a:rPr lang="es-ES" sz="2941" dirty="0" err="1">
                <a:solidFill>
                  <a:srgbClr val="505050">
                    <a:lumMod val="50000"/>
                  </a:srgbClr>
                </a:solidFill>
                <a:latin typeface="Arial" panose="020B0604020202020204" pitchFamily="34" charset="0"/>
                <a:ea typeface="+mn-ea"/>
                <a:cs typeface="Arial" panose="020B0604020202020204" pitchFamily="34" charset="0"/>
              </a:rPr>
              <a:t>Microservices</a:t>
            </a:r>
            <a:endParaRPr lang="es-ES" sz="2941" i="1" dirty="0">
              <a:solidFill>
                <a:srgbClr val="505050">
                  <a:lumMod val="50000"/>
                </a:srgbClr>
              </a:solidFill>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1E03BAF-A953-49C7-8323-9949F720BE0D}"/>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t>Design Patterns</a:t>
            </a:r>
            <a:endParaRPr kumimoji="0" lang="en-US" sz="2400" b="0" i="0" u="none" strike="noStrike" cap="none" normalizeH="0" baseline="0" dirty="0">
              <a:ln>
                <a:noFill/>
              </a:ln>
              <a:effectLst/>
            </a:endParaRPr>
          </a:p>
        </p:txBody>
      </p:sp>
    </p:spTree>
    <p:extLst>
      <p:ext uri="{BB962C8B-B14F-4D97-AF65-F5344CB8AC3E}">
        <p14:creationId xmlns:p14="http://schemas.microsoft.com/office/powerpoint/2010/main" val="252148028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3E3F0A-E3D0-4989-844B-BAA6B64083B4}"/>
              </a:ext>
            </a:extLst>
          </p:cNvPr>
          <p:cNvSpPr/>
          <p:nvPr/>
        </p:nvSpPr>
        <p:spPr>
          <a:xfrm>
            <a:off x="2667097" y="2734841"/>
            <a:ext cx="1326134" cy="441902"/>
          </a:xfrm>
          <a:prstGeom prst="rect">
            <a:avLst/>
          </a:prstGeom>
          <a:solidFill>
            <a:srgbClr val="0F6FC6"/>
          </a:solidFill>
          <a:ln w="10795" cap="flat" cmpd="sng" algn="ctr">
            <a:solidFill>
              <a:srgbClr val="0F6FC6">
                <a:shade val="50000"/>
              </a:srgbClr>
            </a:solidFill>
            <a:prstDash val="solid"/>
          </a:ln>
          <a:effectLst/>
        </p:spPr>
        <p:txBody>
          <a:bodyPr rtlCol="0" anchor="ctr"/>
          <a:lstStyle/>
          <a:p>
            <a:pPr algn="ctr" defTabSz="672358" eaLnBrk="1" fontAlgn="auto" hangingPunct="1">
              <a:spcBef>
                <a:spcPts val="0"/>
              </a:spcBef>
              <a:spcAft>
                <a:spcPts val="0"/>
              </a:spcAft>
              <a:defRPr/>
            </a:pPr>
            <a:r>
              <a:rPr lang="en-US" sz="1324" kern="0" dirty="0" err="1">
                <a:solidFill>
                  <a:prstClr val="white"/>
                </a:solidFill>
                <a:latin typeface="Tw Cen MT" panose="020B0602020104020603"/>
                <a:ea typeface="+mn-ea"/>
                <a:cs typeface="+mn-cs"/>
              </a:rPr>
              <a:t>HealthChecks</a:t>
            </a:r>
            <a:endParaRPr lang="en-US" sz="1324" kern="0" dirty="0">
              <a:solidFill>
                <a:prstClr val="white"/>
              </a:solidFill>
              <a:latin typeface="Tw Cen MT" panose="020B0602020104020603"/>
              <a:ea typeface="+mn-ea"/>
              <a:cs typeface="+mn-cs"/>
            </a:endParaRPr>
          </a:p>
          <a:p>
            <a:pPr algn="ctr" defTabSz="672358" eaLnBrk="1" fontAlgn="auto" hangingPunct="1">
              <a:spcBef>
                <a:spcPts val="0"/>
              </a:spcBef>
              <a:spcAft>
                <a:spcPts val="0"/>
              </a:spcAft>
              <a:defRPr/>
            </a:pPr>
            <a:r>
              <a:rPr lang="en-US" sz="1324" kern="0" dirty="0" err="1">
                <a:solidFill>
                  <a:prstClr val="white"/>
                </a:solidFill>
                <a:latin typeface="Tw Cen MT" panose="020B0602020104020603"/>
                <a:ea typeface="+mn-ea"/>
                <a:cs typeface="+mn-cs"/>
              </a:rPr>
              <a:t>WatchDog</a:t>
            </a:r>
            <a:r>
              <a:rPr lang="en-US" sz="1324" kern="0" dirty="0">
                <a:solidFill>
                  <a:prstClr val="white"/>
                </a:solidFill>
                <a:latin typeface="Tw Cen MT" panose="020B0602020104020603"/>
                <a:ea typeface="+mn-ea"/>
                <a:cs typeface="+mn-cs"/>
              </a:rPr>
              <a:t> app</a:t>
            </a:r>
          </a:p>
        </p:txBody>
      </p:sp>
      <p:sp>
        <p:nvSpPr>
          <p:cNvPr id="20" name="Rectangle 19">
            <a:extLst>
              <a:ext uri="{FF2B5EF4-FFF2-40B4-BE49-F238E27FC236}">
                <a16:creationId xmlns:a16="http://schemas.microsoft.com/office/drawing/2014/main" id="{D56DE9AE-CB01-455F-ABBF-13AA21567168}"/>
              </a:ext>
            </a:extLst>
          </p:cNvPr>
          <p:cNvSpPr/>
          <p:nvPr/>
        </p:nvSpPr>
        <p:spPr>
          <a:xfrm>
            <a:off x="201929" y="448358"/>
            <a:ext cx="8179876" cy="499689"/>
          </a:xfrm>
          <a:prstGeom prst="rect">
            <a:avLst/>
          </a:prstGeom>
        </p:spPr>
        <p:txBody>
          <a:bodyPr wrap="square">
            <a:spAutoFit/>
          </a:bodyPr>
          <a:lstStyle/>
          <a:p>
            <a:pPr algn="ctr" defTabSz="685475" eaLnBrk="1" fontAlgn="auto" hangingPunct="1">
              <a:spcBef>
                <a:spcPts val="0"/>
              </a:spcBef>
              <a:spcAft>
                <a:spcPts val="0"/>
              </a:spcAft>
              <a:defRPr/>
            </a:pPr>
            <a:r>
              <a:rPr lang="en-US" sz="2647" b="1" kern="0" dirty="0">
                <a:solidFill>
                  <a:sysClr val="windowText" lastClr="000000"/>
                </a:solidFill>
                <a:latin typeface="Segoe UI"/>
                <a:ea typeface="+mn-ea"/>
                <a:cs typeface="+mn-cs"/>
              </a:rPr>
              <a:t>Health Checks API</a:t>
            </a:r>
            <a:endParaRPr lang="en-US" sz="2647" kern="0" dirty="0">
              <a:solidFill>
                <a:sysClr val="windowText" lastClr="000000"/>
              </a:solidFill>
              <a:latin typeface="Segoe UI Light"/>
              <a:ea typeface="+mn-ea"/>
              <a:cs typeface="+mn-cs"/>
            </a:endParaRPr>
          </a:p>
        </p:txBody>
      </p:sp>
      <p:cxnSp>
        <p:nvCxnSpPr>
          <p:cNvPr id="32" name="Straight Arrow Connector 31">
            <a:extLst>
              <a:ext uri="{FF2B5EF4-FFF2-40B4-BE49-F238E27FC236}">
                <a16:creationId xmlns:a16="http://schemas.microsoft.com/office/drawing/2014/main" id="{163B4BB6-9BB1-4F63-9E91-107B1EBDEAFC}"/>
              </a:ext>
            </a:extLst>
          </p:cNvPr>
          <p:cNvCxnSpPr>
            <a:cxnSpLocks/>
            <a:stCxn id="4" idx="3"/>
            <a:endCxn id="44" idx="3"/>
          </p:cNvCxnSpPr>
          <p:nvPr/>
        </p:nvCxnSpPr>
        <p:spPr>
          <a:xfrm flipV="1">
            <a:off x="3993231" y="2375742"/>
            <a:ext cx="1528232" cy="580050"/>
          </a:xfrm>
          <a:prstGeom prst="straightConnector1">
            <a:avLst/>
          </a:prstGeom>
          <a:noFill/>
          <a:ln w="9525" cap="flat" cmpd="sng" algn="ctr">
            <a:solidFill>
              <a:sysClr val="windowText" lastClr="000000"/>
            </a:solidFill>
            <a:prstDash val="solid"/>
            <a:tailEnd type="triangle"/>
          </a:ln>
          <a:effectLst/>
        </p:spPr>
      </p:cxnSp>
      <p:cxnSp>
        <p:nvCxnSpPr>
          <p:cNvPr id="33" name="Straight Arrow Connector 32">
            <a:extLst>
              <a:ext uri="{FF2B5EF4-FFF2-40B4-BE49-F238E27FC236}">
                <a16:creationId xmlns:a16="http://schemas.microsoft.com/office/drawing/2014/main" id="{847A3C80-257A-4B8F-943E-0FB172CEC1DD}"/>
              </a:ext>
            </a:extLst>
          </p:cNvPr>
          <p:cNvCxnSpPr>
            <a:cxnSpLocks/>
            <a:stCxn id="4" idx="3"/>
            <a:endCxn id="38" idx="3"/>
          </p:cNvCxnSpPr>
          <p:nvPr/>
        </p:nvCxnSpPr>
        <p:spPr>
          <a:xfrm>
            <a:off x="3993231" y="2955793"/>
            <a:ext cx="1538361" cy="588060"/>
          </a:xfrm>
          <a:prstGeom prst="straightConnector1">
            <a:avLst/>
          </a:prstGeom>
          <a:noFill/>
          <a:ln w="9525" cap="flat" cmpd="sng" algn="ctr">
            <a:solidFill>
              <a:sysClr val="windowText" lastClr="000000"/>
            </a:solidFill>
            <a:prstDash val="solid"/>
            <a:tailEnd type="triangle"/>
          </a:ln>
          <a:effectLst/>
        </p:spPr>
      </p:cxnSp>
      <p:sp>
        <p:nvSpPr>
          <p:cNvPr id="37" name="TextBox 36">
            <a:extLst>
              <a:ext uri="{FF2B5EF4-FFF2-40B4-BE49-F238E27FC236}">
                <a16:creationId xmlns:a16="http://schemas.microsoft.com/office/drawing/2014/main" id="{E2B26B69-D595-4860-AF24-A03A67B957DF}"/>
              </a:ext>
            </a:extLst>
          </p:cNvPr>
          <p:cNvSpPr txBox="1"/>
          <p:nvPr/>
        </p:nvSpPr>
        <p:spPr>
          <a:xfrm>
            <a:off x="4747911" y="2260017"/>
            <a:ext cx="678391" cy="296107"/>
          </a:xfrm>
          <a:prstGeom prst="rect">
            <a:avLst/>
          </a:prstGeom>
          <a:noFill/>
        </p:spPr>
        <p:txBody>
          <a:bodyPr wrap="none" rtlCol="0">
            <a:spAutoFit/>
          </a:bodyPr>
          <a:lstStyle/>
          <a:p>
            <a:pPr defTabSz="672358" eaLnBrk="1" fontAlgn="auto" hangingPunct="1">
              <a:spcBef>
                <a:spcPts val="0"/>
              </a:spcBef>
              <a:spcAft>
                <a:spcPts val="0"/>
              </a:spcAft>
              <a:defRPr/>
            </a:pPr>
            <a:r>
              <a:rPr lang="en-US" sz="1324" dirty="0">
                <a:solidFill>
                  <a:srgbClr val="C00000"/>
                </a:solidFill>
                <a:latin typeface="Tw Cen MT" panose="020B0602020104020603"/>
                <a:ea typeface="+mn-ea"/>
                <a:cs typeface="+mn-cs"/>
              </a:rPr>
              <a:t>/health</a:t>
            </a:r>
          </a:p>
        </p:txBody>
      </p:sp>
      <p:sp>
        <p:nvSpPr>
          <p:cNvPr id="38" name="Hexagon 37">
            <a:extLst>
              <a:ext uri="{FF2B5EF4-FFF2-40B4-BE49-F238E27FC236}">
                <a16:creationId xmlns:a16="http://schemas.microsoft.com/office/drawing/2014/main" id="{E265815D-9E3F-42FB-AF3F-795A6B1E7798}"/>
              </a:ext>
            </a:extLst>
          </p:cNvPr>
          <p:cNvSpPr/>
          <p:nvPr/>
        </p:nvSpPr>
        <p:spPr bwMode="auto">
          <a:xfrm>
            <a:off x="5531593" y="3292485"/>
            <a:ext cx="553974" cy="502734"/>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a:solidFill>
                <a:sysClr val="windowText" lastClr="000000"/>
              </a:solidFill>
              <a:latin typeface="Segoe UI 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D329D125-D6F4-4475-80B5-727A54E0423F}"/>
              </a:ext>
            </a:extLst>
          </p:cNvPr>
          <p:cNvSpPr/>
          <p:nvPr/>
        </p:nvSpPr>
        <p:spPr>
          <a:xfrm>
            <a:off x="5588362" y="3067386"/>
            <a:ext cx="1085554" cy="250710"/>
          </a:xfrm>
          <a:prstGeom prst="rect">
            <a:avLst/>
          </a:prstGeom>
        </p:spPr>
        <p:txBody>
          <a:bodyPr wrap="none">
            <a:spAutoFit/>
          </a:bodyPr>
          <a:lstStyle/>
          <a:p>
            <a:pPr defTabSz="685475" eaLnBrk="1" fontAlgn="auto" hangingPunct="1">
              <a:spcBef>
                <a:spcPts val="0"/>
              </a:spcBef>
              <a:spcAft>
                <a:spcPts val="0"/>
              </a:spcAft>
              <a:defRPr/>
            </a:pPr>
            <a:r>
              <a:rPr lang="en-US" sz="1029" b="1" dirty="0">
                <a:solidFill>
                  <a:srgbClr val="505050"/>
                </a:solidFill>
                <a:latin typeface="Segoe UI" panose="020B0502040204020203" pitchFamily="34" charset="0"/>
                <a:ea typeface="+mn-ea"/>
                <a:cs typeface="Segoe UI" panose="020B0502040204020203" pitchFamily="34" charset="0"/>
              </a:rPr>
              <a:t>Microservice 2</a:t>
            </a:r>
          </a:p>
        </p:txBody>
      </p:sp>
      <p:sp>
        <p:nvSpPr>
          <p:cNvPr id="44" name="Hexagon 43">
            <a:extLst>
              <a:ext uri="{FF2B5EF4-FFF2-40B4-BE49-F238E27FC236}">
                <a16:creationId xmlns:a16="http://schemas.microsoft.com/office/drawing/2014/main" id="{6B8F3C0A-69C7-450F-8E0B-EB104C4D3176}"/>
              </a:ext>
            </a:extLst>
          </p:cNvPr>
          <p:cNvSpPr/>
          <p:nvPr/>
        </p:nvSpPr>
        <p:spPr bwMode="auto">
          <a:xfrm>
            <a:off x="5521464" y="2124375"/>
            <a:ext cx="553974" cy="502734"/>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a:solidFill>
                <a:sysClr val="windowText" lastClr="000000"/>
              </a:solidFill>
              <a:latin typeface="Segoe UI 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B4DD4AF2-8608-459E-9F6E-EDC35277B1AE}"/>
              </a:ext>
            </a:extLst>
          </p:cNvPr>
          <p:cNvSpPr/>
          <p:nvPr/>
        </p:nvSpPr>
        <p:spPr>
          <a:xfrm>
            <a:off x="5565064" y="1887167"/>
            <a:ext cx="1085554" cy="250710"/>
          </a:xfrm>
          <a:prstGeom prst="rect">
            <a:avLst/>
          </a:prstGeom>
        </p:spPr>
        <p:txBody>
          <a:bodyPr wrap="none">
            <a:spAutoFit/>
          </a:bodyPr>
          <a:lstStyle/>
          <a:p>
            <a:pPr defTabSz="685475" eaLnBrk="1" fontAlgn="auto" hangingPunct="1">
              <a:spcBef>
                <a:spcPts val="0"/>
              </a:spcBef>
              <a:spcAft>
                <a:spcPts val="0"/>
              </a:spcAft>
              <a:defRPr/>
            </a:pPr>
            <a:r>
              <a:rPr lang="en-US" sz="1029" b="1" dirty="0">
                <a:solidFill>
                  <a:srgbClr val="505050"/>
                </a:solidFill>
                <a:latin typeface="Segoe UI" panose="020B0502040204020203" pitchFamily="34" charset="0"/>
                <a:ea typeface="+mn-ea"/>
                <a:cs typeface="Segoe UI" panose="020B0502040204020203" pitchFamily="34" charset="0"/>
              </a:rPr>
              <a:t>Microservice 1</a:t>
            </a:r>
          </a:p>
        </p:txBody>
      </p:sp>
      <p:sp>
        <p:nvSpPr>
          <p:cNvPr id="46" name="Flowchart: Magnetic Disk 45">
            <a:extLst>
              <a:ext uri="{FF2B5EF4-FFF2-40B4-BE49-F238E27FC236}">
                <a16:creationId xmlns:a16="http://schemas.microsoft.com/office/drawing/2014/main" id="{61C3AD26-1965-4377-9C96-A9C0A9069C24}"/>
              </a:ext>
            </a:extLst>
          </p:cNvPr>
          <p:cNvSpPr/>
          <p:nvPr/>
        </p:nvSpPr>
        <p:spPr>
          <a:xfrm>
            <a:off x="6387358" y="2247825"/>
            <a:ext cx="249907" cy="255835"/>
          </a:xfrm>
          <a:prstGeom prst="flowChartMagneticDisk">
            <a:avLst/>
          </a:prstGeom>
          <a:solidFill>
            <a:srgbClr val="002060"/>
          </a:solidFill>
          <a:ln w="15875" cap="flat" cmpd="sng" algn="ctr">
            <a:solidFill>
              <a:sysClr val="window" lastClr="FFFFFF"/>
            </a:solidFill>
            <a:prstDash val="solid"/>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Flowchart: Magnetic Disk 46">
            <a:extLst>
              <a:ext uri="{FF2B5EF4-FFF2-40B4-BE49-F238E27FC236}">
                <a16:creationId xmlns:a16="http://schemas.microsoft.com/office/drawing/2014/main" id="{F5B6C19D-33DF-4A9C-9583-2A0F26B2A2F3}"/>
              </a:ext>
            </a:extLst>
          </p:cNvPr>
          <p:cNvSpPr/>
          <p:nvPr/>
        </p:nvSpPr>
        <p:spPr>
          <a:xfrm>
            <a:off x="6372610" y="3429300"/>
            <a:ext cx="249907" cy="255835"/>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B829C1C1-D846-4583-A38B-2BCBD99CAFD5}"/>
              </a:ext>
            </a:extLst>
          </p:cNvPr>
          <p:cNvCxnSpPr>
            <a:cxnSpLocks/>
            <a:stCxn id="44" idx="0"/>
            <a:endCxn id="46" idx="2"/>
          </p:cNvCxnSpPr>
          <p:nvPr/>
        </p:nvCxnSpPr>
        <p:spPr>
          <a:xfrm>
            <a:off x="6075438" y="2375742"/>
            <a:ext cx="311920" cy="0"/>
          </a:xfrm>
          <a:prstGeom prst="straightConnector1">
            <a:avLst/>
          </a:prstGeom>
          <a:noFill/>
          <a:ln w="127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E4C2389A-C834-49EE-AA10-48A629EA7734}"/>
              </a:ext>
            </a:extLst>
          </p:cNvPr>
          <p:cNvCxnSpPr>
            <a:cxnSpLocks/>
            <a:endCxn id="47" idx="2"/>
          </p:cNvCxnSpPr>
          <p:nvPr/>
        </p:nvCxnSpPr>
        <p:spPr>
          <a:xfrm flipV="1">
            <a:off x="6088414" y="3557217"/>
            <a:ext cx="284196" cy="2532"/>
          </a:xfrm>
          <a:prstGeom prst="straightConnector1">
            <a:avLst/>
          </a:prstGeom>
          <a:noFill/>
          <a:ln w="12700" cap="flat" cmpd="sng" algn="ctr">
            <a:solidFill>
              <a:sysClr val="windowText" lastClr="000000"/>
            </a:solidFill>
            <a:prstDash val="solid"/>
            <a:miter lim="800000"/>
            <a:tailEnd type="triangle"/>
          </a:ln>
          <a:effectLst/>
        </p:spPr>
      </p:cxnSp>
      <p:sp>
        <p:nvSpPr>
          <p:cNvPr id="50" name="Multiplication Sign 49">
            <a:extLst>
              <a:ext uri="{FF2B5EF4-FFF2-40B4-BE49-F238E27FC236}">
                <a16:creationId xmlns:a16="http://schemas.microsoft.com/office/drawing/2014/main" id="{15903306-EBB8-412D-BF7E-D7154A23C5FF}"/>
              </a:ext>
            </a:extLst>
          </p:cNvPr>
          <p:cNvSpPr/>
          <p:nvPr/>
        </p:nvSpPr>
        <p:spPr bwMode="auto">
          <a:xfrm>
            <a:off x="5356372" y="1961075"/>
            <a:ext cx="904413" cy="869436"/>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sp>
        <p:nvSpPr>
          <p:cNvPr id="51" name="Multiplication Sign 50">
            <a:extLst>
              <a:ext uri="{FF2B5EF4-FFF2-40B4-BE49-F238E27FC236}">
                <a16:creationId xmlns:a16="http://schemas.microsoft.com/office/drawing/2014/main" id="{95EADE91-D5E2-441C-A51A-F33429FEC845}"/>
              </a:ext>
            </a:extLst>
          </p:cNvPr>
          <p:cNvSpPr/>
          <p:nvPr/>
        </p:nvSpPr>
        <p:spPr bwMode="auto">
          <a:xfrm>
            <a:off x="6370735" y="2227216"/>
            <a:ext cx="283153" cy="337155"/>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sp>
        <p:nvSpPr>
          <p:cNvPr id="52" name="TextBox 51">
            <a:extLst>
              <a:ext uri="{FF2B5EF4-FFF2-40B4-BE49-F238E27FC236}">
                <a16:creationId xmlns:a16="http://schemas.microsoft.com/office/drawing/2014/main" id="{1F367B02-E6FA-4F3A-8C7F-1768FCE087EB}"/>
              </a:ext>
            </a:extLst>
          </p:cNvPr>
          <p:cNvSpPr txBox="1"/>
          <p:nvPr/>
        </p:nvSpPr>
        <p:spPr>
          <a:xfrm>
            <a:off x="4796107" y="3429300"/>
            <a:ext cx="678391" cy="296107"/>
          </a:xfrm>
          <a:prstGeom prst="rect">
            <a:avLst/>
          </a:prstGeom>
          <a:noFill/>
        </p:spPr>
        <p:txBody>
          <a:bodyPr wrap="none" rtlCol="0">
            <a:spAutoFit/>
          </a:bodyPr>
          <a:lstStyle/>
          <a:p>
            <a:pPr defTabSz="672358" eaLnBrk="1" fontAlgn="auto" hangingPunct="1">
              <a:spcBef>
                <a:spcPts val="0"/>
              </a:spcBef>
              <a:spcAft>
                <a:spcPts val="0"/>
              </a:spcAft>
              <a:defRPr/>
            </a:pPr>
            <a:r>
              <a:rPr lang="en-US" sz="1324" dirty="0">
                <a:solidFill>
                  <a:srgbClr val="C00000"/>
                </a:solidFill>
                <a:latin typeface="Tw Cen MT" panose="020B0602020104020603"/>
                <a:ea typeface="+mn-ea"/>
                <a:cs typeface="+mn-cs"/>
              </a:rPr>
              <a:t>/health</a:t>
            </a:r>
          </a:p>
        </p:txBody>
      </p:sp>
      <p:sp>
        <p:nvSpPr>
          <p:cNvPr id="18" name="Rectangle 17">
            <a:extLst>
              <a:ext uri="{FF2B5EF4-FFF2-40B4-BE49-F238E27FC236}">
                <a16:creationId xmlns:a16="http://schemas.microsoft.com/office/drawing/2014/main" id="{1A0324C6-DB88-4FAF-809A-F4488A2F462E}"/>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t>Design Patterns</a:t>
            </a:r>
            <a:endParaRPr kumimoji="0" lang="en-US" sz="2400" b="0" i="0" u="none" strike="noStrike" cap="none" normalizeH="0" baseline="0" dirty="0">
              <a:ln>
                <a:noFill/>
              </a:ln>
              <a:effectLst/>
            </a:endParaRPr>
          </a:p>
        </p:txBody>
      </p:sp>
    </p:spTree>
    <p:extLst>
      <p:ext uri="{BB962C8B-B14F-4D97-AF65-F5344CB8AC3E}">
        <p14:creationId xmlns:p14="http://schemas.microsoft.com/office/powerpoint/2010/main" val="3461993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0"/>
                                        </p:tgtEl>
                                        <p:attrNameLst>
                                          <p:attrName>style.visibility</p:attrName>
                                        </p:attrNameLst>
                                      </p:cBhvr>
                                      <p:to>
                                        <p:strVal val="visible"/>
                                      </p:to>
                                    </p:set>
                                    <p:anim calcmode="lin" valueType="num">
                                      <p:cBhvr>
                                        <p:cTn id="14" dur="500" fill="hold"/>
                                        <p:tgtEl>
                                          <p:spTgt spid="50"/>
                                        </p:tgtEl>
                                        <p:attrNameLst>
                                          <p:attrName>ppt_w</p:attrName>
                                        </p:attrNameLst>
                                      </p:cBhvr>
                                      <p:tavLst>
                                        <p:tav tm="0">
                                          <p:val>
                                            <p:fltVal val="0"/>
                                          </p:val>
                                        </p:tav>
                                        <p:tav tm="100000">
                                          <p:val>
                                            <p:strVal val="#ppt_w"/>
                                          </p:val>
                                        </p:tav>
                                      </p:tavLst>
                                    </p:anim>
                                    <p:anim calcmode="lin" valueType="num">
                                      <p:cBhvr>
                                        <p:cTn id="15" dur="500" fill="hold"/>
                                        <p:tgtEl>
                                          <p:spTgt spid="50"/>
                                        </p:tgtEl>
                                        <p:attrNameLst>
                                          <p:attrName>ppt_h</p:attrName>
                                        </p:attrNameLst>
                                      </p:cBhvr>
                                      <p:tavLst>
                                        <p:tav tm="0">
                                          <p:val>
                                            <p:fltVal val="0"/>
                                          </p:val>
                                        </p:tav>
                                        <p:tav tm="100000">
                                          <p:val>
                                            <p:strVal val="#ppt_h"/>
                                          </p:val>
                                        </p:tav>
                                      </p:tavLst>
                                    </p:anim>
                                    <p:animEffect transition="in" filter="fade">
                                      <p:cBhvr>
                                        <p:cTn id="1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3E3F0A-E3D0-4989-844B-BAA6B64083B4}"/>
              </a:ext>
            </a:extLst>
          </p:cNvPr>
          <p:cNvSpPr/>
          <p:nvPr/>
        </p:nvSpPr>
        <p:spPr>
          <a:xfrm>
            <a:off x="1423652" y="2534012"/>
            <a:ext cx="1326134" cy="441902"/>
          </a:xfrm>
          <a:prstGeom prst="rect">
            <a:avLst/>
          </a:prstGeom>
          <a:solidFill>
            <a:srgbClr val="0F6FC6"/>
          </a:solidFill>
          <a:ln w="10795" cap="flat" cmpd="sng" algn="ctr">
            <a:solidFill>
              <a:srgbClr val="0F6FC6">
                <a:shade val="50000"/>
              </a:srgbClr>
            </a:solidFill>
            <a:prstDash val="solid"/>
          </a:ln>
          <a:effectLst/>
        </p:spPr>
        <p:txBody>
          <a:bodyPr rtlCol="0" anchor="ctr"/>
          <a:lstStyle/>
          <a:p>
            <a:pPr algn="ctr" defTabSz="672358" eaLnBrk="1" fontAlgn="auto" hangingPunct="1">
              <a:spcBef>
                <a:spcPts val="0"/>
              </a:spcBef>
              <a:spcAft>
                <a:spcPts val="0"/>
              </a:spcAft>
              <a:defRPr/>
            </a:pPr>
            <a:r>
              <a:rPr lang="en-US" sz="1324" kern="0">
                <a:solidFill>
                  <a:prstClr val="white"/>
                </a:solidFill>
                <a:latin typeface="Tw Cen MT" panose="020B0602020104020603"/>
                <a:ea typeface="+mn-ea"/>
                <a:cs typeface="+mn-cs"/>
              </a:rPr>
              <a:t>Consumer A</a:t>
            </a:r>
          </a:p>
        </p:txBody>
      </p:sp>
      <p:sp>
        <p:nvSpPr>
          <p:cNvPr id="5" name="Rectangle 4">
            <a:extLst>
              <a:ext uri="{FF2B5EF4-FFF2-40B4-BE49-F238E27FC236}">
                <a16:creationId xmlns:a16="http://schemas.microsoft.com/office/drawing/2014/main" id="{CF3A707A-CAE1-438C-9460-2CA76382FD06}"/>
              </a:ext>
            </a:extLst>
          </p:cNvPr>
          <p:cNvSpPr/>
          <p:nvPr/>
        </p:nvSpPr>
        <p:spPr>
          <a:xfrm>
            <a:off x="1423652" y="3328089"/>
            <a:ext cx="1326134" cy="441902"/>
          </a:xfrm>
          <a:prstGeom prst="rect">
            <a:avLst/>
          </a:prstGeom>
          <a:solidFill>
            <a:srgbClr val="92D050"/>
          </a:solidFill>
          <a:ln w="10795" cap="flat" cmpd="sng" algn="ctr">
            <a:solidFill>
              <a:srgbClr val="0F6FC6">
                <a:shade val="50000"/>
              </a:srgbClr>
            </a:solidFill>
            <a:prstDash val="solid"/>
          </a:ln>
          <a:effectLst/>
        </p:spPr>
        <p:txBody>
          <a:bodyPr rtlCol="0" anchor="ctr"/>
          <a:lstStyle/>
          <a:p>
            <a:pPr algn="ctr" defTabSz="672358" eaLnBrk="1" fontAlgn="auto" hangingPunct="1">
              <a:spcBef>
                <a:spcPts val="0"/>
              </a:spcBef>
              <a:spcAft>
                <a:spcPts val="0"/>
              </a:spcAft>
              <a:defRPr/>
            </a:pPr>
            <a:r>
              <a:rPr lang="en-US" sz="1324" kern="0">
                <a:solidFill>
                  <a:prstClr val="white"/>
                </a:solidFill>
                <a:latin typeface="Tw Cen MT" panose="020B0602020104020603"/>
                <a:ea typeface="+mn-ea"/>
                <a:cs typeface="+mn-cs"/>
              </a:rPr>
              <a:t>Consumer B</a:t>
            </a:r>
          </a:p>
        </p:txBody>
      </p:sp>
      <p:cxnSp>
        <p:nvCxnSpPr>
          <p:cNvPr id="8" name="Straight Arrow Connector 7">
            <a:extLst>
              <a:ext uri="{FF2B5EF4-FFF2-40B4-BE49-F238E27FC236}">
                <a16:creationId xmlns:a16="http://schemas.microsoft.com/office/drawing/2014/main" id="{194C902C-71CA-4856-A6DF-8799521BE653}"/>
              </a:ext>
            </a:extLst>
          </p:cNvPr>
          <p:cNvCxnSpPr>
            <a:cxnSpLocks/>
            <a:stCxn id="4" idx="3"/>
            <a:endCxn id="13" idx="1"/>
          </p:cNvCxnSpPr>
          <p:nvPr/>
        </p:nvCxnSpPr>
        <p:spPr>
          <a:xfrm>
            <a:off x="2749786" y="2754964"/>
            <a:ext cx="1261949" cy="521068"/>
          </a:xfrm>
          <a:prstGeom prst="straightConnector1">
            <a:avLst/>
          </a:prstGeom>
          <a:noFill/>
          <a:ln w="9525" cap="flat" cmpd="sng" algn="ctr">
            <a:solidFill>
              <a:sysClr val="windowText" lastClr="000000"/>
            </a:solidFill>
            <a:prstDash val="solid"/>
            <a:tailEnd type="triangle"/>
          </a:ln>
          <a:effectLst/>
        </p:spPr>
      </p:cxnSp>
      <p:cxnSp>
        <p:nvCxnSpPr>
          <p:cNvPr id="9" name="Straight Arrow Connector 8">
            <a:extLst>
              <a:ext uri="{FF2B5EF4-FFF2-40B4-BE49-F238E27FC236}">
                <a16:creationId xmlns:a16="http://schemas.microsoft.com/office/drawing/2014/main" id="{F1396FFC-D41C-4554-96C6-EF34A4C57507}"/>
              </a:ext>
            </a:extLst>
          </p:cNvPr>
          <p:cNvCxnSpPr>
            <a:cxnSpLocks/>
            <a:stCxn id="5" idx="3"/>
            <a:endCxn id="13" idx="1"/>
          </p:cNvCxnSpPr>
          <p:nvPr/>
        </p:nvCxnSpPr>
        <p:spPr>
          <a:xfrm flipV="1">
            <a:off x="2749786" y="3276032"/>
            <a:ext cx="1261949" cy="273009"/>
          </a:xfrm>
          <a:prstGeom prst="straightConnector1">
            <a:avLst/>
          </a:prstGeom>
          <a:noFill/>
          <a:ln w="9525" cap="flat" cmpd="sng" algn="ctr">
            <a:solidFill>
              <a:srgbClr val="A5C249"/>
            </a:solidFill>
            <a:prstDash val="solid"/>
            <a:tailEnd type="triangle"/>
          </a:ln>
          <a:effectLst/>
        </p:spPr>
      </p:cxnSp>
      <p:cxnSp>
        <p:nvCxnSpPr>
          <p:cNvPr id="10" name="Straight Arrow Connector 9">
            <a:extLst>
              <a:ext uri="{FF2B5EF4-FFF2-40B4-BE49-F238E27FC236}">
                <a16:creationId xmlns:a16="http://schemas.microsoft.com/office/drawing/2014/main" id="{25EAEC68-9AF2-48D1-B700-88FDF9CEDA20}"/>
              </a:ext>
            </a:extLst>
          </p:cNvPr>
          <p:cNvCxnSpPr>
            <a:cxnSpLocks/>
            <a:stCxn id="12" idx="3"/>
            <a:endCxn id="25" idx="3"/>
          </p:cNvCxnSpPr>
          <p:nvPr/>
        </p:nvCxnSpPr>
        <p:spPr>
          <a:xfrm flipV="1">
            <a:off x="5136953" y="2501023"/>
            <a:ext cx="1395976" cy="775008"/>
          </a:xfrm>
          <a:prstGeom prst="straightConnector1">
            <a:avLst/>
          </a:prstGeom>
          <a:noFill/>
          <a:ln w="9525" cap="flat" cmpd="sng" algn="ctr">
            <a:solidFill>
              <a:sysClr val="windowText" lastClr="000000"/>
            </a:solidFill>
            <a:prstDash val="solid"/>
            <a:tailEnd type="triangle"/>
          </a:ln>
          <a:effectLst/>
        </p:spPr>
      </p:cxnSp>
      <p:cxnSp>
        <p:nvCxnSpPr>
          <p:cNvPr id="11" name="Straight Arrow Connector 10">
            <a:extLst>
              <a:ext uri="{FF2B5EF4-FFF2-40B4-BE49-F238E27FC236}">
                <a16:creationId xmlns:a16="http://schemas.microsoft.com/office/drawing/2014/main" id="{E5E06AE7-C3E6-44B1-B372-90BCB711A9D4}"/>
              </a:ext>
            </a:extLst>
          </p:cNvPr>
          <p:cNvCxnSpPr>
            <a:cxnSpLocks/>
            <a:stCxn id="12" idx="3"/>
            <a:endCxn id="23" idx="3"/>
          </p:cNvCxnSpPr>
          <p:nvPr/>
        </p:nvCxnSpPr>
        <p:spPr>
          <a:xfrm>
            <a:off x="5136953" y="3276031"/>
            <a:ext cx="1406105" cy="406467"/>
          </a:xfrm>
          <a:prstGeom prst="straightConnector1">
            <a:avLst/>
          </a:prstGeom>
          <a:noFill/>
          <a:ln w="9525" cap="flat" cmpd="sng" algn="ctr">
            <a:solidFill>
              <a:sysClr val="windowText" lastClr="000000"/>
            </a:solidFill>
            <a:prstDash val="solid"/>
            <a:tailEnd type="triangle"/>
          </a:ln>
          <a:effectLst/>
        </p:spPr>
      </p:cxnSp>
      <p:sp>
        <p:nvSpPr>
          <p:cNvPr id="12" name="Rectangle 11">
            <a:extLst>
              <a:ext uri="{FF2B5EF4-FFF2-40B4-BE49-F238E27FC236}">
                <a16:creationId xmlns:a16="http://schemas.microsoft.com/office/drawing/2014/main" id="{8F5A3802-4262-480A-8921-A8D9F2957566}"/>
              </a:ext>
            </a:extLst>
          </p:cNvPr>
          <p:cNvSpPr/>
          <p:nvPr/>
        </p:nvSpPr>
        <p:spPr>
          <a:xfrm>
            <a:off x="4618836" y="2877992"/>
            <a:ext cx="518118" cy="796078"/>
          </a:xfrm>
          <a:prstGeom prst="rect">
            <a:avLst/>
          </a:prstGeom>
          <a:solidFill>
            <a:sysClr val="windowText" lastClr="000000">
              <a:lumMod val="95000"/>
              <a:lumOff val="5000"/>
            </a:sysClr>
          </a:solidFill>
          <a:ln w="10795" cap="flat" cmpd="sng" algn="ctr">
            <a:solidFill>
              <a:srgbClr val="0F6FC6">
                <a:shade val="50000"/>
              </a:srgbClr>
            </a:solidFill>
            <a:prstDash val="solid"/>
          </a:ln>
          <a:effectLst/>
        </p:spPr>
        <p:txBody>
          <a:bodyPr vert="vert270" rtlCol="0" anchor="ctr"/>
          <a:lstStyle/>
          <a:p>
            <a:pPr algn="ctr" defTabSz="672358" eaLnBrk="1" fontAlgn="auto" hangingPunct="1">
              <a:spcBef>
                <a:spcPts val="0"/>
              </a:spcBef>
              <a:spcAft>
                <a:spcPts val="0"/>
              </a:spcAft>
              <a:defRPr/>
            </a:pPr>
            <a:r>
              <a:rPr lang="en-US" sz="1324" kern="0">
                <a:solidFill>
                  <a:prstClr val="white"/>
                </a:solidFill>
                <a:latin typeface="Tw Cen MT" panose="020B0602020104020603"/>
                <a:ea typeface="+mn-ea"/>
                <a:cs typeface="+mn-cs"/>
              </a:rPr>
              <a:t>Router</a:t>
            </a:r>
          </a:p>
        </p:txBody>
      </p:sp>
      <p:sp>
        <p:nvSpPr>
          <p:cNvPr id="13" name="Rectangle 12">
            <a:extLst>
              <a:ext uri="{FF2B5EF4-FFF2-40B4-BE49-F238E27FC236}">
                <a16:creationId xmlns:a16="http://schemas.microsoft.com/office/drawing/2014/main" id="{CA61B597-65BC-4D77-B082-D125F160FCFA}"/>
              </a:ext>
            </a:extLst>
          </p:cNvPr>
          <p:cNvSpPr/>
          <p:nvPr/>
        </p:nvSpPr>
        <p:spPr>
          <a:xfrm>
            <a:off x="4011734" y="1736970"/>
            <a:ext cx="518118" cy="3078124"/>
          </a:xfrm>
          <a:prstGeom prst="rect">
            <a:avLst/>
          </a:prstGeom>
          <a:solidFill>
            <a:sysClr val="windowText" lastClr="000000">
              <a:lumMod val="95000"/>
              <a:lumOff val="5000"/>
            </a:sysClr>
          </a:solidFill>
          <a:ln w="10795" cap="flat" cmpd="sng" algn="ctr">
            <a:solidFill>
              <a:srgbClr val="0F6FC6">
                <a:shade val="50000"/>
              </a:srgbClr>
            </a:solidFill>
            <a:prstDash val="solid"/>
          </a:ln>
          <a:effectLst/>
        </p:spPr>
        <p:txBody>
          <a:bodyPr vert="vert270" rtlCol="0" anchor="ctr"/>
          <a:lstStyle/>
          <a:p>
            <a:pPr algn="ctr" defTabSz="672358" eaLnBrk="1" fontAlgn="auto" hangingPunct="1">
              <a:spcBef>
                <a:spcPts val="0"/>
              </a:spcBef>
              <a:spcAft>
                <a:spcPts val="0"/>
              </a:spcAft>
              <a:defRPr/>
            </a:pPr>
            <a:r>
              <a:rPr lang="en-US" sz="1324" kern="0">
                <a:solidFill>
                  <a:prstClr val="white"/>
                </a:solidFill>
                <a:latin typeface="Tw Cen MT" panose="020B0602020104020603"/>
                <a:ea typeface="+mn-ea"/>
                <a:cs typeface="+mn-cs"/>
              </a:rPr>
              <a:t>API Gateway</a:t>
            </a:r>
          </a:p>
        </p:txBody>
      </p:sp>
      <p:sp>
        <p:nvSpPr>
          <p:cNvPr id="14" name="Rectangle 13">
            <a:extLst>
              <a:ext uri="{FF2B5EF4-FFF2-40B4-BE49-F238E27FC236}">
                <a16:creationId xmlns:a16="http://schemas.microsoft.com/office/drawing/2014/main" id="{C1F6E9C2-DDA4-44B7-B00C-EA80F52BB167}"/>
              </a:ext>
            </a:extLst>
          </p:cNvPr>
          <p:cNvSpPr/>
          <p:nvPr/>
        </p:nvSpPr>
        <p:spPr>
          <a:xfrm rot="5400000">
            <a:off x="5049899" y="4055848"/>
            <a:ext cx="331201" cy="1187288"/>
          </a:xfrm>
          <a:prstGeom prst="rect">
            <a:avLst/>
          </a:prstGeom>
          <a:solidFill>
            <a:sysClr val="windowText" lastClr="000000">
              <a:lumMod val="95000"/>
              <a:lumOff val="5000"/>
            </a:sysClr>
          </a:solidFill>
          <a:ln w="10795" cap="flat" cmpd="sng" algn="ctr">
            <a:solidFill>
              <a:srgbClr val="0F6FC6">
                <a:shade val="50000"/>
              </a:srgbClr>
            </a:solidFill>
            <a:prstDash val="solid"/>
          </a:ln>
          <a:effectLst/>
        </p:spPr>
        <p:txBody>
          <a:bodyPr vert="vert270" rtlCol="0" anchor="ctr"/>
          <a:lstStyle/>
          <a:p>
            <a:pPr algn="ctr" defTabSz="672358" eaLnBrk="1" fontAlgn="auto" hangingPunct="1">
              <a:spcBef>
                <a:spcPts val="0"/>
              </a:spcBef>
              <a:spcAft>
                <a:spcPts val="0"/>
              </a:spcAft>
              <a:defRPr/>
            </a:pPr>
            <a:r>
              <a:rPr lang="en-US" sz="1324" kern="0">
                <a:solidFill>
                  <a:prstClr val="white"/>
                </a:solidFill>
                <a:latin typeface="Tw Cen MT" panose="020B0602020104020603"/>
                <a:ea typeface="+mn-ea"/>
                <a:cs typeface="+mn-cs"/>
              </a:rPr>
              <a:t>Service Registry</a:t>
            </a:r>
          </a:p>
        </p:txBody>
      </p:sp>
      <p:cxnSp>
        <p:nvCxnSpPr>
          <p:cNvPr id="15" name="Straight Arrow Connector 14">
            <a:extLst>
              <a:ext uri="{FF2B5EF4-FFF2-40B4-BE49-F238E27FC236}">
                <a16:creationId xmlns:a16="http://schemas.microsoft.com/office/drawing/2014/main" id="{EC6E69AB-8CB1-446D-B43A-827806F3AD20}"/>
              </a:ext>
            </a:extLst>
          </p:cNvPr>
          <p:cNvCxnSpPr>
            <a:cxnSpLocks/>
            <a:stCxn id="12" idx="2"/>
            <a:endCxn id="14" idx="1"/>
          </p:cNvCxnSpPr>
          <p:nvPr/>
        </p:nvCxnSpPr>
        <p:spPr>
          <a:xfrm>
            <a:off x="4877895" y="3674070"/>
            <a:ext cx="337605" cy="809823"/>
          </a:xfrm>
          <a:prstGeom prst="straightConnector1">
            <a:avLst/>
          </a:prstGeom>
          <a:noFill/>
          <a:ln w="9525" cap="flat" cmpd="sng" algn="ctr">
            <a:solidFill>
              <a:sysClr val="windowText" lastClr="000000"/>
            </a:solidFill>
            <a:prstDash val="solid"/>
            <a:tailEnd type="triangle"/>
          </a:ln>
          <a:effectLst/>
        </p:spPr>
      </p:cxnSp>
      <p:sp>
        <p:nvSpPr>
          <p:cNvPr id="16" name="TextBox 15">
            <a:extLst>
              <a:ext uri="{FF2B5EF4-FFF2-40B4-BE49-F238E27FC236}">
                <a16:creationId xmlns:a16="http://schemas.microsoft.com/office/drawing/2014/main" id="{B1C31A36-777B-4F2C-9F36-9F7B1654E462}"/>
              </a:ext>
            </a:extLst>
          </p:cNvPr>
          <p:cNvSpPr txBox="1"/>
          <p:nvPr/>
        </p:nvSpPr>
        <p:spPr>
          <a:xfrm>
            <a:off x="5071723" y="3933864"/>
            <a:ext cx="577402" cy="296107"/>
          </a:xfrm>
          <a:prstGeom prst="rect">
            <a:avLst/>
          </a:prstGeom>
          <a:noFill/>
        </p:spPr>
        <p:txBody>
          <a:bodyPr wrap="none" rtlCol="0">
            <a:spAutoFit/>
          </a:bodyPr>
          <a:lstStyle/>
          <a:p>
            <a:pPr defTabSz="672358" eaLnBrk="1" fontAlgn="auto" hangingPunct="1">
              <a:spcBef>
                <a:spcPts val="0"/>
              </a:spcBef>
              <a:spcAft>
                <a:spcPts val="0"/>
              </a:spcAft>
              <a:defRPr/>
            </a:pPr>
            <a:r>
              <a:rPr lang="en-US" sz="1324">
                <a:solidFill>
                  <a:prstClr val="black"/>
                </a:solidFill>
                <a:latin typeface="Tw Cen MT" panose="020B0602020104020603"/>
                <a:ea typeface="+mn-ea"/>
                <a:cs typeface="+mn-cs"/>
              </a:rPr>
              <a:t>query</a:t>
            </a:r>
          </a:p>
        </p:txBody>
      </p:sp>
      <p:grpSp>
        <p:nvGrpSpPr>
          <p:cNvPr id="42" name="Group 41">
            <a:extLst>
              <a:ext uri="{FF2B5EF4-FFF2-40B4-BE49-F238E27FC236}">
                <a16:creationId xmlns:a16="http://schemas.microsoft.com/office/drawing/2014/main" id="{EFF3779D-875E-48A5-86B8-ADD2717B04F8}"/>
              </a:ext>
            </a:extLst>
          </p:cNvPr>
          <p:cNvGrpSpPr/>
          <p:nvPr/>
        </p:nvGrpSpPr>
        <p:grpSpPr>
          <a:xfrm>
            <a:off x="5802898" y="2752389"/>
            <a:ext cx="1420447" cy="1894734"/>
            <a:chOff x="7892347" y="3354304"/>
            <a:chExt cx="1931907" cy="2576970"/>
          </a:xfrm>
        </p:grpSpPr>
        <p:cxnSp>
          <p:nvCxnSpPr>
            <p:cNvPr id="2" name="Straight Arrow Connector 1">
              <a:extLst>
                <a:ext uri="{FF2B5EF4-FFF2-40B4-BE49-F238E27FC236}">
                  <a16:creationId xmlns:a16="http://schemas.microsoft.com/office/drawing/2014/main" id="{035FC5BF-D6F9-48EE-BB8B-441D7E2FC9B7}"/>
                </a:ext>
              </a:extLst>
            </p:cNvPr>
            <p:cNvCxnSpPr>
              <a:cxnSpLocks/>
              <a:endCxn id="25" idx="2"/>
            </p:cNvCxnSpPr>
            <p:nvPr/>
          </p:nvCxnSpPr>
          <p:spPr>
            <a:xfrm flipV="1">
              <a:off x="7892347" y="3354304"/>
              <a:ext cx="1163828" cy="2576970"/>
            </a:xfrm>
            <a:prstGeom prst="straightConnector1">
              <a:avLst/>
            </a:prstGeom>
            <a:noFill/>
            <a:ln w="9525" cap="flat" cmpd="sng" algn="ctr">
              <a:solidFill>
                <a:srgbClr val="FF0000"/>
              </a:solidFill>
              <a:prstDash val="solid"/>
              <a:tailEnd type="triangle"/>
            </a:ln>
            <a:effectLst/>
          </p:spPr>
        </p:cxnSp>
        <p:sp>
          <p:nvSpPr>
            <p:cNvPr id="18" name="TextBox 17">
              <a:extLst>
                <a:ext uri="{FF2B5EF4-FFF2-40B4-BE49-F238E27FC236}">
                  <a16:creationId xmlns:a16="http://schemas.microsoft.com/office/drawing/2014/main" id="{A38B2298-43B9-438A-A8ED-35E893C32C51}"/>
                </a:ext>
              </a:extLst>
            </p:cNvPr>
            <p:cNvSpPr txBox="1"/>
            <p:nvPr/>
          </p:nvSpPr>
          <p:spPr>
            <a:xfrm>
              <a:off x="8901595" y="3395793"/>
              <a:ext cx="922659" cy="402726"/>
            </a:xfrm>
            <a:prstGeom prst="rect">
              <a:avLst/>
            </a:prstGeom>
            <a:noFill/>
          </p:spPr>
          <p:txBody>
            <a:bodyPr wrap="none" rtlCol="0">
              <a:spAutoFit/>
            </a:bodyPr>
            <a:lstStyle/>
            <a:p>
              <a:pPr defTabSz="672358" eaLnBrk="1" fontAlgn="auto" hangingPunct="1">
                <a:spcBef>
                  <a:spcPts val="0"/>
                </a:spcBef>
                <a:spcAft>
                  <a:spcPts val="0"/>
                </a:spcAft>
                <a:defRPr/>
              </a:pPr>
              <a:r>
                <a:rPr lang="en-US" sz="1324" dirty="0">
                  <a:solidFill>
                    <a:srgbClr val="C00000"/>
                  </a:solidFill>
                  <a:latin typeface="Tw Cen MT" panose="020B0602020104020603"/>
                  <a:ea typeface="+mn-ea"/>
                  <a:cs typeface="+mn-cs"/>
                </a:rPr>
                <a:t>/health</a:t>
              </a:r>
            </a:p>
          </p:txBody>
        </p:sp>
      </p:grpSp>
      <p:grpSp>
        <p:nvGrpSpPr>
          <p:cNvPr id="43" name="Group 42">
            <a:extLst>
              <a:ext uri="{FF2B5EF4-FFF2-40B4-BE49-F238E27FC236}">
                <a16:creationId xmlns:a16="http://schemas.microsoft.com/office/drawing/2014/main" id="{0318356E-89C7-4007-8E33-63396343728F}"/>
              </a:ext>
            </a:extLst>
          </p:cNvPr>
          <p:cNvGrpSpPr/>
          <p:nvPr/>
        </p:nvGrpSpPr>
        <p:grpSpPr>
          <a:xfrm>
            <a:off x="5809141" y="3933864"/>
            <a:ext cx="1308810" cy="715629"/>
            <a:chOff x="7900838" y="4961192"/>
            <a:chExt cx="1780073" cy="973305"/>
          </a:xfrm>
        </p:grpSpPr>
        <p:cxnSp>
          <p:nvCxnSpPr>
            <p:cNvPr id="17" name="Straight Arrow Connector 16">
              <a:extLst>
                <a:ext uri="{FF2B5EF4-FFF2-40B4-BE49-F238E27FC236}">
                  <a16:creationId xmlns:a16="http://schemas.microsoft.com/office/drawing/2014/main" id="{A5D2FF02-A036-41A6-A673-A8CDEB8C9E2E}"/>
                </a:ext>
              </a:extLst>
            </p:cNvPr>
            <p:cNvCxnSpPr>
              <a:cxnSpLocks/>
              <a:stCxn id="14" idx="0"/>
              <a:endCxn id="23" idx="2"/>
            </p:cNvCxnSpPr>
            <p:nvPr/>
          </p:nvCxnSpPr>
          <p:spPr>
            <a:xfrm flipV="1">
              <a:off x="7900838" y="4961192"/>
              <a:ext cx="1169113" cy="973305"/>
            </a:xfrm>
            <a:prstGeom prst="straightConnector1">
              <a:avLst/>
            </a:prstGeom>
            <a:noFill/>
            <a:ln w="9525" cap="flat" cmpd="sng" algn="ctr">
              <a:solidFill>
                <a:srgbClr val="FF0000"/>
              </a:solidFill>
              <a:prstDash val="solid"/>
              <a:tailEnd type="triangle"/>
            </a:ln>
            <a:effectLst/>
          </p:spPr>
        </p:cxnSp>
        <p:sp>
          <p:nvSpPr>
            <p:cNvPr id="19" name="TextBox 18">
              <a:extLst>
                <a:ext uri="{FF2B5EF4-FFF2-40B4-BE49-F238E27FC236}">
                  <a16:creationId xmlns:a16="http://schemas.microsoft.com/office/drawing/2014/main" id="{688F8A8B-8099-4538-9285-41C561613E42}"/>
                </a:ext>
              </a:extLst>
            </p:cNvPr>
            <p:cNvSpPr txBox="1"/>
            <p:nvPr/>
          </p:nvSpPr>
          <p:spPr>
            <a:xfrm>
              <a:off x="8758252" y="5078512"/>
              <a:ext cx="922659" cy="402726"/>
            </a:xfrm>
            <a:prstGeom prst="rect">
              <a:avLst/>
            </a:prstGeom>
            <a:noFill/>
          </p:spPr>
          <p:txBody>
            <a:bodyPr wrap="none" rtlCol="0">
              <a:spAutoFit/>
            </a:bodyPr>
            <a:lstStyle/>
            <a:p>
              <a:pPr defTabSz="672358" eaLnBrk="1" fontAlgn="auto" hangingPunct="1">
                <a:spcBef>
                  <a:spcPts val="0"/>
                </a:spcBef>
                <a:spcAft>
                  <a:spcPts val="0"/>
                </a:spcAft>
                <a:defRPr/>
              </a:pPr>
              <a:r>
                <a:rPr lang="en-US" sz="1324" dirty="0">
                  <a:solidFill>
                    <a:srgbClr val="C00000"/>
                  </a:solidFill>
                  <a:latin typeface="Tw Cen MT" panose="020B0602020104020603"/>
                  <a:ea typeface="+mn-ea"/>
                  <a:cs typeface="+mn-cs"/>
                </a:rPr>
                <a:t>/health</a:t>
              </a:r>
            </a:p>
          </p:txBody>
        </p:sp>
      </p:grpSp>
      <p:sp>
        <p:nvSpPr>
          <p:cNvPr id="20" name="Rectangle 19">
            <a:extLst>
              <a:ext uri="{FF2B5EF4-FFF2-40B4-BE49-F238E27FC236}">
                <a16:creationId xmlns:a16="http://schemas.microsoft.com/office/drawing/2014/main" id="{D56DE9AE-CB01-455F-ABBF-13AA21567168}"/>
              </a:ext>
            </a:extLst>
          </p:cNvPr>
          <p:cNvSpPr/>
          <p:nvPr/>
        </p:nvSpPr>
        <p:spPr>
          <a:xfrm>
            <a:off x="439914" y="451928"/>
            <a:ext cx="8179876" cy="499689"/>
          </a:xfrm>
          <a:prstGeom prst="rect">
            <a:avLst/>
          </a:prstGeom>
        </p:spPr>
        <p:txBody>
          <a:bodyPr wrap="square">
            <a:spAutoFit/>
          </a:bodyPr>
          <a:lstStyle/>
          <a:p>
            <a:pPr algn="ctr" defTabSz="685475" eaLnBrk="1" fontAlgn="auto" hangingPunct="1">
              <a:spcBef>
                <a:spcPts val="0"/>
              </a:spcBef>
              <a:spcAft>
                <a:spcPts val="0"/>
              </a:spcAft>
              <a:defRPr/>
            </a:pPr>
            <a:r>
              <a:rPr lang="en-US" sz="2647" b="1" kern="0" dirty="0">
                <a:solidFill>
                  <a:sysClr val="windowText" lastClr="000000"/>
                </a:solidFill>
                <a:latin typeface="Segoe UI"/>
                <a:ea typeface="+mn-ea"/>
                <a:cs typeface="+mn-cs"/>
              </a:rPr>
              <a:t>Health Checks API</a:t>
            </a:r>
            <a:endParaRPr lang="en-US" sz="2647" kern="0" dirty="0">
              <a:solidFill>
                <a:sysClr val="windowText" lastClr="000000"/>
              </a:solidFill>
              <a:latin typeface="Segoe UI Light"/>
              <a:ea typeface="+mn-ea"/>
              <a:cs typeface="+mn-cs"/>
            </a:endParaRPr>
          </a:p>
        </p:txBody>
      </p:sp>
      <p:sp>
        <p:nvSpPr>
          <p:cNvPr id="23" name="Hexagon 22">
            <a:extLst>
              <a:ext uri="{FF2B5EF4-FFF2-40B4-BE49-F238E27FC236}">
                <a16:creationId xmlns:a16="http://schemas.microsoft.com/office/drawing/2014/main" id="{818A022D-7C06-496C-96BC-BAC589EEAF05}"/>
              </a:ext>
            </a:extLst>
          </p:cNvPr>
          <p:cNvSpPr/>
          <p:nvPr/>
        </p:nvSpPr>
        <p:spPr bwMode="auto">
          <a:xfrm>
            <a:off x="6543059" y="3431131"/>
            <a:ext cx="553974" cy="502734"/>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a:solidFill>
                <a:sysClr val="windowText" lastClr="000000"/>
              </a:solidFill>
              <a:latin typeface="Segoe UI 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85E23899-5FDD-49B5-9A50-54DA2BBB591C}"/>
              </a:ext>
            </a:extLst>
          </p:cNvPr>
          <p:cNvSpPr/>
          <p:nvPr/>
        </p:nvSpPr>
        <p:spPr>
          <a:xfrm>
            <a:off x="6599828" y="3192667"/>
            <a:ext cx="1085554" cy="250710"/>
          </a:xfrm>
          <a:prstGeom prst="rect">
            <a:avLst/>
          </a:prstGeom>
        </p:spPr>
        <p:txBody>
          <a:bodyPr wrap="none">
            <a:spAutoFit/>
          </a:bodyPr>
          <a:lstStyle/>
          <a:p>
            <a:pPr defTabSz="685475" eaLnBrk="1" fontAlgn="auto" hangingPunct="1">
              <a:spcBef>
                <a:spcPts val="0"/>
              </a:spcBef>
              <a:spcAft>
                <a:spcPts val="0"/>
              </a:spcAft>
              <a:defRPr/>
            </a:pPr>
            <a:r>
              <a:rPr lang="en-US" sz="1029" b="1" dirty="0">
                <a:solidFill>
                  <a:srgbClr val="505050"/>
                </a:solidFill>
                <a:latin typeface="Segoe UI" panose="020B0502040204020203" pitchFamily="34" charset="0"/>
                <a:ea typeface="+mn-ea"/>
                <a:cs typeface="Segoe UI" panose="020B0502040204020203" pitchFamily="34" charset="0"/>
              </a:rPr>
              <a:t>Microservice 2</a:t>
            </a:r>
          </a:p>
        </p:txBody>
      </p:sp>
      <p:sp>
        <p:nvSpPr>
          <p:cNvPr id="25" name="Hexagon 24">
            <a:extLst>
              <a:ext uri="{FF2B5EF4-FFF2-40B4-BE49-F238E27FC236}">
                <a16:creationId xmlns:a16="http://schemas.microsoft.com/office/drawing/2014/main" id="{A7B40832-D091-43CA-8A5F-DB0B3E18F75D}"/>
              </a:ext>
            </a:extLst>
          </p:cNvPr>
          <p:cNvSpPr/>
          <p:nvPr/>
        </p:nvSpPr>
        <p:spPr bwMode="auto">
          <a:xfrm>
            <a:off x="6532930" y="2249656"/>
            <a:ext cx="553974" cy="502734"/>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a:solidFill>
                <a:sysClr val="windowText" lastClr="000000"/>
              </a:solidFill>
              <a:latin typeface="Segoe UI 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30746227-1FD4-4545-A9A4-6BF1DC1E425B}"/>
              </a:ext>
            </a:extLst>
          </p:cNvPr>
          <p:cNvSpPr/>
          <p:nvPr/>
        </p:nvSpPr>
        <p:spPr>
          <a:xfrm>
            <a:off x="6576530" y="2012447"/>
            <a:ext cx="1085554" cy="250710"/>
          </a:xfrm>
          <a:prstGeom prst="rect">
            <a:avLst/>
          </a:prstGeom>
        </p:spPr>
        <p:txBody>
          <a:bodyPr wrap="none">
            <a:spAutoFit/>
          </a:bodyPr>
          <a:lstStyle/>
          <a:p>
            <a:pPr defTabSz="685475" eaLnBrk="1" fontAlgn="auto" hangingPunct="1">
              <a:spcBef>
                <a:spcPts val="0"/>
              </a:spcBef>
              <a:spcAft>
                <a:spcPts val="0"/>
              </a:spcAft>
              <a:defRPr/>
            </a:pPr>
            <a:r>
              <a:rPr lang="en-US" sz="1029" b="1" dirty="0">
                <a:solidFill>
                  <a:srgbClr val="505050"/>
                </a:solidFill>
                <a:latin typeface="Segoe UI" panose="020B0502040204020203" pitchFamily="34" charset="0"/>
                <a:ea typeface="+mn-ea"/>
                <a:cs typeface="Segoe UI" panose="020B0502040204020203" pitchFamily="34" charset="0"/>
              </a:rPr>
              <a:t>Microservice 1</a:t>
            </a:r>
          </a:p>
        </p:txBody>
      </p:sp>
      <p:sp>
        <p:nvSpPr>
          <p:cNvPr id="31" name="Flowchart: Magnetic Disk 30">
            <a:extLst>
              <a:ext uri="{FF2B5EF4-FFF2-40B4-BE49-F238E27FC236}">
                <a16:creationId xmlns:a16="http://schemas.microsoft.com/office/drawing/2014/main" id="{BF5080D2-F9E9-4326-8291-03E7E918BB3D}"/>
              </a:ext>
            </a:extLst>
          </p:cNvPr>
          <p:cNvSpPr/>
          <p:nvPr/>
        </p:nvSpPr>
        <p:spPr>
          <a:xfrm>
            <a:off x="7398824" y="2373105"/>
            <a:ext cx="249907" cy="255835"/>
          </a:xfrm>
          <a:prstGeom prst="flowChartMagneticDisk">
            <a:avLst/>
          </a:prstGeom>
          <a:solidFill>
            <a:srgbClr val="002060"/>
          </a:solidFill>
          <a:ln w="15875" cap="flat" cmpd="sng" algn="ctr">
            <a:solidFill>
              <a:sysClr val="window" lastClr="FFFFFF"/>
            </a:solidFill>
            <a:prstDash val="solid"/>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Flowchart: Magnetic Disk 33">
            <a:extLst>
              <a:ext uri="{FF2B5EF4-FFF2-40B4-BE49-F238E27FC236}">
                <a16:creationId xmlns:a16="http://schemas.microsoft.com/office/drawing/2014/main" id="{9EB53424-6C06-430F-9349-8F68E18383CF}"/>
              </a:ext>
            </a:extLst>
          </p:cNvPr>
          <p:cNvSpPr/>
          <p:nvPr/>
        </p:nvSpPr>
        <p:spPr>
          <a:xfrm>
            <a:off x="7384076" y="3554580"/>
            <a:ext cx="249907" cy="255835"/>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 name="Straight Arrow Connector 34">
            <a:extLst>
              <a:ext uri="{FF2B5EF4-FFF2-40B4-BE49-F238E27FC236}">
                <a16:creationId xmlns:a16="http://schemas.microsoft.com/office/drawing/2014/main" id="{4E3C520E-F4F1-470F-9154-2042C77DC5E3}"/>
              </a:ext>
            </a:extLst>
          </p:cNvPr>
          <p:cNvCxnSpPr>
            <a:cxnSpLocks/>
            <a:stCxn id="25" idx="0"/>
            <a:endCxn id="31" idx="2"/>
          </p:cNvCxnSpPr>
          <p:nvPr/>
        </p:nvCxnSpPr>
        <p:spPr>
          <a:xfrm>
            <a:off x="7086904" y="2501023"/>
            <a:ext cx="311920" cy="0"/>
          </a:xfrm>
          <a:prstGeom prst="straightConnector1">
            <a:avLst/>
          </a:prstGeom>
          <a:noFill/>
          <a:ln w="127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C5D6B946-710C-4E36-B839-00A808B3894B}"/>
              </a:ext>
            </a:extLst>
          </p:cNvPr>
          <p:cNvCxnSpPr>
            <a:cxnSpLocks/>
            <a:endCxn id="34" idx="2"/>
          </p:cNvCxnSpPr>
          <p:nvPr/>
        </p:nvCxnSpPr>
        <p:spPr>
          <a:xfrm flipV="1">
            <a:off x="7099880" y="3682498"/>
            <a:ext cx="284196" cy="2532"/>
          </a:xfrm>
          <a:prstGeom prst="straightConnector1">
            <a:avLst/>
          </a:prstGeom>
          <a:noFill/>
          <a:ln w="12700" cap="flat" cmpd="sng" algn="ctr">
            <a:solidFill>
              <a:sysClr val="windowText" lastClr="000000"/>
            </a:solidFill>
            <a:prstDash val="solid"/>
            <a:miter lim="800000"/>
            <a:tailEnd type="triangle"/>
          </a:ln>
          <a:effectLst/>
        </p:spPr>
      </p:cxnSp>
      <p:sp>
        <p:nvSpPr>
          <p:cNvPr id="40" name="Multiplication Sign 39">
            <a:extLst>
              <a:ext uri="{FF2B5EF4-FFF2-40B4-BE49-F238E27FC236}">
                <a16:creationId xmlns:a16="http://schemas.microsoft.com/office/drawing/2014/main" id="{EAFAAC57-6C51-4F87-9996-05F20739035B}"/>
              </a:ext>
            </a:extLst>
          </p:cNvPr>
          <p:cNvSpPr/>
          <p:nvPr/>
        </p:nvSpPr>
        <p:spPr bwMode="auto">
          <a:xfrm>
            <a:off x="6367838" y="2086356"/>
            <a:ext cx="904413" cy="869436"/>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sp>
        <p:nvSpPr>
          <p:cNvPr id="41" name="Multiplication Sign 40">
            <a:extLst>
              <a:ext uri="{FF2B5EF4-FFF2-40B4-BE49-F238E27FC236}">
                <a16:creationId xmlns:a16="http://schemas.microsoft.com/office/drawing/2014/main" id="{DFF04FBA-7EB9-449C-94ED-46E1CC9D32E5}"/>
              </a:ext>
            </a:extLst>
          </p:cNvPr>
          <p:cNvSpPr/>
          <p:nvPr/>
        </p:nvSpPr>
        <p:spPr bwMode="auto">
          <a:xfrm>
            <a:off x="7382201" y="2352496"/>
            <a:ext cx="283153" cy="337155"/>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sp>
        <p:nvSpPr>
          <p:cNvPr id="6" name="Left Brace 5">
            <a:extLst>
              <a:ext uri="{FF2B5EF4-FFF2-40B4-BE49-F238E27FC236}">
                <a16:creationId xmlns:a16="http://schemas.microsoft.com/office/drawing/2014/main" id="{4DB4836E-D1F7-43CF-8B06-F1942C7ECFC0}"/>
              </a:ext>
            </a:extLst>
          </p:cNvPr>
          <p:cNvSpPr/>
          <p:nvPr/>
        </p:nvSpPr>
        <p:spPr>
          <a:xfrm rot="5400000">
            <a:off x="5060541" y="1161006"/>
            <a:ext cx="197333" cy="1178700"/>
          </a:xfrm>
          <a:prstGeom prst="leftBrace">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defTabSz="685845" eaLnBrk="1" fontAlgn="auto" hangingPunct="1">
              <a:spcBef>
                <a:spcPts val="0"/>
              </a:spcBef>
              <a:spcAft>
                <a:spcPts val="0"/>
              </a:spcAft>
              <a:defRPr/>
            </a:pPr>
            <a:endParaRPr lang="en-US" sz="1324">
              <a:solidFill>
                <a:srgbClr val="FFFFFF"/>
              </a:solidFill>
              <a:latin typeface="Segoe UI"/>
            </a:endParaRPr>
          </a:p>
        </p:txBody>
      </p:sp>
      <p:sp>
        <p:nvSpPr>
          <p:cNvPr id="7" name="Rectangle 6">
            <a:extLst>
              <a:ext uri="{FF2B5EF4-FFF2-40B4-BE49-F238E27FC236}">
                <a16:creationId xmlns:a16="http://schemas.microsoft.com/office/drawing/2014/main" id="{A1F89103-D84E-483D-9F90-93FF25749535}"/>
              </a:ext>
            </a:extLst>
          </p:cNvPr>
          <p:cNvSpPr/>
          <p:nvPr/>
        </p:nvSpPr>
        <p:spPr>
          <a:xfrm>
            <a:off x="4163771" y="1136194"/>
            <a:ext cx="1946367" cy="499560"/>
          </a:xfrm>
          <a:prstGeom prst="rect">
            <a:avLst/>
          </a:prstGeom>
        </p:spPr>
        <p:txBody>
          <a:bodyPr wrap="none">
            <a:spAutoFit/>
          </a:bodyPr>
          <a:lstStyle/>
          <a:p>
            <a:pPr algn="ctr" defTabSz="685845" eaLnBrk="1" fontAlgn="auto" hangingPunct="1">
              <a:spcBef>
                <a:spcPts val="0"/>
              </a:spcBef>
              <a:spcAft>
                <a:spcPts val="0"/>
              </a:spcAft>
              <a:defRPr/>
            </a:pPr>
            <a:r>
              <a:rPr lang="en-US" sz="882" dirty="0">
                <a:solidFill>
                  <a:srgbClr val="505050"/>
                </a:solidFill>
                <a:latin typeface="Segoe UI"/>
                <a:ea typeface="+mn-ea"/>
                <a:cs typeface="+mn-cs"/>
              </a:rPr>
              <a:t>Usually</a:t>
            </a:r>
          </a:p>
          <a:p>
            <a:pPr algn="ctr" defTabSz="685845" eaLnBrk="1" fontAlgn="auto" hangingPunct="1">
              <a:spcBef>
                <a:spcPts val="0"/>
              </a:spcBef>
              <a:spcAft>
                <a:spcPts val="0"/>
              </a:spcAft>
              <a:defRPr/>
            </a:pPr>
            <a:r>
              <a:rPr lang="en-US" sz="882" dirty="0">
                <a:solidFill>
                  <a:srgbClr val="505050"/>
                </a:solidFill>
                <a:latin typeface="Segoe UI"/>
                <a:ea typeface="+mn-ea"/>
                <a:cs typeface="+mn-cs"/>
              </a:rPr>
              <a:t>Provided by the Orchestrator</a:t>
            </a:r>
          </a:p>
          <a:p>
            <a:pPr algn="ctr" defTabSz="685845" eaLnBrk="1" fontAlgn="auto" hangingPunct="1">
              <a:spcBef>
                <a:spcPts val="0"/>
              </a:spcBef>
              <a:spcAft>
                <a:spcPts val="0"/>
              </a:spcAft>
              <a:defRPr/>
            </a:pPr>
            <a:r>
              <a:rPr lang="en-US" sz="882" dirty="0">
                <a:solidFill>
                  <a:srgbClr val="505050"/>
                </a:solidFill>
                <a:latin typeface="Segoe UI"/>
                <a:ea typeface="+mn-ea"/>
                <a:cs typeface="+mn-cs"/>
              </a:rPr>
              <a:t>(i.e. Service Fabric, Kubernetes, etc.)</a:t>
            </a:r>
          </a:p>
        </p:txBody>
      </p:sp>
      <p:sp>
        <p:nvSpPr>
          <p:cNvPr id="32" name="Rectangle 31">
            <a:extLst>
              <a:ext uri="{FF2B5EF4-FFF2-40B4-BE49-F238E27FC236}">
                <a16:creationId xmlns:a16="http://schemas.microsoft.com/office/drawing/2014/main" id="{CE302978-5479-404B-B4DA-F84E69BD0C09}"/>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t>Design Patterns</a:t>
            </a:r>
            <a:endParaRPr kumimoji="0" lang="en-US" sz="2400" b="0" i="0" u="none" strike="noStrike" cap="none" normalizeH="0" baseline="0" dirty="0">
              <a:ln>
                <a:noFill/>
              </a:ln>
              <a:effectLst/>
            </a:endParaRPr>
          </a:p>
        </p:txBody>
      </p:sp>
    </p:spTree>
    <p:extLst>
      <p:ext uri="{BB962C8B-B14F-4D97-AF65-F5344CB8AC3E}">
        <p14:creationId xmlns:p14="http://schemas.microsoft.com/office/powerpoint/2010/main" val="3798824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p:cTn id="14" dur="500" fill="hold"/>
                                        <p:tgtEl>
                                          <p:spTgt spid="40"/>
                                        </p:tgtEl>
                                        <p:attrNameLst>
                                          <p:attrName>ppt_w</p:attrName>
                                        </p:attrNameLst>
                                      </p:cBhvr>
                                      <p:tavLst>
                                        <p:tav tm="0">
                                          <p:val>
                                            <p:fltVal val="0"/>
                                          </p:val>
                                        </p:tav>
                                        <p:tav tm="100000">
                                          <p:val>
                                            <p:strVal val="#ppt_w"/>
                                          </p:val>
                                        </p:tav>
                                      </p:tavLst>
                                    </p:anim>
                                    <p:anim calcmode="lin" valueType="num">
                                      <p:cBhvr>
                                        <p:cTn id="15" dur="500" fill="hold"/>
                                        <p:tgtEl>
                                          <p:spTgt spid="40"/>
                                        </p:tgtEl>
                                        <p:attrNameLst>
                                          <p:attrName>ppt_h</p:attrName>
                                        </p:attrNameLst>
                                      </p:cBhvr>
                                      <p:tavLst>
                                        <p:tav tm="0">
                                          <p:val>
                                            <p:fltVal val="0"/>
                                          </p:val>
                                        </p:tav>
                                        <p:tav tm="100000">
                                          <p:val>
                                            <p:strVal val="#ppt_h"/>
                                          </p:val>
                                        </p:tav>
                                      </p:tavLst>
                                    </p:anim>
                                    <p:animEffect transition="in" filter="fade">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p:cNvSpPr/>
          <p:nvPr/>
        </p:nvSpPr>
        <p:spPr bwMode="auto">
          <a:xfrm>
            <a:off x="2411520" y="1308035"/>
            <a:ext cx="6188836" cy="3748482"/>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grpSp>
        <p:nvGrpSpPr>
          <p:cNvPr id="337" name="Group 336"/>
          <p:cNvGrpSpPr/>
          <p:nvPr/>
        </p:nvGrpSpPr>
        <p:grpSpPr>
          <a:xfrm>
            <a:off x="4233554" y="2849462"/>
            <a:ext cx="654472" cy="375857"/>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347" name="Group 346"/>
          <p:cNvGrpSpPr/>
          <p:nvPr/>
        </p:nvGrpSpPr>
        <p:grpSpPr>
          <a:xfrm>
            <a:off x="6571011" y="1990217"/>
            <a:ext cx="442009" cy="247782"/>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354" name="Group 353"/>
          <p:cNvGrpSpPr/>
          <p:nvPr/>
        </p:nvGrpSpPr>
        <p:grpSpPr>
          <a:xfrm>
            <a:off x="6571011" y="2986409"/>
            <a:ext cx="442009" cy="247782"/>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dirty="0">
                  <a:solidFill>
                    <a:sysClr val="windowText" lastClr="000000"/>
                  </a:solidFill>
                  <a:latin typeface="Segoe UI"/>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sp>
        <p:nvSpPr>
          <p:cNvPr id="373" name="Rounded Rectangle 66"/>
          <p:cNvSpPr/>
          <p:nvPr/>
        </p:nvSpPr>
        <p:spPr bwMode="auto">
          <a:xfrm>
            <a:off x="6451025" y="2652152"/>
            <a:ext cx="1365886" cy="726444"/>
          </a:xfrm>
          <a:prstGeom prst="roundRect">
            <a:avLst/>
          </a:prstGeom>
          <a:noFill/>
          <a:ln w="10795" cap="flat" cmpd="sng" algn="ctr">
            <a:solidFill>
              <a:srgbClr val="404040"/>
            </a:solidFill>
            <a:prstDash val="lgDash"/>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6" name="Rectangle 385"/>
          <p:cNvSpPr/>
          <p:nvPr/>
        </p:nvSpPr>
        <p:spPr>
          <a:xfrm>
            <a:off x="6526976" y="2623432"/>
            <a:ext cx="1210588" cy="273280"/>
          </a:xfrm>
          <a:prstGeom prst="rect">
            <a:avLst/>
          </a:prstGeom>
        </p:spPr>
        <p:txBody>
          <a:bodyPr wrap="none">
            <a:spAutoFit/>
          </a:bodyPr>
          <a:lstStyle/>
          <a:p>
            <a:pPr defTabSz="685475" eaLnBrk="1" fontAlgn="auto" hangingPunct="1">
              <a:spcBef>
                <a:spcPts val="0"/>
              </a:spcBef>
              <a:spcAft>
                <a:spcPts val="0"/>
              </a:spcAft>
              <a:defRPr/>
            </a:pPr>
            <a:r>
              <a:rPr lang="en-US" sz="1176" b="1" dirty="0">
                <a:solidFill>
                  <a:srgbClr val="505050"/>
                </a:solidFill>
                <a:latin typeface="Segoe UI" panose="020B0502040204020203" pitchFamily="34" charset="0"/>
                <a:ea typeface="+mn-ea"/>
                <a:cs typeface="Segoe UI" panose="020B0502040204020203" pitchFamily="34" charset="0"/>
              </a:rPr>
              <a:t>Microservice 2</a:t>
            </a:r>
          </a:p>
        </p:txBody>
      </p:sp>
      <p:sp>
        <p:nvSpPr>
          <p:cNvPr id="387" name="Rounded Rectangle 66"/>
          <p:cNvSpPr/>
          <p:nvPr/>
        </p:nvSpPr>
        <p:spPr bwMode="auto">
          <a:xfrm>
            <a:off x="6451025" y="1656645"/>
            <a:ext cx="1365886" cy="726444"/>
          </a:xfrm>
          <a:prstGeom prst="roundRect">
            <a:avLst/>
          </a:prstGeom>
          <a:noFill/>
          <a:ln w="10795" cap="flat" cmpd="sng" algn="ctr">
            <a:solidFill>
              <a:srgbClr val="404040"/>
            </a:solidFill>
            <a:prstDash val="lgDash"/>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8" name="Rectangle 387"/>
          <p:cNvSpPr/>
          <p:nvPr/>
        </p:nvSpPr>
        <p:spPr>
          <a:xfrm>
            <a:off x="6526976" y="1627925"/>
            <a:ext cx="1210588" cy="273280"/>
          </a:xfrm>
          <a:prstGeom prst="rect">
            <a:avLst/>
          </a:prstGeom>
        </p:spPr>
        <p:txBody>
          <a:bodyPr wrap="none">
            <a:spAutoFit/>
          </a:bodyPr>
          <a:lstStyle/>
          <a:p>
            <a:pPr defTabSz="685475" eaLnBrk="1" fontAlgn="auto" hangingPunct="1">
              <a:spcBef>
                <a:spcPts val="0"/>
              </a:spcBef>
              <a:spcAft>
                <a:spcPts val="0"/>
              </a:spcAft>
              <a:defRPr/>
            </a:pPr>
            <a:r>
              <a:rPr lang="en-US" sz="1176" b="1" dirty="0">
                <a:solidFill>
                  <a:srgbClr val="505050"/>
                </a:solidFill>
                <a:latin typeface="Segoe UI" panose="020B0502040204020203" pitchFamily="34" charset="0"/>
                <a:ea typeface="+mn-ea"/>
                <a:cs typeface="Segoe UI" panose="020B0502040204020203" pitchFamily="34" charset="0"/>
              </a:rPr>
              <a:t>Microservice 1</a:t>
            </a:r>
          </a:p>
        </p:txBody>
      </p:sp>
      <p:sp>
        <p:nvSpPr>
          <p:cNvPr id="391" name="Rounded Rectangle 66"/>
          <p:cNvSpPr/>
          <p:nvPr/>
        </p:nvSpPr>
        <p:spPr bwMode="auto">
          <a:xfrm>
            <a:off x="2836277" y="4172404"/>
            <a:ext cx="1789426" cy="688164"/>
          </a:xfrm>
          <a:prstGeom prst="roundRect">
            <a:avLst/>
          </a:prstGeom>
          <a:noFill/>
          <a:ln w="10795" cap="flat" cmpd="sng" algn="ctr">
            <a:solidFill>
              <a:srgbClr val="404040"/>
            </a:solidFill>
            <a:prstDash val="lgDash"/>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2" name="Rectangle 391"/>
          <p:cNvSpPr/>
          <p:nvPr/>
        </p:nvSpPr>
        <p:spPr>
          <a:xfrm>
            <a:off x="2925825" y="4165207"/>
            <a:ext cx="1640193" cy="273280"/>
          </a:xfrm>
          <a:prstGeom prst="rect">
            <a:avLst/>
          </a:prstGeom>
        </p:spPr>
        <p:txBody>
          <a:bodyPr wrap="none">
            <a:spAutoFit/>
          </a:bodyPr>
          <a:lstStyle/>
          <a:p>
            <a:pPr defTabSz="685475" eaLnBrk="1" fontAlgn="auto" hangingPunct="1">
              <a:spcBef>
                <a:spcPts val="0"/>
              </a:spcBef>
              <a:spcAft>
                <a:spcPts val="0"/>
              </a:spcAft>
              <a:defRPr/>
            </a:pPr>
            <a:r>
              <a:rPr lang="en-US" sz="1176" b="1" dirty="0">
                <a:solidFill>
                  <a:srgbClr val="505050"/>
                </a:solidFill>
                <a:latin typeface="Segoe UI" panose="020B0502040204020203" pitchFamily="34" charset="0"/>
                <a:ea typeface="+mn-ea"/>
                <a:cs typeface="Segoe UI" panose="020B0502040204020203" pitchFamily="34" charset="0"/>
              </a:rPr>
              <a:t>Client WebApp MVC</a:t>
            </a:r>
          </a:p>
        </p:txBody>
      </p:sp>
      <p:cxnSp>
        <p:nvCxnSpPr>
          <p:cNvPr id="396" name="Straight Arrow Connector 395"/>
          <p:cNvCxnSpPr>
            <a:cxnSpLocks/>
            <a:stCxn id="13" idx="3"/>
            <a:endCxn id="124" idx="1"/>
          </p:cNvCxnSpPr>
          <p:nvPr/>
        </p:nvCxnSpPr>
        <p:spPr>
          <a:xfrm flipV="1">
            <a:off x="1716700" y="2993649"/>
            <a:ext cx="2264576" cy="219301"/>
          </a:xfrm>
          <a:prstGeom prst="straightConnector1">
            <a:avLst/>
          </a:prstGeom>
          <a:noFill/>
          <a:ln w="12700" cap="flat" cmpd="sng" algn="ctr">
            <a:solidFill>
              <a:sysClr val="windowText" lastClr="000000"/>
            </a:solidFill>
            <a:prstDash val="solid"/>
            <a:miter lim="800000"/>
            <a:tailEnd type="triangle"/>
          </a:ln>
          <a:effectLst/>
        </p:spPr>
      </p:cxnSp>
      <p:cxnSp>
        <p:nvCxnSpPr>
          <p:cNvPr id="397" name="Straight Arrow Connector 396"/>
          <p:cNvCxnSpPr>
            <a:cxnSpLocks/>
            <a:stCxn id="124" idx="3"/>
          </p:cNvCxnSpPr>
          <p:nvPr/>
        </p:nvCxnSpPr>
        <p:spPr>
          <a:xfrm>
            <a:off x="5770702" y="2993649"/>
            <a:ext cx="820620" cy="1115950"/>
          </a:xfrm>
          <a:prstGeom prst="straightConnector1">
            <a:avLst/>
          </a:prstGeom>
          <a:noFill/>
          <a:ln w="12700" cap="flat" cmpd="sng" algn="ctr">
            <a:solidFill>
              <a:sysClr val="windowText" lastClr="000000"/>
            </a:solidFill>
            <a:prstDash val="solid"/>
            <a:miter lim="800000"/>
            <a:tailEnd type="triangle"/>
          </a:ln>
          <a:effectLst/>
        </p:spPr>
      </p:cxnSp>
      <p:sp>
        <p:nvSpPr>
          <p:cNvPr id="398" name="Rectangle 397"/>
          <p:cNvSpPr/>
          <p:nvPr/>
        </p:nvSpPr>
        <p:spPr>
          <a:xfrm>
            <a:off x="6549114" y="3193790"/>
            <a:ext cx="647934" cy="228076"/>
          </a:xfrm>
          <a:prstGeom prst="rect">
            <a:avLst/>
          </a:prstGeom>
        </p:spPr>
        <p:txBody>
          <a:bodyPr wrap="none">
            <a:spAutoFit/>
          </a:bodyPr>
          <a:lstStyle/>
          <a:p>
            <a:pP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Container</a:t>
            </a:r>
          </a:p>
        </p:txBody>
      </p:sp>
      <p:sp>
        <p:nvSpPr>
          <p:cNvPr id="399" name="Rectangle 398"/>
          <p:cNvSpPr/>
          <p:nvPr/>
        </p:nvSpPr>
        <p:spPr>
          <a:xfrm>
            <a:off x="6519770" y="2197908"/>
            <a:ext cx="647934" cy="228076"/>
          </a:xfrm>
          <a:prstGeom prst="rect">
            <a:avLst/>
          </a:prstGeom>
        </p:spPr>
        <p:txBody>
          <a:bodyPr wrap="none">
            <a:spAutoFit/>
          </a:bodyPr>
          <a:lstStyle/>
          <a:p>
            <a:pP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Container</a:t>
            </a:r>
          </a:p>
        </p:txBody>
      </p:sp>
      <p:sp>
        <p:nvSpPr>
          <p:cNvPr id="401" name="Rectangle 400"/>
          <p:cNvSpPr/>
          <p:nvPr/>
        </p:nvSpPr>
        <p:spPr>
          <a:xfrm>
            <a:off x="6549114" y="2827058"/>
            <a:ext cx="595035" cy="228076"/>
          </a:xfrm>
          <a:prstGeom prst="rect">
            <a:avLst/>
          </a:prstGeom>
        </p:spPr>
        <p:txBody>
          <a:bodyPr wrap="none">
            <a:spAutoFit/>
          </a:bodyPr>
          <a:lstStyle/>
          <a:p>
            <a:pP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Web API</a:t>
            </a:r>
          </a:p>
        </p:txBody>
      </p:sp>
      <p:sp>
        <p:nvSpPr>
          <p:cNvPr id="402" name="Rectangle 401"/>
          <p:cNvSpPr/>
          <p:nvPr/>
        </p:nvSpPr>
        <p:spPr>
          <a:xfrm>
            <a:off x="6547749" y="1826863"/>
            <a:ext cx="595035" cy="228076"/>
          </a:xfrm>
          <a:prstGeom prst="rect">
            <a:avLst/>
          </a:prstGeom>
        </p:spPr>
        <p:txBody>
          <a:bodyPr wrap="none">
            <a:spAutoFit/>
          </a:bodyPr>
          <a:lstStyle/>
          <a:p>
            <a:pP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Web API</a:t>
            </a:r>
          </a:p>
        </p:txBody>
      </p:sp>
      <p:sp>
        <p:nvSpPr>
          <p:cNvPr id="404" name="Rectangle 403"/>
          <p:cNvSpPr/>
          <p:nvPr/>
        </p:nvSpPr>
        <p:spPr>
          <a:xfrm>
            <a:off x="2839648" y="4421327"/>
            <a:ext cx="1116011" cy="363818"/>
          </a:xfrm>
          <a:prstGeom prst="rect">
            <a:avLst/>
          </a:prstGeom>
        </p:spPr>
        <p:txBody>
          <a:bodyPr wrap="none">
            <a:spAutoFit/>
          </a:bodyPr>
          <a:lstStyle/>
          <a:p>
            <a:pPr algn="ct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ASP.NET Core MVC</a:t>
            </a:r>
          </a:p>
          <a:p>
            <a:pPr algn="ct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Container</a:t>
            </a:r>
          </a:p>
        </p:txBody>
      </p:sp>
      <p:sp>
        <p:nvSpPr>
          <p:cNvPr id="84" name="Rounded Rectangle 66"/>
          <p:cNvSpPr/>
          <p:nvPr/>
        </p:nvSpPr>
        <p:spPr bwMode="auto">
          <a:xfrm>
            <a:off x="6451025" y="3641783"/>
            <a:ext cx="1365886" cy="726444"/>
          </a:xfrm>
          <a:prstGeom prst="roundRect">
            <a:avLst/>
          </a:prstGeom>
          <a:noFill/>
          <a:ln w="10795" cap="flat" cmpd="sng" algn="ctr">
            <a:solidFill>
              <a:srgbClr val="404040"/>
            </a:solidFill>
            <a:prstDash val="lgDash"/>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p:cNvSpPr/>
          <p:nvPr/>
        </p:nvSpPr>
        <p:spPr>
          <a:xfrm>
            <a:off x="6526976" y="3613063"/>
            <a:ext cx="1210588" cy="273280"/>
          </a:xfrm>
          <a:prstGeom prst="rect">
            <a:avLst/>
          </a:prstGeom>
        </p:spPr>
        <p:txBody>
          <a:bodyPr wrap="none">
            <a:spAutoFit/>
          </a:bodyPr>
          <a:lstStyle/>
          <a:p>
            <a:pPr defTabSz="685475" eaLnBrk="1" fontAlgn="auto" hangingPunct="1">
              <a:spcBef>
                <a:spcPts val="0"/>
              </a:spcBef>
              <a:spcAft>
                <a:spcPts val="0"/>
              </a:spcAft>
              <a:defRPr/>
            </a:pPr>
            <a:r>
              <a:rPr lang="en-US" sz="1176" b="1" dirty="0">
                <a:solidFill>
                  <a:srgbClr val="505050"/>
                </a:solidFill>
                <a:latin typeface="Segoe UI" panose="020B0502040204020203" pitchFamily="34" charset="0"/>
                <a:ea typeface="+mn-ea"/>
                <a:cs typeface="Segoe UI" panose="020B0502040204020203" pitchFamily="34" charset="0"/>
              </a:rPr>
              <a:t>Microservice 3</a:t>
            </a:r>
          </a:p>
        </p:txBody>
      </p:sp>
      <p:sp>
        <p:nvSpPr>
          <p:cNvPr id="86" name="Rectangle 85"/>
          <p:cNvSpPr/>
          <p:nvPr/>
        </p:nvSpPr>
        <p:spPr>
          <a:xfrm>
            <a:off x="6519770" y="4183046"/>
            <a:ext cx="647934" cy="228076"/>
          </a:xfrm>
          <a:prstGeom prst="rect">
            <a:avLst/>
          </a:prstGeom>
        </p:spPr>
        <p:txBody>
          <a:bodyPr wrap="none">
            <a:spAutoFit/>
          </a:bodyPr>
          <a:lstStyle/>
          <a:p>
            <a:pP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Container</a:t>
            </a:r>
          </a:p>
        </p:txBody>
      </p:sp>
      <p:sp>
        <p:nvSpPr>
          <p:cNvPr id="87" name="Rectangle 86"/>
          <p:cNvSpPr/>
          <p:nvPr/>
        </p:nvSpPr>
        <p:spPr>
          <a:xfrm>
            <a:off x="6547749" y="3812001"/>
            <a:ext cx="595035" cy="228076"/>
          </a:xfrm>
          <a:prstGeom prst="rect">
            <a:avLst/>
          </a:prstGeom>
        </p:spPr>
        <p:txBody>
          <a:bodyPr wrap="none">
            <a:spAutoFit/>
          </a:bodyPr>
          <a:lstStyle/>
          <a:p>
            <a:pP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Web API</a:t>
            </a:r>
          </a:p>
        </p:txBody>
      </p:sp>
      <p:grpSp>
        <p:nvGrpSpPr>
          <p:cNvPr id="88" name="Group 87"/>
          <p:cNvGrpSpPr/>
          <p:nvPr/>
        </p:nvGrpSpPr>
        <p:grpSpPr>
          <a:xfrm>
            <a:off x="6576078" y="3975124"/>
            <a:ext cx="442009" cy="247782"/>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94" name="Group 93"/>
          <p:cNvGrpSpPr/>
          <p:nvPr/>
        </p:nvGrpSpPr>
        <p:grpSpPr>
          <a:xfrm>
            <a:off x="3911312" y="4471211"/>
            <a:ext cx="442009" cy="247782"/>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sp>
        <p:nvSpPr>
          <p:cNvPr id="107" name="Rectangle 106"/>
          <p:cNvSpPr/>
          <p:nvPr/>
        </p:nvSpPr>
        <p:spPr>
          <a:xfrm>
            <a:off x="513351" y="2628805"/>
            <a:ext cx="1584088" cy="273280"/>
          </a:xfrm>
          <a:prstGeom prst="rect">
            <a:avLst/>
          </a:prstGeom>
        </p:spPr>
        <p:txBody>
          <a:bodyPr wrap="none">
            <a:spAutoFit/>
          </a:bodyPr>
          <a:lstStyle/>
          <a:p>
            <a:pPr defTabSz="685475" eaLnBrk="1" fontAlgn="auto" hangingPunct="1">
              <a:spcBef>
                <a:spcPts val="0"/>
              </a:spcBef>
              <a:spcAft>
                <a:spcPts val="0"/>
              </a:spcAft>
              <a:defRPr/>
            </a:pPr>
            <a:r>
              <a:rPr lang="en-US" sz="1176" b="1" dirty="0">
                <a:solidFill>
                  <a:srgbClr val="505050"/>
                </a:solidFill>
                <a:latin typeface="Segoe UI" panose="020B0502040204020203" pitchFamily="34" charset="0"/>
                <a:ea typeface="+mn-ea"/>
                <a:cs typeface="Segoe UI" panose="020B0502040204020203" pitchFamily="34" charset="0"/>
              </a:rPr>
              <a:t>Client SPA </a:t>
            </a:r>
            <a:r>
              <a:rPr lang="en-US" sz="1176" b="1" dirty="0" err="1">
                <a:solidFill>
                  <a:srgbClr val="505050"/>
                </a:solidFill>
                <a:latin typeface="Segoe UI" panose="020B0502040204020203" pitchFamily="34" charset="0"/>
                <a:ea typeface="+mn-ea"/>
                <a:cs typeface="Segoe UI" panose="020B0502040204020203" pitchFamily="34" charset="0"/>
              </a:rPr>
              <a:t>WebApp</a:t>
            </a:r>
            <a:endParaRPr lang="en-US" sz="1176" b="1" dirty="0">
              <a:solidFill>
                <a:srgbClr val="505050"/>
              </a:solidFill>
              <a:latin typeface="Segoe UI" panose="020B0502040204020203" pitchFamily="34" charset="0"/>
              <a:ea typeface="+mn-ea"/>
              <a:cs typeface="Segoe UI" panose="020B0502040204020203" pitchFamily="34" charset="0"/>
            </a:endParaRPr>
          </a:p>
        </p:txBody>
      </p:sp>
      <p:sp>
        <p:nvSpPr>
          <p:cNvPr id="108" name="Rectangle 107"/>
          <p:cNvSpPr/>
          <p:nvPr/>
        </p:nvSpPr>
        <p:spPr>
          <a:xfrm>
            <a:off x="638351" y="3516450"/>
            <a:ext cx="1390124" cy="250710"/>
          </a:xfrm>
          <a:prstGeom prst="rect">
            <a:avLst/>
          </a:prstGeom>
        </p:spPr>
        <p:txBody>
          <a:bodyPr wrap="none">
            <a:spAutoFit/>
          </a:bodyPr>
          <a:lstStyle/>
          <a:p>
            <a:pPr defTabSz="685475" eaLnBrk="1" fontAlgn="auto" hangingPunct="1">
              <a:spcBef>
                <a:spcPts val="0"/>
              </a:spcBef>
              <a:spcAft>
                <a:spcPts val="0"/>
              </a:spcAft>
              <a:defRPr/>
            </a:pPr>
            <a:r>
              <a:rPr lang="en-US" sz="1029" dirty="0">
                <a:solidFill>
                  <a:srgbClr val="505050"/>
                </a:solidFill>
                <a:latin typeface="Segoe UI Light" pitchFamily="34" charset="0"/>
                <a:ea typeface="+mn-ea"/>
                <a:cs typeface="+mn-cs"/>
              </a:rPr>
              <a:t>JavaScript / Angular.js</a:t>
            </a:r>
          </a:p>
        </p:txBody>
      </p:sp>
      <p:cxnSp>
        <p:nvCxnSpPr>
          <p:cNvPr id="137" name="Straight Arrow Connector 136"/>
          <p:cNvCxnSpPr>
            <a:cxnSpLocks/>
            <a:stCxn id="124" idx="3"/>
          </p:cNvCxnSpPr>
          <p:nvPr/>
        </p:nvCxnSpPr>
        <p:spPr>
          <a:xfrm flipV="1">
            <a:off x="5770703" y="2121858"/>
            <a:ext cx="778390" cy="871791"/>
          </a:xfrm>
          <a:prstGeom prst="straightConnector1">
            <a:avLst/>
          </a:prstGeom>
          <a:noFill/>
          <a:ln w="12700" cap="flat" cmpd="sng" algn="ctr">
            <a:solidFill>
              <a:sysClr val="windowText" lastClr="000000"/>
            </a:solidFill>
            <a:prstDash val="solid"/>
            <a:miter lim="800000"/>
            <a:tailEnd type="triangle"/>
          </a:ln>
          <a:effectLst/>
        </p:spPr>
      </p:cxnSp>
      <p:cxnSp>
        <p:nvCxnSpPr>
          <p:cNvPr id="138" name="Straight Arrow Connector 137"/>
          <p:cNvCxnSpPr>
            <a:cxnSpLocks/>
            <a:stCxn id="124" idx="3"/>
          </p:cNvCxnSpPr>
          <p:nvPr/>
        </p:nvCxnSpPr>
        <p:spPr>
          <a:xfrm>
            <a:off x="5770703" y="2993649"/>
            <a:ext cx="778390" cy="111232"/>
          </a:xfrm>
          <a:prstGeom prst="straightConnector1">
            <a:avLst/>
          </a:prstGeom>
          <a:noFill/>
          <a:ln w="12700" cap="flat" cmpd="sng" algn="ctr">
            <a:solidFill>
              <a:sysClr val="windowText" lastClr="000000"/>
            </a:solidFill>
            <a:prstDash val="solid"/>
            <a:miter lim="800000"/>
            <a:tailEnd type="triangle"/>
          </a:ln>
          <a:effectLst/>
        </p:spPr>
      </p:cxn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9868" y="2884925"/>
            <a:ext cx="836833" cy="656050"/>
          </a:xfrm>
          <a:prstGeom prst="rect">
            <a:avLst/>
          </a:prstGeom>
          <a:ln w="3175">
            <a:solidFill>
              <a:schemeClr val="tx1">
                <a:lumMod val="50000"/>
              </a:schemeClr>
            </a:solidFill>
          </a:ln>
        </p:spPr>
      </p:pic>
      <p:grpSp>
        <p:nvGrpSpPr>
          <p:cNvPr id="16" name="Group 15"/>
          <p:cNvGrpSpPr/>
          <p:nvPr/>
        </p:nvGrpSpPr>
        <p:grpSpPr>
          <a:xfrm>
            <a:off x="1026290" y="1369640"/>
            <a:ext cx="479363" cy="1024604"/>
            <a:chOff x="2606432" y="2395597"/>
            <a:chExt cx="651967" cy="1393532"/>
          </a:xfrm>
        </p:grpSpPr>
        <p:pic>
          <p:nvPicPr>
            <p:cNvPr id="15" name="Picture 1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06432" y="2395597"/>
              <a:ext cx="651967" cy="1393532"/>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39938" y="2573457"/>
              <a:ext cx="577194" cy="1037812"/>
            </a:xfrm>
            <a:prstGeom prst="rect">
              <a:avLst/>
            </a:prstGeom>
          </p:spPr>
        </p:pic>
      </p:grpSp>
      <p:sp>
        <p:nvSpPr>
          <p:cNvPr id="151" name="Rectangle 150"/>
          <p:cNvSpPr/>
          <p:nvPr/>
        </p:nvSpPr>
        <p:spPr>
          <a:xfrm>
            <a:off x="556245" y="1181819"/>
            <a:ext cx="1471878" cy="273280"/>
          </a:xfrm>
          <a:prstGeom prst="rect">
            <a:avLst/>
          </a:prstGeom>
        </p:spPr>
        <p:txBody>
          <a:bodyPr wrap="none">
            <a:spAutoFit/>
          </a:bodyPr>
          <a:lstStyle/>
          <a:p>
            <a:pPr defTabSz="685475" eaLnBrk="1" fontAlgn="auto" hangingPunct="1">
              <a:spcBef>
                <a:spcPts val="0"/>
              </a:spcBef>
              <a:spcAft>
                <a:spcPts val="0"/>
              </a:spcAft>
              <a:defRPr/>
            </a:pPr>
            <a:r>
              <a:rPr lang="en-US" sz="1176" b="1" dirty="0">
                <a:solidFill>
                  <a:srgbClr val="505050"/>
                </a:solidFill>
                <a:latin typeface="Segoe UI" panose="020B0502040204020203" pitchFamily="34" charset="0"/>
                <a:ea typeface="+mn-ea"/>
                <a:cs typeface="Segoe UI" panose="020B0502040204020203" pitchFamily="34" charset="0"/>
              </a:rPr>
              <a:t>Client Mobile App</a:t>
            </a:r>
          </a:p>
        </p:txBody>
      </p:sp>
      <p:cxnSp>
        <p:nvCxnSpPr>
          <p:cNvPr id="168" name="Straight Arrow Connector 167"/>
          <p:cNvCxnSpPr>
            <a:cxnSpLocks/>
            <a:stCxn id="14" idx="3"/>
          </p:cNvCxnSpPr>
          <p:nvPr/>
        </p:nvCxnSpPr>
        <p:spPr>
          <a:xfrm>
            <a:off x="1475312" y="1881943"/>
            <a:ext cx="2488591" cy="982436"/>
          </a:xfrm>
          <a:prstGeom prst="straightConnector1">
            <a:avLst/>
          </a:prstGeom>
          <a:noFill/>
          <a:ln w="12700" cap="flat" cmpd="sng" algn="ctr">
            <a:solidFill>
              <a:sysClr val="windowText" lastClr="000000"/>
            </a:solidFill>
            <a:prstDash val="solid"/>
            <a:miter lim="800000"/>
            <a:tailEnd type="triangle"/>
          </a:ln>
          <a:effectLst/>
        </p:spPr>
      </p:cxnSp>
      <p:sp>
        <p:nvSpPr>
          <p:cNvPr id="124" name="Rounded Rectangle 66"/>
          <p:cNvSpPr/>
          <p:nvPr/>
        </p:nvSpPr>
        <p:spPr bwMode="auto">
          <a:xfrm>
            <a:off x="3981276" y="2649567"/>
            <a:ext cx="1789426" cy="688164"/>
          </a:xfrm>
          <a:prstGeom prst="roundRect">
            <a:avLst/>
          </a:prstGeom>
          <a:noFill/>
          <a:ln w="10795" cap="flat" cmpd="sng" algn="ctr">
            <a:solidFill>
              <a:srgbClr val="404040"/>
            </a:solidFill>
            <a:prstDash val="lgDash"/>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p:cNvSpPr/>
          <p:nvPr/>
        </p:nvSpPr>
        <p:spPr>
          <a:xfrm>
            <a:off x="4070824" y="2642371"/>
            <a:ext cx="1087157" cy="273280"/>
          </a:xfrm>
          <a:prstGeom prst="rect">
            <a:avLst/>
          </a:prstGeom>
        </p:spPr>
        <p:txBody>
          <a:bodyPr wrap="none">
            <a:spAutoFit/>
          </a:bodyPr>
          <a:lstStyle/>
          <a:p>
            <a:pPr defTabSz="685475" eaLnBrk="1" fontAlgn="auto" hangingPunct="1">
              <a:spcBef>
                <a:spcPts val="0"/>
              </a:spcBef>
              <a:spcAft>
                <a:spcPts val="0"/>
              </a:spcAft>
              <a:defRPr/>
            </a:pPr>
            <a:r>
              <a:rPr lang="en-US" sz="1176" b="1" dirty="0">
                <a:solidFill>
                  <a:srgbClr val="505050"/>
                </a:solidFill>
                <a:latin typeface="Segoe UI" panose="020B0502040204020203" pitchFamily="34" charset="0"/>
                <a:ea typeface="+mn-ea"/>
                <a:cs typeface="Segoe UI" panose="020B0502040204020203" pitchFamily="34" charset="0"/>
              </a:rPr>
              <a:t>API Gateway</a:t>
            </a:r>
          </a:p>
        </p:txBody>
      </p:sp>
      <p:sp>
        <p:nvSpPr>
          <p:cNvPr id="136" name="Rectangle 135"/>
          <p:cNvSpPr/>
          <p:nvPr/>
        </p:nvSpPr>
        <p:spPr>
          <a:xfrm>
            <a:off x="4853986" y="2889425"/>
            <a:ext cx="851515" cy="363818"/>
          </a:xfrm>
          <a:prstGeom prst="rect">
            <a:avLst/>
          </a:prstGeom>
        </p:spPr>
        <p:txBody>
          <a:bodyPr wrap="none">
            <a:spAutoFit/>
          </a:bodyPr>
          <a:lstStyle/>
          <a:p>
            <a:pPr algn="ct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ASP.NET Core</a:t>
            </a:r>
          </a:p>
          <a:p>
            <a:pPr algn="ct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Web API</a:t>
            </a:r>
          </a:p>
        </p:txBody>
      </p:sp>
      <p:sp>
        <p:nvSpPr>
          <p:cNvPr id="146" name="Rectangle 145"/>
          <p:cNvSpPr/>
          <p:nvPr/>
        </p:nvSpPr>
        <p:spPr>
          <a:xfrm>
            <a:off x="4255543" y="3146901"/>
            <a:ext cx="647934" cy="228076"/>
          </a:xfrm>
          <a:prstGeom prst="rect">
            <a:avLst/>
          </a:prstGeom>
        </p:spPr>
        <p:txBody>
          <a:bodyPr wrap="none">
            <a:spAutoFit/>
          </a:bodyPr>
          <a:lstStyle/>
          <a:p>
            <a:pPr algn="ct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Container</a:t>
            </a:r>
          </a:p>
        </p:txBody>
      </p:sp>
      <p:cxnSp>
        <p:nvCxnSpPr>
          <p:cNvPr id="147" name="Straight Arrow Connector 146"/>
          <p:cNvCxnSpPr>
            <a:cxnSpLocks/>
          </p:cNvCxnSpPr>
          <p:nvPr/>
        </p:nvCxnSpPr>
        <p:spPr>
          <a:xfrm flipV="1">
            <a:off x="3763136" y="3328564"/>
            <a:ext cx="434232" cy="929717"/>
          </a:xfrm>
          <a:prstGeom prst="straightConnector1">
            <a:avLst/>
          </a:prstGeom>
          <a:noFill/>
          <a:ln w="12700" cap="flat" cmpd="sng" algn="ctr">
            <a:solidFill>
              <a:sysClr val="windowText" lastClr="000000"/>
            </a:solidFill>
            <a:prstDash val="solid"/>
            <a:miter lim="800000"/>
            <a:tailEnd type="triangle"/>
          </a:ln>
          <a:effectLst/>
        </p:spPr>
      </p:cxnSp>
      <p:sp>
        <p:nvSpPr>
          <p:cNvPr id="148" name="Rectangle 147"/>
          <p:cNvSpPr/>
          <p:nvPr/>
        </p:nvSpPr>
        <p:spPr>
          <a:xfrm>
            <a:off x="2552403" y="1350815"/>
            <a:ext cx="986167" cy="318677"/>
          </a:xfrm>
          <a:prstGeom prst="rect">
            <a:avLst/>
          </a:prstGeom>
        </p:spPr>
        <p:txBody>
          <a:bodyPr wrap="none">
            <a:spAutoFit/>
          </a:bodyPr>
          <a:lstStyle/>
          <a:p>
            <a:pPr defTabSz="685475" eaLnBrk="1" fontAlgn="auto" hangingPunct="1">
              <a:spcBef>
                <a:spcPts val="0"/>
              </a:spcBef>
              <a:spcAft>
                <a:spcPts val="0"/>
              </a:spcAft>
              <a:defRPr/>
            </a:pPr>
            <a:r>
              <a:rPr lang="en-US" sz="1471" b="1" dirty="0">
                <a:solidFill>
                  <a:srgbClr val="505050"/>
                </a:solidFill>
                <a:latin typeface="Segoe UI" panose="020B0502040204020203" pitchFamily="34" charset="0"/>
                <a:ea typeface="+mn-ea"/>
                <a:cs typeface="Segoe UI" panose="020B0502040204020203" pitchFamily="34" charset="0"/>
              </a:rPr>
              <a:t>Back end</a:t>
            </a:r>
          </a:p>
        </p:txBody>
      </p:sp>
      <p:sp>
        <p:nvSpPr>
          <p:cNvPr id="72" name="Rectangle 71"/>
          <p:cNvSpPr/>
          <p:nvPr/>
        </p:nvSpPr>
        <p:spPr>
          <a:xfrm>
            <a:off x="550547" y="3968351"/>
            <a:ext cx="1634300" cy="273280"/>
          </a:xfrm>
          <a:prstGeom prst="rect">
            <a:avLst/>
          </a:prstGeom>
        </p:spPr>
        <p:txBody>
          <a:bodyPr wrap="square">
            <a:spAutoFit/>
          </a:bodyPr>
          <a:lstStyle/>
          <a:p>
            <a:pPr algn="ctr" defTabSz="685475" eaLnBrk="1" fontAlgn="auto" hangingPunct="1">
              <a:spcBef>
                <a:spcPts val="0"/>
              </a:spcBef>
              <a:spcAft>
                <a:spcPts val="0"/>
              </a:spcAft>
              <a:defRPr/>
            </a:pPr>
            <a:r>
              <a:rPr lang="en-US" sz="1176" b="1" dirty="0">
                <a:solidFill>
                  <a:srgbClr val="505050"/>
                </a:solidFill>
                <a:latin typeface="Segoe UI" panose="020B0502040204020203" pitchFamily="34" charset="0"/>
                <a:ea typeface="+mn-ea"/>
                <a:cs typeface="Segoe UI" panose="020B0502040204020203" pitchFamily="34" charset="0"/>
              </a:rPr>
              <a:t>Traditional </a:t>
            </a:r>
            <a:r>
              <a:rPr lang="en-US" sz="1176" b="1" dirty="0" err="1">
                <a:solidFill>
                  <a:srgbClr val="505050"/>
                </a:solidFill>
                <a:latin typeface="Segoe UI" panose="020B0502040204020203" pitchFamily="34" charset="0"/>
                <a:ea typeface="+mn-ea"/>
                <a:cs typeface="Segoe UI" panose="020B0502040204020203" pitchFamily="34" charset="0"/>
              </a:rPr>
              <a:t>WebApp</a:t>
            </a:r>
            <a:endParaRPr lang="en-US" sz="1176" b="1" dirty="0">
              <a:solidFill>
                <a:srgbClr val="505050"/>
              </a:solidFill>
              <a:latin typeface="Segoe UI" panose="020B0502040204020203" pitchFamily="34" charset="0"/>
              <a:ea typeface="+mn-ea"/>
              <a:cs typeface="Segoe UI" panose="020B0502040204020203" pitchFamily="34" charset="0"/>
            </a:endParaRPr>
          </a:p>
        </p:txBody>
      </p:sp>
      <p:sp>
        <p:nvSpPr>
          <p:cNvPr id="5" name="Rectangle 4"/>
          <p:cNvSpPr/>
          <p:nvPr/>
        </p:nvSpPr>
        <p:spPr bwMode="auto">
          <a:xfrm>
            <a:off x="900262" y="4202275"/>
            <a:ext cx="871647" cy="627947"/>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r>
              <a:rPr lang="en-US" sz="1471" dirty="0">
                <a:solidFill>
                  <a:srgbClr val="505050">
                    <a:lumMod val="50000"/>
                  </a:srgbClr>
                </a:solidFill>
                <a:latin typeface="Segoe UI"/>
              </a:rPr>
              <a:t>Browser</a:t>
            </a:r>
          </a:p>
        </p:txBody>
      </p:sp>
      <p:cxnSp>
        <p:nvCxnSpPr>
          <p:cNvPr id="74" name="Straight Arrow Connector 73"/>
          <p:cNvCxnSpPr>
            <a:cxnSpLocks/>
            <a:stCxn id="5" idx="3"/>
            <a:endCxn id="391" idx="1"/>
          </p:cNvCxnSpPr>
          <p:nvPr/>
        </p:nvCxnSpPr>
        <p:spPr>
          <a:xfrm>
            <a:off x="1771909" y="4516249"/>
            <a:ext cx="1064368" cy="237"/>
          </a:xfrm>
          <a:prstGeom prst="straightConnector1">
            <a:avLst/>
          </a:prstGeom>
          <a:noFill/>
          <a:ln w="12700" cap="flat" cmpd="sng" algn="ctr">
            <a:solidFill>
              <a:sysClr val="windowText" lastClr="000000"/>
            </a:solidFill>
            <a:prstDash val="solid"/>
            <a:miter lim="800000"/>
            <a:headEnd type="triangle"/>
            <a:tailEnd type="triangle"/>
          </a:ln>
          <a:effectLst/>
        </p:spPr>
      </p:cxnSp>
      <p:sp>
        <p:nvSpPr>
          <p:cNvPr id="80" name="Rectangle 79"/>
          <p:cNvSpPr/>
          <p:nvPr/>
        </p:nvSpPr>
        <p:spPr>
          <a:xfrm>
            <a:off x="1136569" y="4830222"/>
            <a:ext cx="513282" cy="250710"/>
          </a:xfrm>
          <a:prstGeom prst="rect">
            <a:avLst/>
          </a:prstGeom>
        </p:spPr>
        <p:txBody>
          <a:bodyPr wrap="none">
            <a:spAutoFit/>
          </a:bodyPr>
          <a:lstStyle/>
          <a:p>
            <a:pPr defTabSz="685475" eaLnBrk="1" fontAlgn="auto" hangingPunct="1">
              <a:spcBef>
                <a:spcPts val="0"/>
              </a:spcBef>
              <a:spcAft>
                <a:spcPts val="0"/>
              </a:spcAft>
              <a:defRPr/>
            </a:pPr>
            <a:r>
              <a:rPr lang="en-US" sz="1029" dirty="0">
                <a:solidFill>
                  <a:srgbClr val="505050"/>
                </a:solidFill>
                <a:latin typeface="Segoe UI Light" pitchFamily="34" charset="0"/>
                <a:ea typeface="+mn-ea"/>
                <a:cs typeface="+mn-cs"/>
              </a:rPr>
              <a:t>HTML</a:t>
            </a:r>
          </a:p>
        </p:txBody>
      </p:sp>
      <p:sp>
        <p:nvSpPr>
          <p:cNvPr id="81" name="Rectangle 80"/>
          <p:cNvSpPr/>
          <p:nvPr/>
        </p:nvSpPr>
        <p:spPr>
          <a:xfrm>
            <a:off x="1931135" y="4493478"/>
            <a:ext cx="513282" cy="250710"/>
          </a:xfrm>
          <a:prstGeom prst="rect">
            <a:avLst/>
          </a:prstGeom>
        </p:spPr>
        <p:txBody>
          <a:bodyPr wrap="none">
            <a:spAutoFit/>
          </a:bodyPr>
          <a:lstStyle/>
          <a:p>
            <a:pPr defTabSz="685475" eaLnBrk="1" fontAlgn="auto" hangingPunct="1">
              <a:spcBef>
                <a:spcPts val="0"/>
              </a:spcBef>
              <a:spcAft>
                <a:spcPts val="0"/>
              </a:spcAft>
              <a:defRPr/>
            </a:pPr>
            <a:r>
              <a:rPr lang="en-US" sz="1029" dirty="0">
                <a:solidFill>
                  <a:srgbClr val="505050"/>
                </a:solidFill>
                <a:latin typeface="Segoe UI Light" pitchFamily="34" charset="0"/>
                <a:ea typeface="+mn-ea"/>
                <a:cs typeface="+mn-cs"/>
              </a:rPr>
              <a:t>HTML</a:t>
            </a:r>
          </a:p>
        </p:txBody>
      </p:sp>
      <p:sp>
        <p:nvSpPr>
          <p:cNvPr id="82" name="Rectangle 81"/>
          <p:cNvSpPr/>
          <p:nvPr/>
        </p:nvSpPr>
        <p:spPr>
          <a:xfrm>
            <a:off x="1877934" y="3189725"/>
            <a:ext cx="487634" cy="250710"/>
          </a:xfrm>
          <a:prstGeom prst="rect">
            <a:avLst/>
          </a:prstGeom>
        </p:spPr>
        <p:txBody>
          <a:bodyPr wrap="none">
            <a:spAutoFit/>
          </a:bodyPr>
          <a:lstStyle/>
          <a:p>
            <a:pPr defTabSz="685475" eaLnBrk="1" fontAlgn="auto" hangingPunct="1">
              <a:spcBef>
                <a:spcPts val="0"/>
              </a:spcBef>
              <a:spcAft>
                <a:spcPts val="0"/>
              </a:spcAft>
              <a:defRPr/>
            </a:pPr>
            <a:r>
              <a:rPr lang="en-US" sz="1029" dirty="0">
                <a:solidFill>
                  <a:srgbClr val="505050"/>
                </a:solidFill>
                <a:latin typeface="Segoe UI Light" pitchFamily="34" charset="0"/>
                <a:ea typeface="+mn-ea"/>
                <a:cs typeface="+mn-cs"/>
              </a:rPr>
              <a:t>JSON</a:t>
            </a:r>
          </a:p>
        </p:txBody>
      </p:sp>
      <p:sp>
        <p:nvSpPr>
          <p:cNvPr id="83" name="Rectangle 82"/>
          <p:cNvSpPr/>
          <p:nvPr/>
        </p:nvSpPr>
        <p:spPr>
          <a:xfrm>
            <a:off x="1897092" y="1903816"/>
            <a:ext cx="487634" cy="250710"/>
          </a:xfrm>
          <a:prstGeom prst="rect">
            <a:avLst/>
          </a:prstGeom>
        </p:spPr>
        <p:txBody>
          <a:bodyPr wrap="none">
            <a:spAutoFit/>
          </a:bodyPr>
          <a:lstStyle/>
          <a:p>
            <a:pPr defTabSz="685475" eaLnBrk="1" fontAlgn="auto" hangingPunct="1">
              <a:spcBef>
                <a:spcPts val="0"/>
              </a:spcBef>
              <a:spcAft>
                <a:spcPts val="0"/>
              </a:spcAft>
              <a:defRPr/>
            </a:pPr>
            <a:r>
              <a:rPr lang="en-US" sz="1029" dirty="0">
                <a:solidFill>
                  <a:srgbClr val="505050"/>
                </a:solidFill>
                <a:latin typeface="Segoe UI Light" pitchFamily="34" charset="0"/>
                <a:ea typeface="+mn-ea"/>
                <a:cs typeface="+mn-cs"/>
              </a:rPr>
              <a:t>JSON</a:t>
            </a:r>
          </a:p>
        </p:txBody>
      </p:sp>
      <p:sp>
        <p:nvSpPr>
          <p:cNvPr id="75" name="Rectangle 74"/>
          <p:cNvSpPr/>
          <p:nvPr/>
        </p:nvSpPr>
        <p:spPr>
          <a:xfrm>
            <a:off x="1" y="361151"/>
            <a:ext cx="9144000" cy="703398"/>
          </a:xfrm>
          <a:prstGeom prst="rect">
            <a:avLst/>
          </a:prstGeom>
        </p:spPr>
        <p:txBody>
          <a:bodyPr wrap="square">
            <a:spAutoFit/>
          </a:bodyPr>
          <a:lstStyle/>
          <a:p>
            <a:pPr algn="ctr" defTabSz="685475" eaLnBrk="1" fontAlgn="auto" hangingPunct="1">
              <a:spcBef>
                <a:spcPts val="0"/>
              </a:spcBef>
              <a:spcAft>
                <a:spcPts val="0"/>
              </a:spcAft>
              <a:defRPr/>
            </a:pPr>
            <a:r>
              <a:rPr lang="en-US" sz="3971" kern="0" dirty="0">
                <a:solidFill>
                  <a:sysClr val="windowText" lastClr="000000"/>
                </a:solidFill>
                <a:latin typeface="Segoe UI"/>
                <a:ea typeface="+mn-ea"/>
                <a:cs typeface="+mn-cs"/>
              </a:rPr>
              <a:t>Building </a:t>
            </a:r>
            <a:r>
              <a:rPr lang="en-US" sz="3971" b="1" kern="0" dirty="0">
                <a:solidFill>
                  <a:sysClr val="windowText" lastClr="000000"/>
                </a:solidFill>
                <a:latin typeface="Segoe UI"/>
                <a:ea typeface="+mn-ea"/>
                <a:cs typeface="+mn-cs"/>
              </a:rPr>
              <a:t>resilient</a:t>
            </a:r>
            <a:r>
              <a:rPr lang="en-US" sz="3971" kern="0" dirty="0">
                <a:solidFill>
                  <a:sysClr val="windowText" lastClr="000000"/>
                </a:solidFill>
                <a:latin typeface="Segoe UI"/>
                <a:ea typeface="+mn-ea"/>
                <a:cs typeface="+mn-cs"/>
              </a:rPr>
              <a:t> cloud applications</a:t>
            </a:r>
          </a:p>
        </p:txBody>
      </p:sp>
      <p:sp>
        <p:nvSpPr>
          <p:cNvPr id="76" name="Rectangle 75"/>
          <p:cNvSpPr/>
          <p:nvPr/>
        </p:nvSpPr>
        <p:spPr>
          <a:xfrm>
            <a:off x="3293132" y="3101323"/>
            <a:ext cx="579005" cy="296107"/>
          </a:xfrm>
          <a:prstGeom prst="rect">
            <a:avLst/>
          </a:prstGeom>
        </p:spPr>
        <p:txBody>
          <a:bodyPr wrap="none">
            <a:spAutoFit/>
          </a:bodyPr>
          <a:lstStyle/>
          <a:p>
            <a:pPr defTabSz="685475" eaLnBrk="1" fontAlgn="auto" hangingPunct="1">
              <a:spcBef>
                <a:spcPts val="0"/>
              </a:spcBef>
              <a:spcAft>
                <a:spcPts val="0"/>
              </a:spcAft>
              <a:defRPr/>
            </a:pPr>
            <a:r>
              <a:rPr lang="en-US" sz="1324" dirty="0">
                <a:solidFill>
                  <a:srgbClr val="505050"/>
                </a:solidFill>
                <a:latin typeface="Segoe UI" panose="020B0502040204020203" pitchFamily="34" charset="0"/>
                <a:ea typeface="+mn-ea"/>
                <a:cs typeface="Segoe UI" panose="020B0502040204020203" pitchFamily="34" charset="0"/>
              </a:rPr>
              <a:t>HTTP</a:t>
            </a:r>
          </a:p>
        </p:txBody>
      </p:sp>
      <p:sp>
        <p:nvSpPr>
          <p:cNvPr id="77" name="Rectangle 76"/>
          <p:cNvSpPr/>
          <p:nvPr/>
        </p:nvSpPr>
        <p:spPr>
          <a:xfrm>
            <a:off x="3072685" y="3342934"/>
            <a:ext cx="1109599" cy="228076"/>
          </a:xfrm>
          <a:prstGeom prst="rect">
            <a:avLst/>
          </a:prstGeom>
        </p:spPr>
        <p:txBody>
          <a:bodyPr wrap="none">
            <a:spAutoFit/>
          </a:bodyPr>
          <a:lstStyle/>
          <a:p>
            <a:pPr defTabSz="685845" eaLnBrk="1" fontAlgn="auto" hangingPunct="1">
              <a:spcBef>
                <a:spcPts val="0"/>
              </a:spcBef>
              <a:spcAft>
                <a:spcPts val="0"/>
              </a:spcAft>
              <a:defRPr/>
            </a:pPr>
            <a:r>
              <a:rPr lang="en-US" sz="882" dirty="0">
                <a:solidFill>
                  <a:srgbClr val="505050"/>
                </a:solidFill>
                <a:latin typeface="Segoe UI" panose="020B0502040204020203" pitchFamily="34" charset="0"/>
                <a:ea typeface="+mn-ea"/>
                <a:cs typeface="Segoe UI" panose="020B0502040204020203" pitchFamily="34" charset="0"/>
              </a:rPr>
              <a:t>Request/Response</a:t>
            </a:r>
          </a:p>
        </p:txBody>
      </p:sp>
      <p:sp>
        <p:nvSpPr>
          <p:cNvPr id="78" name="Rectangle 77"/>
          <p:cNvSpPr/>
          <p:nvPr/>
        </p:nvSpPr>
        <p:spPr>
          <a:xfrm>
            <a:off x="5260820" y="3474237"/>
            <a:ext cx="1109599" cy="363818"/>
          </a:xfrm>
          <a:prstGeom prst="rect">
            <a:avLst/>
          </a:prstGeom>
        </p:spPr>
        <p:txBody>
          <a:bodyPr wrap="none">
            <a:spAutoFit/>
          </a:bodyPr>
          <a:lstStyle/>
          <a:p>
            <a:pPr algn="ctr" defTabSz="685845" eaLnBrk="1" fontAlgn="auto" hangingPunct="1">
              <a:spcBef>
                <a:spcPts val="0"/>
              </a:spcBef>
              <a:spcAft>
                <a:spcPts val="0"/>
              </a:spcAft>
              <a:defRPr/>
            </a:pPr>
            <a:r>
              <a:rPr lang="en-US" sz="882" dirty="0">
                <a:solidFill>
                  <a:srgbClr val="505050"/>
                </a:solidFill>
                <a:latin typeface="Segoe UI" panose="020B0502040204020203" pitchFamily="34" charset="0"/>
                <a:ea typeface="+mn-ea"/>
                <a:cs typeface="Segoe UI" panose="020B0502040204020203" pitchFamily="34" charset="0"/>
              </a:rPr>
              <a:t>HTTP </a:t>
            </a:r>
          </a:p>
          <a:p>
            <a:pPr algn="ctr" defTabSz="685845" eaLnBrk="1" fontAlgn="auto" hangingPunct="1">
              <a:spcBef>
                <a:spcPts val="0"/>
              </a:spcBef>
              <a:spcAft>
                <a:spcPts val="0"/>
              </a:spcAft>
              <a:defRPr/>
            </a:pPr>
            <a:r>
              <a:rPr lang="en-US" sz="882" dirty="0">
                <a:solidFill>
                  <a:srgbClr val="505050"/>
                </a:solidFill>
                <a:latin typeface="Segoe UI" panose="020B0502040204020203" pitchFamily="34" charset="0"/>
                <a:ea typeface="+mn-ea"/>
                <a:cs typeface="Segoe UI" panose="020B0502040204020203" pitchFamily="34" charset="0"/>
              </a:rPr>
              <a:t>Request/Response</a:t>
            </a:r>
          </a:p>
        </p:txBody>
      </p:sp>
      <p:grpSp>
        <p:nvGrpSpPr>
          <p:cNvPr id="3" name="Group 2"/>
          <p:cNvGrpSpPr/>
          <p:nvPr/>
        </p:nvGrpSpPr>
        <p:grpSpPr>
          <a:xfrm>
            <a:off x="4826544" y="4381943"/>
            <a:ext cx="2145120" cy="645248"/>
            <a:chOff x="6564434" y="5570610"/>
            <a:chExt cx="2917512" cy="877582"/>
          </a:xfrm>
        </p:grpSpPr>
        <p:sp>
          <p:nvSpPr>
            <p:cNvPr id="2" name="Speech Bubble: Rectangle with Corners Rounded 1"/>
            <p:cNvSpPr/>
            <p:nvPr/>
          </p:nvSpPr>
          <p:spPr bwMode="auto">
            <a:xfrm>
              <a:off x="6564434" y="5570610"/>
              <a:ext cx="2857203" cy="872222"/>
            </a:xfrm>
            <a:prstGeom prst="wedgeRoundRectCallout">
              <a:avLst>
                <a:gd name="adj1" fmla="val -80973"/>
                <a:gd name="adj2" fmla="val -147171"/>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r>
                <a:rPr lang="en-US" sz="1471" dirty="0">
                  <a:gradFill>
                    <a:gsLst>
                      <a:gs pos="5439">
                        <a:srgbClr val="F8F8F8"/>
                      </a:gs>
                      <a:gs pos="10000">
                        <a:srgbClr val="F8F8F8"/>
                      </a:gs>
                    </a:gsLst>
                    <a:lin ang="5400000" scaled="0"/>
                  </a:gradFill>
                  <a:latin typeface="Segoe UI"/>
                </a:rPr>
                <a:t>Implement resilient communication</a:t>
              </a:r>
            </a:p>
          </p:txBody>
        </p:sp>
        <p:sp>
          <p:nvSpPr>
            <p:cNvPr id="79" name="Speech Bubble: Rectangle with Corners Rounded 78"/>
            <p:cNvSpPr/>
            <p:nvPr/>
          </p:nvSpPr>
          <p:spPr bwMode="auto">
            <a:xfrm>
              <a:off x="6624743" y="5575970"/>
              <a:ext cx="2857203" cy="872222"/>
            </a:xfrm>
            <a:prstGeom prst="wedgeRoundRectCallout">
              <a:avLst>
                <a:gd name="adj1" fmla="val -4079"/>
                <a:gd name="adj2" fmla="val -128878"/>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r>
                <a:rPr lang="en-US" sz="1471" dirty="0">
                  <a:gradFill>
                    <a:gsLst>
                      <a:gs pos="5439">
                        <a:srgbClr val="F8F8F8"/>
                      </a:gs>
                      <a:gs pos="10000">
                        <a:srgbClr val="F8F8F8"/>
                      </a:gs>
                    </a:gsLst>
                    <a:lin ang="5400000" scaled="0"/>
                  </a:gradFill>
                  <a:latin typeface="Segoe UI"/>
                </a:rPr>
                <a:t>Implement resilient communication</a:t>
              </a:r>
            </a:p>
          </p:txBody>
        </p:sp>
      </p:grpSp>
      <p:sp>
        <p:nvSpPr>
          <p:cNvPr id="100" name="Speech Bubble: Rectangle with Corners Rounded 99"/>
          <p:cNvSpPr/>
          <p:nvPr/>
        </p:nvSpPr>
        <p:spPr bwMode="auto">
          <a:xfrm>
            <a:off x="3504175" y="1527877"/>
            <a:ext cx="2682548" cy="769170"/>
          </a:xfrm>
          <a:prstGeom prst="wedgeRoundRectCallout">
            <a:avLst>
              <a:gd name="adj1" fmla="val 45374"/>
              <a:gd name="adj2" fmla="val 90644"/>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r>
              <a:rPr lang="en-US" sz="1471" dirty="0">
                <a:gradFill>
                  <a:gsLst>
                    <a:gs pos="5439">
                      <a:srgbClr val="F8F8F8"/>
                    </a:gs>
                    <a:gs pos="10000">
                      <a:srgbClr val="F8F8F8"/>
                    </a:gs>
                  </a:gsLst>
                  <a:lin ang="5400000" scaled="0"/>
                </a:gradFill>
                <a:latin typeface="Segoe UI"/>
              </a:rPr>
              <a:t>With</a:t>
            </a:r>
          </a:p>
          <a:p>
            <a:pPr algn="ctr" defTabSz="685647" eaLnBrk="1" hangingPunct="1">
              <a:defRPr/>
            </a:pPr>
            <a:r>
              <a:rPr lang="en-US" sz="1471" dirty="0">
                <a:gradFill>
                  <a:gsLst>
                    <a:gs pos="5439">
                      <a:srgbClr val="F8F8F8"/>
                    </a:gs>
                    <a:gs pos="10000">
                      <a:srgbClr val="F8F8F8"/>
                    </a:gs>
                  </a:gsLst>
                  <a:lin ang="5400000" scaled="0"/>
                </a:gradFill>
                <a:latin typeface="Segoe UI"/>
              </a:rPr>
              <a:t>Retries w/ exponential backoff &amp; Circuit-Breakers</a:t>
            </a:r>
          </a:p>
        </p:txBody>
      </p:sp>
      <p:sp>
        <p:nvSpPr>
          <p:cNvPr id="101" name="Rectangle 100">
            <a:extLst>
              <a:ext uri="{FF2B5EF4-FFF2-40B4-BE49-F238E27FC236}">
                <a16:creationId xmlns:a16="http://schemas.microsoft.com/office/drawing/2014/main" id="{1CCB77F3-3D07-47AA-A6D3-8DC323BBADAA}"/>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bg1"/>
                </a:solidFill>
              </a:rPr>
              <a:t>Design Patterns</a:t>
            </a:r>
            <a:endParaRPr kumimoji="0" lang="en-US" sz="24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3094215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2" presetClass="entr" presetSubtype="1" fill="hold" grpId="0" nodeType="afterEffect">
                                  <p:stCondLst>
                                    <p:cond delay="1000"/>
                                  </p:stCondLst>
                                  <p:childTnLst>
                                    <p:set>
                                      <p:cBhvr>
                                        <p:cTn id="18" dur="1" fill="hold">
                                          <p:stCondLst>
                                            <p:cond delay="0"/>
                                          </p:stCondLst>
                                        </p:cTn>
                                        <p:tgtEl>
                                          <p:spTgt spid="100"/>
                                        </p:tgtEl>
                                        <p:attrNameLst>
                                          <p:attrName>style.visibility</p:attrName>
                                        </p:attrNameLst>
                                      </p:cBhvr>
                                      <p:to>
                                        <p:strVal val="visible"/>
                                      </p:to>
                                    </p:set>
                                    <p:anim calcmode="lin" valueType="num">
                                      <p:cBhvr additive="base">
                                        <p:cTn id="19" dur="500" fill="hold"/>
                                        <p:tgtEl>
                                          <p:spTgt spid="100"/>
                                        </p:tgtEl>
                                        <p:attrNameLst>
                                          <p:attrName>ppt_x</p:attrName>
                                        </p:attrNameLst>
                                      </p:cBhvr>
                                      <p:tavLst>
                                        <p:tav tm="0">
                                          <p:val>
                                            <p:strVal val="#ppt_x"/>
                                          </p:val>
                                        </p:tav>
                                        <p:tav tm="100000">
                                          <p:val>
                                            <p:strVal val="#ppt_x"/>
                                          </p:val>
                                        </p:tav>
                                      </p:tavLst>
                                    </p:anim>
                                    <p:anim calcmode="lin" valueType="num">
                                      <p:cBhvr additive="base">
                                        <p:cTn id="20" dur="500" fill="hold"/>
                                        <p:tgtEl>
                                          <p:spTgt spid="10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10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p:cNvSpPr/>
          <p:nvPr/>
        </p:nvSpPr>
        <p:spPr bwMode="auto">
          <a:xfrm>
            <a:off x="1602593" y="1288757"/>
            <a:ext cx="6188836" cy="3748482"/>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grpSp>
        <p:nvGrpSpPr>
          <p:cNvPr id="337" name="Group 336"/>
          <p:cNvGrpSpPr/>
          <p:nvPr/>
        </p:nvGrpSpPr>
        <p:grpSpPr>
          <a:xfrm>
            <a:off x="3424627" y="2830183"/>
            <a:ext cx="654472" cy="375857"/>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347" name="Group 346"/>
          <p:cNvGrpSpPr/>
          <p:nvPr/>
        </p:nvGrpSpPr>
        <p:grpSpPr>
          <a:xfrm>
            <a:off x="5762084" y="1970938"/>
            <a:ext cx="442009" cy="247782"/>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354" name="Group 353"/>
          <p:cNvGrpSpPr/>
          <p:nvPr/>
        </p:nvGrpSpPr>
        <p:grpSpPr>
          <a:xfrm>
            <a:off x="5762084" y="2967130"/>
            <a:ext cx="442009" cy="247782"/>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dirty="0">
                  <a:solidFill>
                    <a:sysClr val="windowText" lastClr="000000"/>
                  </a:solidFill>
                  <a:latin typeface="Segoe UI"/>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sp>
        <p:nvSpPr>
          <p:cNvPr id="373" name="Rounded Rectangle 66"/>
          <p:cNvSpPr/>
          <p:nvPr/>
        </p:nvSpPr>
        <p:spPr bwMode="auto">
          <a:xfrm>
            <a:off x="5642098" y="2632874"/>
            <a:ext cx="1365886" cy="726444"/>
          </a:xfrm>
          <a:prstGeom prst="roundRect">
            <a:avLst/>
          </a:prstGeom>
          <a:noFill/>
          <a:ln w="10795" cap="flat" cmpd="sng" algn="ctr">
            <a:solidFill>
              <a:srgbClr val="404040"/>
            </a:solidFill>
            <a:prstDash val="lgDash"/>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6" name="Rectangle 385"/>
          <p:cNvSpPr/>
          <p:nvPr/>
        </p:nvSpPr>
        <p:spPr>
          <a:xfrm>
            <a:off x="5718049" y="2604154"/>
            <a:ext cx="1210588" cy="273280"/>
          </a:xfrm>
          <a:prstGeom prst="rect">
            <a:avLst/>
          </a:prstGeom>
        </p:spPr>
        <p:txBody>
          <a:bodyPr wrap="none">
            <a:spAutoFit/>
          </a:bodyPr>
          <a:lstStyle/>
          <a:p>
            <a:pPr defTabSz="685475" eaLnBrk="1" fontAlgn="auto" hangingPunct="1">
              <a:spcBef>
                <a:spcPts val="0"/>
              </a:spcBef>
              <a:spcAft>
                <a:spcPts val="0"/>
              </a:spcAft>
              <a:defRPr/>
            </a:pPr>
            <a:r>
              <a:rPr lang="en-US" sz="1176" b="1" dirty="0">
                <a:solidFill>
                  <a:srgbClr val="505050"/>
                </a:solidFill>
                <a:latin typeface="Segoe UI" panose="020B0502040204020203" pitchFamily="34" charset="0"/>
                <a:ea typeface="+mn-ea"/>
                <a:cs typeface="Segoe UI" panose="020B0502040204020203" pitchFamily="34" charset="0"/>
              </a:rPr>
              <a:t>Microservice 2</a:t>
            </a:r>
          </a:p>
        </p:txBody>
      </p:sp>
      <p:sp>
        <p:nvSpPr>
          <p:cNvPr id="387" name="Rounded Rectangle 66"/>
          <p:cNvSpPr/>
          <p:nvPr/>
        </p:nvSpPr>
        <p:spPr bwMode="auto">
          <a:xfrm>
            <a:off x="5642098" y="1637367"/>
            <a:ext cx="1365886" cy="726444"/>
          </a:xfrm>
          <a:prstGeom prst="roundRect">
            <a:avLst/>
          </a:prstGeom>
          <a:noFill/>
          <a:ln w="10795" cap="flat" cmpd="sng" algn="ctr">
            <a:solidFill>
              <a:srgbClr val="404040"/>
            </a:solidFill>
            <a:prstDash val="lgDash"/>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8" name="Rectangle 387"/>
          <p:cNvSpPr/>
          <p:nvPr/>
        </p:nvSpPr>
        <p:spPr>
          <a:xfrm>
            <a:off x="5718049" y="1608647"/>
            <a:ext cx="1210588" cy="273280"/>
          </a:xfrm>
          <a:prstGeom prst="rect">
            <a:avLst/>
          </a:prstGeom>
        </p:spPr>
        <p:txBody>
          <a:bodyPr wrap="none">
            <a:spAutoFit/>
          </a:bodyPr>
          <a:lstStyle/>
          <a:p>
            <a:pPr defTabSz="685475" eaLnBrk="1" fontAlgn="auto" hangingPunct="1">
              <a:spcBef>
                <a:spcPts val="0"/>
              </a:spcBef>
              <a:spcAft>
                <a:spcPts val="0"/>
              </a:spcAft>
              <a:defRPr/>
            </a:pPr>
            <a:r>
              <a:rPr lang="en-US" sz="1176" b="1" dirty="0">
                <a:solidFill>
                  <a:srgbClr val="505050"/>
                </a:solidFill>
                <a:latin typeface="Segoe UI" panose="020B0502040204020203" pitchFamily="34" charset="0"/>
                <a:ea typeface="+mn-ea"/>
                <a:cs typeface="Segoe UI" panose="020B0502040204020203" pitchFamily="34" charset="0"/>
              </a:rPr>
              <a:t>Microservice 1</a:t>
            </a:r>
          </a:p>
        </p:txBody>
      </p:sp>
      <p:sp>
        <p:nvSpPr>
          <p:cNvPr id="391" name="Rounded Rectangle 66"/>
          <p:cNvSpPr/>
          <p:nvPr/>
        </p:nvSpPr>
        <p:spPr bwMode="auto">
          <a:xfrm>
            <a:off x="2027350" y="4153125"/>
            <a:ext cx="1789426" cy="688164"/>
          </a:xfrm>
          <a:prstGeom prst="roundRect">
            <a:avLst/>
          </a:prstGeom>
          <a:noFill/>
          <a:ln w="10795" cap="flat" cmpd="sng" algn="ctr">
            <a:solidFill>
              <a:srgbClr val="404040"/>
            </a:solidFill>
            <a:prstDash val="lgDash"/>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2" name="Rectangle 391"/>
          <p:cNvSpPr/>
          <p:nvPr/>
        </p:nvSpPr>
        <p:spPr>
          <a:xfrm>
            <a:off x="2116898" y="4145929"/>
            <a:ext cx="1640193" cy="273280"/>
          </a:xfrm>
          <a:prstGeom prst="rect">
            <a:avLst/>
          </a:prstGeom>
        </p:spPr>
        <p:txBody>
          <a:bodyPr wrap="none">
            <a:spAutoFit/>
          </a:bodyPr>
          <a:lstStyle/>
          <a:p>
            <a:pPr defTabSz="685475" eaLnBrk="1" fontAlgn="auto" hangingPunct="1">
              <a:spcBef>
                <a:spcPts val="0"/>
              </a:spcBef>
              <a:spcAft>
                <a:spcPts val="0"/>
              </a:spcAft>
              <a:defRPr/>
            </a:pPr>
            <a:r>
              <a:rPr lang="en-US" sz="1176" b="1" dirty="0">
                <a:solidFill>
                  <a:srgbClr val="505050"/>
                </a:solidFill>
                <a:latin typeface="Segoe UI" panose="020B0502040204020203" pitchFamily="34" charset="0"/>
                <a:ea typeface="+mn-ea"/>
                <a:cs typeface="Segoe UI" panose="020B0502040204020203" pitchFamily="34" charset="0"/>
              </a:rPr>
              <a:t>Client WebApp MVC</a:t>
            </a:r>
          </a:p>
        </p:txBody>
      </p:sp>
      <p:sp>
        <p:nvSpPr>
          <p:cNvPr id="401" name="Rectangle 400"/>
          <p:cNvSpPr/>
          <p:nvPr/>
        </p:nvSpPr>
        <p:spPr>
          <a:xfrm>
            <a:off x="5740187" y="2807780"/>
            <a:ext cx="595035" cy="228076"/>
          </a:xfrm>
          <a:prstGeom prst="rect">
            <a:avLst/>
          </a:prstGeom>
        </p:spPr>
        <p:txBody>
          <a:bodyPr wrap="none">
            <a:spAutoFit/>
          </a:bodyPr>
          <a:lstStyle/>
          <a:p>
            <a:pP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Web API</a:t>
            </a:r>
          </a:p>
        </p:txBody>
      </p:sp>
      <p:sp>
        <p:nvSpPr>
          <p:cNvPr id="402" name="Rectangle 401"/>
          <p:cNvSpPr/>
          <p:nvPr/>
        </p:nvSpPr>
        <p:spPr>
          <a:xfrm>
            <a:off x="5738822" y="1807585"/>
            <a:ext cx="595035" cy="228076"/>
          </a:xfrm>
          <a:prstGeom prst="rect">
            <a:avLst/>
          </a:prstGeom>
        </p:spPr>
        <p:txBody>
          <a:bodyPr wrap="none">
            <a:spAutoFit/>
          </a:bodyPr>
          <a:lstStyle/>
          <a:p>
            <a:pP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Web API</a:t>
            </a:r>
          </a:p>
        </p:txBody>
      </p:sp>
      <p:sp>
        <p:nvSpPr>
          <p:cNvPr id="404" name="Rectangle 403"/>
          <p:cNvSpPr/>
          <p:nvPr/>
        </p:nvSpPr>
        <p:spPr>
          <a:xfrm>
            <a:off x="2030721" y="4402049"/>
            <a:ext cx="1116011" cy="363818"/>
          </a:xfrm>
          <a:prstGeom prst="rect">
            <a:avLst/>
          </a:prstGeom>
        </p:spPr>
        <p:txBody>
          <a:bodyPr wrap="none">
            <a:spAutoFit/>
          </a:bodyPr>
          <a:lstStyle/>
          <a:p>
            <a:pPr algn="ct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ASP.NET Core MVC</a:t>
            </a:r>
          </a:p>
          <a:p>
            <a:pPr algn="ct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Container</a:t>
            </a:r>
          </a:p>
        </p:txBody>
      </p:sp>
      <p:sp>
        <p:nvSpPr>
          <p:cNvPr id="84" name="Rounded Rectangle 66"/>
          <p:cNvSpPr/>
          <p:nvPr/>
        </p:nvSpPr>
        <p:spPr bwMode="auto">
          <a:xfrm>
            <a:off x="5642098" y="3622504"/>
            <a:ext cx="1365886" cy="726444"/>
          </a:xfrm>
          <a:prstGeom prst="roundRect">
            <a:avLst/>
          </a:prstGeom>
          <a:noFill/>
          <a:ln w="10795" cap="flat" cmpd="sng" algn="ctr">
            <a:solidFill>
              <a:srgbClr val="404040"/>
            </a:solidFill>
            <a:prstDash val="lgDash"/>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p:cNvSpPr/>
          <p:nvPr/>
        </p:nvSpPr>
        <p:spPr>
          <a:xfrm>
            <a:off x="5718049" y="3593784"/>
            <a:ext cx="1210588" cy="273280"/>
          </a:xfrm>
          <a:prstGeom prst="rect">
            <a:avLst/>
          </a:prstGeom>
        </p:spPr>
        <p:txBody>
          <a:bodyPr wrap="none">
            <a:spAutoFit/>
          </a:bodyPr>
          <a:lstStyle/>
          <a:p>
            <a:pPr defTabSz="685475" eaLnBrk="1" fontAlgn="auto" hangingPunct="1">
              <a:spcBef>
                <a:spcPts val="0"/>
              </a:spcBef>
              <a:spcAft>
                <a:spcPts val="0"/>
              </a:spcAft>
              <a:defRPr/>
            </a:pPr>
            <a:r>
              <a:rPr lang="en-US" sz="1176" b="1" dirty="0">
                <a:solidFill>
                  <a:srgbClr val="505050"/>
                </a:solidFill>
                <a:latin typeface="Segoe UI" panose="020B0502040204020203" pitchFamily="34" charset="0"/>
                <a:ea typeface="+mn-ea"/>
                <a:cs typeface="Segoe UI" panose="020B0502040204020203" pitchFamily="34" charset="0"/>
              </a:rPr>
              <a:t>Microservice 3</a:t>
            </a:r>
          </a:p>
        </p:txBody>
      </p:sp>
      <p:sp>
        <p:nvSpPr>
          <p:cNvPr id="87" name="Rectangle 86"/>
          <p:cNvSpPr/>
          <p:nvPr/>
        </p:nvSpPr>
        <p:spPr>
          <a:xfrm>
            <a:off x="5738822" y="3792722"/>
            <a:ext cx="595035" cy="228076"/>
          </a:xfrm>
          <a:prstGeom prst="rect">
            <a:avLst/>
          </a:prstGeom>
        </p:spPr>
        <p:txBody>
          <a:bodyPr wrap="none">
            <a:spAutoFit/>
          </a:bodyPr>
          <a:lstStyle/>
          <a:p>
            <a:pP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Web API</a:t>
            </a:r>
          </a:p>
        </p:txBody>
      </p:sp>
      <p:grpSp>
        <p:nvGrpSpPr>
          <p:cNvPr id="88" name="Group 87"/>
          <p:cNvGrpSpPr/>
          <p:nvPr/>
        </p:nvGrpSpPr>
        <p:grpSpPr>
          <a:xfrm>
            <a:off x="5767151" y="3955846"/>
            <a:ext cx="442009" cy="247782"/>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94" name="Group 93"/>
          <p:cNvGrpSpPr/>
          <p:nvPr/>
        </p:nvGrpSpPr>
        <p:grpSpPr>
          <a:xfrm>
            <a:off x="3102385" y="4451932"/>
            <a:ext cx="442009" cy="247782"/>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sp>
        <p:nvSpPr>
          <p:cNvPr id="124" name="Rounded Rectangle 66"/>
          <p:cNvSpPr/>
          <p:nvPr/>
        </p:nvSpPr>
        <p:spPr bwMode="auto">
          <a:xfrm>
            <a:off x="3172349" y="2630289"/>
            <a:ext cx="1789426" cy="688164"/>
          </a:xfrm>
          <a:prstGeom prst="roundRect">
            <a:avLst/>
          </a:prstGeom>
          <a:noFill/>
          <a:ln w="10795" cap="flat" cmpd="sng" algn="ctr">
            <a:solidFill>
              <a:srgbClr val="404040"/>
            </a:solidFill>
            <a:prstDash val="lgDash"/>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p:cNvSpPr/>
          <p:nvPr/>
        </p:nvSpPr>
        <p:spPr>
          <a:xfrm>
            <a:off x="3261897" y="2623092"/>
            <a:ext cx="1087157" cy="273280"/>
          </a:xfrm>
          <a:prstGeom prst="rect">
            <a:avLst/>
          </a:prstGeom>
        </p:spPr>
        <p:txBody>
          <a:bodyPr wrap="none">
            <a:spAutoFit/>
          </a:bodyPr>
          <a:lstStyle/>
          <a:p>
            <a:pPr defTabSz="685475" eaLnBrk="1" fontAlgn="auto" hangingPunct="1">
              <a:spcBef>
                <a:spcPts val="0"/>
              </a:spcBef>
              <a:spcAft>
                <a:spcPts val="0"/>
              </a:spcAft>
              <a:defRPr/>
            </a:pPr>
            <a:r>
              <a:rPr lang="en-US" sz="1176" b="1" dirty="0">
                <a:solidFill>
                  <a:srgbClr val="505050"/>
                </a:solidFill>
                <a:latin typeface="Segoe UI" panose="020B0502040204020203" pitchFamily="34" charset="0"/>
                <a:ea typeface="+mn-ea"/>
                <a:cs typeface="Segoe UI" panose="020B0502040204020203" pitchFamily="34" charset="0"/>
              </a:rPr>
              <a:t>API Gateway</a:t>
            </a:r>
          </a:p>
        </p:txBody>
      </p:sp>
      <p:sp>
        <p:nvSpPr>
          <p:cNvPr id="136" name="Rectangle 135"/>
          <p:cNvSpPr/>
          <p:nvPr/>
        </p:nvSpPr>
        <p:spPr>
          <a:xfrm>
            <a:off x="4045059" y="2870146"/>
            <a:ext cx="851515" cy="363818"/>
          </a:xfrm>
          <a:prstGeom prst="rect">
            <a:avLst/>
          </a:prstGeom>
        </p:spPr>
        <p:txBody>
          <a:bodyPr wrap="none">
            <a:spAutoFit/>
          </a:bodyPr>
          <a:lstStyle/>
          <a:p>
            <a:pPr algn="ct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ASP.NET Core</a:t>
            </a:r>
          </a:p>
          <a:p>
            <a:pPr algn="ct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Web API</a:t>
            </a:r>
          </a:p>
        </p:txBody>
      </p:sp>
      <p:cxnSp>
        <p:nvCxnSpPr>
          <p:cNvPr id="147" name="Straight Arrow Connector 146"/>
          <p:cNvCxnSpPr>
            <a:cxnSpLocks/>
            <a:stCxn id="392" idx="0"/>
          </p:cNvCxnSpPr>
          <p:nvPr/>
        </p:nvCxnSpPr>
        <p:spPr>
          <a:xfrm flipV="1">
            <a:off x="2936995" y="3309285"/>
            <a:ext cx="451447" cy="836644"/>
          </a:xfrm>
          <a:prstGeom prst="straightConnector1">
            <a:avLst/>
          </a:prstGeom>
          <a:noFill/>
          <a:ln w="12700" cap="flat" cmpd="sng" algn="ctr">
            <a:solidFill>
              <a:sysClr val="windowText" lastClr="000000"/>
            </a:solidFill>
            <a:prstDash val="solid"/>
            <a:miter lim="800000"/>
            <a:tailEnd type="triangle"/>
          </a:ln>
          <a:effectLst/>
        </p:spPr>
      </p:cxnSp>
      <p:sp>
        <p:nvSpPr>
          <p:cNvPr id="148" name="Rectangle 147"/>
          <p:cNvSpPr/>
          <p:nvPr/>
        </p:nvSpPr>
        <p:spPr>
          <a:xfrm>
            <a:off x="1743476" y="1331537"/>
            <a:ext cx="986167" cy="318677"/>
          </a:xfrm>
          <a:prstGeom prst="rect">
            <a:avLst/>
          </a:prstGeom>
        </p:spPr>
        <p:txBody>
          <a:bodyPr wrap="none">
            <a:spAutoFit/>
          </a:bodyPr>
          <a:lstStyle/>
          <a:p>
            <a:pPr defTabSz="685475" eaLnBrk="1" fontAlgn="auto" hangingPunct="1">
              <a:spcBef>
                <a:spcPts val="0"/>
              </a:spcBef>
              <a:spcAft>
                <a:spcPts val="0"/>
              </a:spcAft>
              <a:defRPr/>
            </a:pPr>
            <a:r>
              <a:rPr lang="en-US" sz="1471" b="1" dirty="0">
                <a:solidFill>
                  <a:srgbClr val="505050"/>
                </a:solidFill>
                <a:latin typeface="Segoe UI" panose="020B0502040204020203" pitchFamily="34" charset="0"/>
                <a:ea typeface="+mn-ea"/>
                <a:cs typeface="Segoe UI" panose="020B0502040204020203" pitchFamily="34" charset="0"/>
              </a:rPr>
              <a:t>Back end</a:t>
            </a:r>
          </a:p>
        </p:txBody>
      </p:sp>
      <p:sp>
        <p:nvSpPr>
          <p:cNvPr id="75" name="Rectangle 74"/>
          <p:cNvSpPr/>
          <p:nvPr/>
        </p:nvSpPr>
        <p:spPr>
          <a:xfrm>
            <a:off x="1" y="361151"/>
            <a:ext cx="9144000" cy="499689"/>
          </a:xfrm>
          <a:prstGeom prst="rect">
            <a:avLst/>
          </a:prstGeom>
        </p:spPr>
        <p:txBody>
          <a:bodyPr wrap="square">
            <a:spAutoFit/>
          </a:bodyPr>
          <a:lstStyle/>
          <a:p>
            <a:pPr algn="ctr" defTabSz="685475" eaLnBrk="1" fontAlgn="auto" hangingPunct="1">
              <a:spcBef>
                <a:spcPts val="0"/>
              </a:spcBef>
              <a:spcAft>
                <a:spcPts val="0"/>
              </a:spcAft>
              <a:defRPr/>
            </a:pPr>
            <a:r>
              <a:rPr lang="en-US" sz="2647" b="1" kern="0" dirty="0">
                <a:solidFill>
                  <a:sysClr val="windowText" lastClr="000000"/>
                </a:solidFill>
                <a:latin typeface="Segoe UI"/>
                <a:ea typeface="+mn-ea"/>
                <a:cs typeface="+mn-cs"/>
              </a:rPr>
              <a:t>Retries with Exponential Backoff</a:t>
            </a:r>
          </a:p>
        </p:txBody>
      </p:sp>
      <p:sp>
        <p:nvSpPr>
          <p:cNvPr id="76" name="Rectangle 75"/>
          <p:cNvSpPr/>
          <p:nvPr/>
        </p:nvSpPr>
        <p:spPr>
          <a:xfrm>
            <a:off x="2484205" y="3082045"/>
            <a:ext cx="579005" cy="296107"/>
          </a:xfrm>
          <a:prstGeom prst="rect">
            <a:avLst/>
          </a:prstGeom>
        </p:spPr>
        <p:txBody>
          <a:bodyPr wrap="none">
            <a:spAutoFit/>
          </a:bodyPr>
          <a:lstStyle/>
          <a:p>
            <a:pPr defTabSz="685475" eaLnBrk="1" fontAlgn="auto" hangingPunct="1">
              <a:spcBef>
                <a:spcPts val="0"/>
              </a:spcBef>
              <a:spcAft>
                <a:spcPts val="0"/>
              </a:spcAft>
              <a:defRPr/>
            </a:pPr>
            <a:r>
              <a:rPr lang="en-US" sz="1324" dirty="0">
                <a:solidFill>
                  <a:srgbClr val="505050"/>
                </a:solidFill>
                <a:latin typeface="Segoe UI" panose="020B0502040204020203" pitchFamily="34" charset="0"/>
                <a:ea typeface="+mn-ea"/>
                <a:cs typeface="Segoe UI" panose="020B0502040204020203" pitchFamily="34" charset="0"/>
              </a:rPr>
              <a:t>HTTP</a:t>
            </a:r>
          </a:p>
        </p:txBody>
      </p:sp>
      <p:sp>
        <p:nvSpPr>
          <p:cNvPr id="77" name="Rectangle 76"/>
          <p:cNvSpPr/>
          <p:nvPr/>
        </p:nvSpPr>
        <p:spPr>
          <a:xfrm>
            <a:off x="2263758" y="3323656"/>
            <a:ext cx="1109599" cy="228076"/>
          </a:xfrm>
          <a:prstGeom prst="rect">
            <a:avLst/>
          </a:prstGeom>
        </p:spPr>
        <p:txBody>
          <a:bodyPr wrap="none">
            <a:spAutoFit/>
          </a:bodyPr>
          <a:lstStyle/>
          <a:p>
            <a:pPr defTabSz="685845" eaLnBrk="1" fontAlgn="auto" hangingPunct="1">
              <a:spcBef>
                <a:spcPts val="0"/>
              </a:spcBef>
              <a:spcAft>
                <a:spcPts val="0"/>
              </a:spcAft>
              <a:defRPr/>
            </a:pPr>
            <a:r>
              <a:rPr lang="en-US" sz="882" dirty="0">
                <a:solidFill>
                  <a:srgbClr val="505050"/>
                </a:solidFill>
                <a:latin typeface="Segoe UI" panose="020B0502040204020203" pitchFamily="34" charset="0"/>
                <a:ea typeface="+mn-ea"/>
                <a:cs typeface="Segoe UI" panose="020B0502040204020203" pitchFamily="34" charset="0"/>
              </a:rPr>
              <a:t>Request/Response</a:t>
            </a:r>
          </a:p>
        </p:txBody>
      </p:sp>
      <p:sp>
        <p:nvSpPr>
          <p:cNvPr id="78" name="Rectangle 77"/>
          <p:cNvSpPr/>
          <p:nvPr/>
        </p:nvSpPr>
        <p:spPr>
          <a:xfrm>
            <a:off x="5059988" y="2807779"/>
            <a:ext cx="478016" cy="228076"/>
          </a:xfrm>
          <a:prstGeom prst="rect">
            <a:avLst/>
          </a:prstGeom>
        </p:spPr>
        <p:txBody>
          <a:bodyPr wrap="none">
            <a:spAutoFit/>
          </a:bodyPr>
          <a:lstStyle/>
          <a:p>
            <a:pPr algn="ctr" defTabSz="685845" eaLnBrk="1" fontAlgn="auto" hangingPunct="1">
              <a:spcBef>
                <a:spcPts val="0"/>
              </a:spcBef>
              <a:spcAft>
                <a:spcPts val="0"/>
              </a:spcAft>
              <a:defRPr/>
            </a:pPr>
            <a:r>
              <a:rPr lang="en-US" sz="882" dirty="0">
                <a:solidFill>
                  <a:srgbClr val="505050"/>
                </a:solidFill>
                <a:latin typeface="Segoe UI" panose="020B0502040204020203" pitchFamily="34" charset="0"/>
                <a:ea typeface="+mn-ea"/>
                <a:cs typeface="Segoe UI" panose="020B0502040204020203" pitchFamily="34" charset="0"/>
              </a:rPr>
              <a:t>HTTP </a:t>
            </a:r>
          </a:p>
        </p:txBody>
      </p:sp>
      <p:grpSp>
        <p:nvGrpSpPr>
          <p:cNvPr id="7" name="Group 6">
            <a:extLst>
              <a:ext uri="{FF2B5EF4-FFF2-40B4-BE49-F238E27FC236}">
                <a16:creationId xmlns:a16="http://schemas.microsoft.com/office/drawing/2014/main" id="{3CF7B01A-97E8-4BD5-AC5E-DDCA11902C34}"/>
              </a:ext>
            </a:extLst>
          </p:cNvPr>
          <p:cNvGrpSpPr/>
          <p:nvPr/>
        </p:nvGrpSpPr>
        <p:grpSpPr>
          <a:xfrm>
            <a:off x="4087583" y="2167422"/>
            <a:ext cx="1549983" cy="875210"/>
            <a:chOff x="5559395" y="2558707"/>
            <a:chExt cx="2108085" cy="1190347"/>
          </a:xfrm>
        </p:grpSpPr>
        <p:cxnSp>
          <p:nvCxnSpPr>
            <p:cNvPr id="137" name="Straight Arrow Connector 136"/>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100" name="Speech Bubble: Rectangle with Corners Rounded 99"/>
            <p:cNvSpPr/>
            <p:nvPr/>
          </p:nvSpPr>
          <p:spPr bwMode="auto">
            <a:xfrm>
              <a:off x="5559395" y="2558707"/>
              <a:ext cx="1317684" cy="506924"/>
            </a:xfrm>
            <a:prstGeom prst="wedgeRoundRectCallout">
              <a:avLst>
                <a:gd name="adj1" fmla="val 61753"/>
                <a:gd name="adj2" fmla="val 126496"/>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r>
                <a:rPr lang="en-US" sz="1471" dirty="0">
                  <a:gradFill>
                    <a:gsLst>
                      <a:gs pos="5439">
                        <a:srgbClr val="F8F8F8"/>
                      </a:gs>
                      <a:gs pos="10000">
                        <a:srgbClr val="F8F8F8"/>
                      </a:gs>
                    </a:gsLst>
                    <a:lin ang="5400000" scaled="0"/>
                  </a:gradFill>
                  <a:latin typeface="Segoe UI"/>
                </a:rPr>
                <a:t>Retry 1</a:t>
              </a:r>
            </a:p>
          </p:txBody>
        </p:sp>
      </p:grpSp>
      <p:sp>
        <p:nvSpPr>
          <p:cNvPr id="101" name="Multiplication Sign 100">
            <a:extLst>
              <a:ext uri="{FF2B5EF4-FFF2-40B4-BE49-F238E27FC236}">
                <a16:creationId xmlns:a16="http://schemas.microsoft.com/office/drawing/2014/main" id="{5537686F-B134-4C65-A4AD-BA543B334E9D}"/>
              </a:ext>
            </a:extLst>
          </p:cNvPr>
          <p:cNvSpPr/>
          <p:nvPr/>
        </p:nvSpPr>
        <p:spPr bwMode="auto">
          <a:xfrm>
            <a:off x="5552262" y="1637367"/>
            <a:ext cx="904413" cy="869436"/>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grpSp>
        <p:nvGrpSpPr>
          <p:cNvPr id="102" name="Group 101">
            <a:extLst>
              <a:ext uri="{FF2B5EF4-FFF2-40B4-BE49-F238E27FC236}">
                <a16:creationId xmlns:a16="http://schemas.microsoft.com/office/drawing/2014/main" id="{CCDDE484-D901-4AC0-8251-A0514A914D3F}"/>
              </a:ext>
            </a:extLst>
          </p:cNvPr>
          <p:cNvGrpSpPr/>
          <p:nvPr/>
        </p:nvGrpSpPr>
        <p:grpSpPr>
          <a:xfrm>
            <a:off x="4094724" y="2014007"/>
            <a:ext cx="1549983" cy="875210"/>
            <a:chOff x="5559395" y="2558707"/>
            <a:chExt cx="2108085" cy="1190347"/>
          </a:xfrm>
        </p:grpSpPr>
        <p:cxnSp>
          <p:nvCxnSpPr>
            <p:cNvPr id="103" name="Straight Arrow Connector 102">
              <a:extLst>
                <a:ext uri="{FF2B5EF4-FFF2-40B4-BE49-F238E27FC236}">
                  <a16:creationId xmlns:a16="http://schemas.microsoft.com/office/drawing/2014/main" id="{60758CC5-8178-4124-A9BA-C78ED230987E}"/>
                </a:ext>
              </a:extLst>
            </p:cNvPr>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104" name="Speech Bubble: Rectangle with Corners Rounded 103">
              <a:extLst>
                <a:ext uri="{FF2B5EF4-FFF2-40B4-BE49-F238E27FC236}">
                  <a16:creationId xmlns:a16="http://schemas.microsoft.com/office/drawing/2014/main" id="{C17912F6-A2AA-4C07-A705-C9A014BD149E}"/>
                </a:ext>
              </a:extLst>
            </p:cNvPr>
            <p:cNvSpPr/>
            <p:nvPr/>
          </p:nvSpPr>
          <p:spPr bwMode="auto">
            <a:xfrm>
              <a:off x="5559395" y="2558707"/>
              <a:ext cx="1317684" cy="506924"/>
            </a:xfrm>
            <a:prstGeom prst="wedgeRoundRectCallout">
              <a:avLst>
                <a:gd name="adj1" fmla="val 61753"/>
                <a:gd name="adj2" fmla="val 126496"/>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r>
                <a:rPr lang="en-US" sz="1471" dirty="0">
                  <a:gradFill>
                    <a:gsLst>
                      <a:gs pos="5439">
                        <a:srgbClr val="F8F8F8"/>
                      </a:gs>
                      <a:gs pos="10000">
                        <a:srgbClr val="F8F8F8"/>
                      </a:gs>
                    </a:gsLst>
                    <a:lin ang="5400000" scaled="0"/>
                  </a:gradFill>
                  <a:latin typeface="Segoe UI"/>
                </a:rPr>
                <a:t>Retry 2</a:t>
              </a:r>
            </a:p>
          </p:txBody>
        </p:sp>
      </p:grpSp>
      <p:grpSp>
        <p:nvGrpSpPr>
          <p:cNvPr id="105" name="Group 104">
            <a:extLst>
              <a:ext uri="{FF2B5EF4-FFF2-40B4-BE49-F238E27FC236}">
                <a16:creationId xmlns:a16="http://schemas.microsoft.com/office/drawing/2014/main" id="{F9EFD751-C47B-4ECE-8F24-1FE4B7C8B556}"/>
              </a:ext>
            </a:extLst>
          </p:cNvPr>
          <p:cNvGrpSpPr/>
          <p:nvPr/>
        </p:nvGrpSpPr>
        <p:grpSpPr>
          <a:xfrm>
            <a:off x="4091332" y="1579002"/>
            <a:ext cx="1549983" cy="1171215"/>
            <a:chOff x="5559395" y="2156120"/>
            <a:chExt cx="2108085" cy="1592934"/>
          </a:xfrm>
        </p:grpSpPr>
        <p:cxnSp>
          <p:nvCxnSpPr>
            <p:cNvPr id="106" name="Straight Arrow Connector 105">
              <a:extLst>
                <a:ext uri="{FF2B5EF4-FFF2-40B4-BE49-F238E27FC236}">
                  <a16:creationId xmlns:a16="http://schemas.microsoft.com/office/drawing/2014/main" id="{15568431-5B39-46C4-B265-8A509465807F}"/>
                </a:ext>
              </a:extLst>
            </p:cNvPr>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109" name="Speech Bubble: Rectangle with Corners Rounded 108">
              <a:extLst>
                <a:ext uri="{FF2B5EF4-FFF2-40B4-BE49-F238E27FC236}">
                  <a16:creationId xmlns:a16="http://schemas.microsoft.com/office/drawing/2014/main" id="{0F10ED0B-3E2A-4A26-9509-3F518DA048BA}"/>
                </a:ext>
              </a:extLst>
            </p:cNvPr>
            <p:cNvSpPr/>
            <p:nvPr/>
          </p:nvSpPr>
          <p:spPr bwMode="auto">
            <a:xfrm>
              <a:off x="5559395" y="2156120"/>
              <a:ext cx="1317684" cy="909511"/>
            </a:xfrm>
            <a:prstGeom prst="wedgeRoundRectCallout">
              <a:avLst>
                <a:gd name="adj1" fmla="val 55719"/>
                <a:gd name="adj2" fmla="val 101518"/>
                <a:gd name="adj3" fmla="val 16667"/>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r>
                <a:rPr lang="en-US" sz="1471" dirty="0">
                  <a:gradFill>
                    <a:gsLst>
                      <a:gs pos="5439">
                        <a:srgbClr val="F8F8F8"/>
                      </a:gs>
                      <a:gs pos="10000">
                        <a:srgbClr val="F8F8F8"/>
                      </a:gs>
                    </a:gsLst>
                    <a:lin ang="5400000" scaled="0"/>
                  </a:gradFill>
                  <a:latin typeface="Segoe UI"/>
                </a:rPr>
                <a:t>Retry 3</a:t>
              </a:r>
            </a:p>
            <a:p>
              <a:pPr algn="ctr" defTabSz="685647" eaLnBrk="1" hangingPunct="1">
                <a:defRPr/>
              </a:pPr>
              <a:r>
                <a:rPr lang="en-US" sz="1471" dirty="0">
                  <a:gradFill>
                    <a:gsLst>
                      <a:gs pos="5439">
                        <a:srgbClr val="F8F8F8"/>
                      </a:gs>
                      <a:gs pos="10000">
                        <a:srgbClr val="F8F8F8"/>
                      </a:gs>
                    </a:gsLst>
                    <a:lin ang="5400000" scaled="0"/>
                  </a:gradFill>
                  <a:latin typeface="Segoe UI"/>
                </a:rPr>
                <a:t>Success!</a:t>
              </a:r>
            </a:p>
          </p:txBody>
        </p:sp>
      </p:grpSp>
      <p:sp>
        <p:nvSpPr>
          <p:cNvPr id="64" name="Rectangle 63">
            <a:extLst>
              <a:ext uri="{FF2B5EF4-FFF2-40B4-BE49-F238E27FC236}">
                <a16:creationId xmlns:a16="http://schemas.microsoft.com/office/drawing/2014/main" id="{CABE2B9E-4732-436F-BB0D-A77D5EEC5A9A}"/>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bg1"/>
                </a:solidFill>
              </a:rPr>
              <a:t>Design Patterns</a:t>
            </a:r>
            <a:endParaRPr kumimoji="0" lang="en-US" sz="24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1103041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down)">
                                      <p:cBhvr>
                                        <p:cTn id="7" dur="5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1"/>
                                        </p:tgtEl>
                                      </p:cBhvr>
                                    </p:animEffect>
                                    <p:animScale>
                                      <p:cBhvr>
                                        <p:cTn id="12" dur="250" autoRev="1" fill="hold"/>
                                        <p:tgtEl>
                                          <p:spTgt spid="101"/>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wipe(down)">
                                      <p:cBhvr>
                                        <p:cTn id="26" dur="500"/>
                                        <p:tgtEl>
                                          <p:spTgt spid="10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0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05"/>
                                        </p:tgtEl>
                                        <p:attrNameLst>
                                          <p:attrName>style.visibility</p:attrName>
                                        </p:attrNameLst>
                                      </p:cBhvr>
                                      <p:to>
                                        <p:strVal val="visible"/>
                                      </p:to>
                                    </p:set>
                                    <p:animEffect transition="in" filter="wipe(down)">
                                      <p:cBhvr>
                                        <p:cTn id="39"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p:cNvSpPr/>
          <p:nvPr/>
        </p:nvSpPr>
        <p:spPr bwMode="auto">
          <a:xfrm>
            <a:off x="1602593" y="1288757"/>
            <a:ext cx="6188836" cy="3748482"/>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grpSp>
        <p:nvGrpSpPr>
          <p:cNvPr id="337" name="Group 336"/>
          <p:cNvGrpSpPr/>
          <p:nvPr/>
        </p:nvGrpSpPr>
        <p:grpSpPr>
          <a:xfrm>
            <a:off x="3424627" y="2830183"/>
            <a:ext cx="654472" cy="375857"/>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347" name="Group 346"/>
          <p:cNvGrpSpPr/>
          <p:nvPr/>
        </p:nvGrpSpPr>
        <p:grpSpPr>
          <a:xfrm>
            <a:off x="5762084" y="1970938"/>
            <a:ext cx="442009" cy="247782"/>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354" name="Group 353"/>
          <p:cNvGrpSpPr/>
          <p:nvPr/>
        </p:nvGrpSpPr>
        <p:grpSpPr>
          <a:xfrm>
            <a:off x="5762084" y="2967130"/>
            <a:ext cx="442009" cy="247782"/>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dirty="0">
                  <a:solidFill>
                    <a:sysClr val="windowText" lastClr="000000"/>
                  </a:solidFill>
                  <a:latin typeface="Segoe UI"/>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sp>
        <p:nvSpPr>
          <p:cNvPr id="373" name="Rounded Rectangle 66"/>
          <p:cNvSpPr/>
          <p:nvPr/>
        </p:nvSpPr>
        <p:spPr bwMode="auto">
          <a:xfrm>
            <a:off x="5642098" y="2632874"/>
            <a:ext cx="1365886" cy="726444"/>
          </a:xfrm>
          <a:prstGeom prst="roundRect">
            <a:avLst/>
          </a:prstGeom>
          <a:noFill/>
          <a:ln w="10795" cap="flat" cmpd="sng" algn="ctr">
            <a:solidFill>
              <a:srgbClr val="404040"/>
            </a:solidFill>
            <a:prstDash val="lgDash"/>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6" name="Rectangle 385"/>
          <p:cNvSpPr/>
          <p:nvPr/>
        </p:nvSpPr>
        <p:spPr>
          <a:xfrm>
            <a:off x="5718049" y="2604154"/>
            <a:ext cx="1210588" cy="273280"/>
          </a:xfrm>
          <a:prstGeom prst="rect">
            <a:avLst/>
          </a:prstGeom>
        </p:spPr>
        <p:txBody>
          <a:bodyPr wrap="none">
            <a:spAutoFit/>
          </a:bodyPr>
          <a:lstStyle/>
          <a:p>
            <a:pPr defTabSz="685475" eaLnBrk="1" fontAlgn="auto" hangingPunct="1">
              <a:spcBef>
                <a:spcPts val="0"/>
              </a:spcBef>
              <a:spcAft>
                <a:spcPts val="0"/>
              </a:spcAft>
              <a:defRPr/>
            </a:pPr>
            <a:r>
              <a:rPr lang="en-US" sz="1176" b="1" dirty="0">
                <a:solidFill>
                  <a:srgbClr val="505050"/>
                </a:solidFill>
                <a:latin typeface="Segoe UI" panose="020B0502040204020203" pitchFamily="34" charset="0"/>
                <a:ea typeface="+mn-ea"/>
                <a:cs typeface="Segoe UI" panose="020B0502040204020203" pitchFamily="34" charset="0"/>
              </a:rPr>
              <a:t>Microservice 2</a:t>
            </a:r>
          </a:p>
        </p:txBody>
      </p:sp>
      <p:sp>
        <p:nvSpPr>
          <p:cNvPr id="387" name="Rounded Rectangle 66"/>
          <p:cNvSpPr/>
          <p:nvPr/>
        </p:nvSpPr>
        <p:spPr bwMode="auto">
          <a:xfrm>
            <a:off x="5642098" y="1637367"/>
            <a:ext cx="1365886" cy="726444"/>
          </a:xfrm>
          <a:prstGeom prst="roundRect">
            <a:avLst/>
          </a:prstGeom>
          <a:noFill/>
          <a:ln w="10795" cap="flat" cmpd="sng" algn="ctr">
            <a:solidFill>
              <a:srgbClr val="404040"/>
            </a:solidFill>
            <a:prstDash val="lgDash"/>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8" name="Rectangle 387"/>
          <p:cNvSpPr/>
          <p:nvPr/>
        </p:nvSpPr>
        <p:spPr>
          <a:xfrm>
            <a:off x="5718049" y="1608647"/>
            <a:ext cx="1210588" cy="273280"/>
          </a:xfrm>
          <a:prstGeom prst="rect">
            <a:avLst/>
          </a:prstGeom>
        </p:spPr>
        <p:txBody>
          <a:bodyPr wrap="none">
            <a:spAutoFit/>
          </a:bodyPr>
          <a:lstStyle/>
          <a:p>
            <a:pPr defTabSz="685475" eaLnBrk="1" fontAlgn="auto" hangingPunct="1">
              <a:spcBef>
                <a:spcPts val="0"/>
              </a:spcBef>
              <a:spcAft>
                <a:spcPts val="0"/>
              </a:spcAft>
              <a:defRPr/>
            </a:pPr>
            <a:r>
              <a:rPr lang="en-US" sz="1176" b="1" dirty="0">
                <a:solidFill>
                  <a:srgbClr val="505050"/>
                </a:solidFill>
                <a:latin typeface="Segoe UI" panose="020B0502040204020203" pitchFamily="34" charset="0"/>
                <a:ea typeface="+mn-ea"/>
                <a:cs typeface="Segoe UI" panose="020B0502040204020203" pitchFamily="34" charset="0"/>
              </a:rPr>
              <a:t>Microservice 1</a:t>
            </a:r>
          </a:p>
        </p:txBody>
      </p:sp>
      <p:sp>
        <p:nvSpPr>
          <p:cNvPr id="391" name="Rounded Rectangle 66"/>
          <p:cNvSpPr/>
          <p:nvPr/>
        </p:nvSpPr>
        <p:spPr bwMode="auto">
          <a:xfrm>
            <a:off x="2027350" y="4153125"/>
            <a:ext cx="1789426" cy="688164"/>
          </a:xfrm>
          <a:prstGeom prst="roundRect">
            <a:avLst/>
          </a:prstGeom>
          <a:noFill/>
          <a:ln w="10795" cap="flat" cmpd="sng" algn="ctr">
            <a:solidFill>
              <a:srgbClr val="404040"/>
            </a:solidFill>
            <a:prstDash val="lgDash"/>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2" name="Rectangle 391"/>
          <p:cNvSpPr/>
          <p:nvPr/>
        </p:nvSpPr>
        <p:spPr>
          <a:xfrm>
            <a:off x="2116898" y="4145929"/>
            <a:ext cx="1640193" cy="273280"/>
          </a:xfrm>
          <a:prstGeom prst="rect">
            <a:avLst/>
          </a:prstGeom>
        </p:spPr>
        <p:txBody>
          <a:bodyPr wrap="none">
            <a:spAutoFit/>
          </a:bodyPr>
          <a:lstStyle/>
          <a:p>
            <a:pPr defTabSz="685475" eaLnBrk="1" fontAlgn="auto" hangingPunct="1">
              <a:spcBef>
                <a:spcPts val="0"/>
              </a:spcBef>
              <a:spcAft>
                <a:spcPts val="0"/>
              </a:spcAft>
              <a:defRPr/>
            </a:pPr>
            <a:r>
              <a:rPr lang="en-US" sz="1176" b="1" dirty="0">
                <a:solidFill>
                  <a:srgbClr val="505050"/>
                </a:solidFill>
                <a:latin typeface="Segoe UI" panose="020B0502040204020203" pitchFamily="34" charset="0"/>
                <a:ea typeface="+mn-ea"/>
                <a:cs typeface="Segoe UI" panose="020B0502040204020203" pitchFamily="34" charset="0"/>
              </a:rPr>
              <a:t>Client WebApp MVC</a:t>
            </a:r>
          </a:p>
        </p:txBody>
      </p:sp>
      <p:sp>
        <p:nvSpPr>
          <p:cNvPr id="401" name="Rectangle 400"/>
          <p:cNvSpPr/>
          <p:nvPr/>
        </p:nvSpPr>
        <p:spPr>
          <a:xfrm>
            <a:off x="5740187" y="2807780"/>
            <a:ext cx="595035" cy="228076"/>
          </a:xfrm>
          <a:prstGeom prst="rect">
            <a:avLst/>
          </a:prstGeom>
        </p:spPr>
        <p:txBody>
          <a:bodyPr wrap="none">
            <a:spAutoFit/>
          </a:bodyPr>
          <a:lstStyle/>
          <a:p>
            <a:pP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Web API</a:t>
            </a:r>
          </a:p>
        </p:txBody>
      </p:sp>
      <p:sp>
        <p:nvSpPr>
          <p:cNvPr id="402" name="Rectangle 401"/>
          <p:cNvSpPr/>
          <p:nvPr/>
        </p:nvSpPr>
        <p:spPr>
          <a:xfrm>
            <a:off x="5738822" y="1807585"/>
            <a:ext cx="595035" cy="228076"/>
          </a:xfrm>
          <a:prstGeom prst="rect">
            <a:avLst/>
          </a:prstGeom>
        </p:spPr>
        <p:txBody>
          <a:bodyPr wrap="none">
            <a:spAutoFit/>
          </a:bodyPr>
          <a:lstStyle/>
          <a:p>
            <a:pP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Web API</a:t>
            </a:r>
          </a:p>
        </p:txBody>
      </p:sp>
      <p:sp>
        <p:nvSpPr>
          <p:cNvPr id="404" name="Rectangle 403"/>
          <p:cNvSpPr/>
          <p:nvPr/>
        </p:nvSpPr>
        <p:spPr>
          <a:xfrm>
            <a:off x="2030721" y="4402049"/>
            <a:ext cx="1116011" cy="363818"/>
          </a:xfrm>
          <a:prstGeom prst="rect">
            <a:avLst/>
          </a:prstGeom>
        </p:spPr>
        <p:txBody>
          <a:bodyPr wrap="none">
            <a:spAutoFit/>
          </a:bodyPr>
          <a:lstStyle/>
          <a:p>
            <a:pPr algn="ct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ASP.NET Core MVC</a:t>
            </a:r>
          </a:p>
          <a:p>
            <a:pPr algn="ct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Container</a:t>
            </a:r>
          </a:p>
        </p:txBody>
      </p:sp>
      <p:sp>
        <p:nvSpPr>
          <p:cNvPr id="84" name="Rounded Rectangle 66"/>
          <p:cNvSpPr/>
          <p:nvPr/>
        </p:nvSpPr>
        <p:spPr bwMode="auto">
          <a:xfrm>
            <a:off x="5642098" y="3622504"/>
            <a:ext cx="1365886" cy="726444"/>
          </a:xfrm>
          <a:prstGeom prst="roundRect">
            <a:avLst/>
          </a:prstGeom>
          <a:noFill/>
          <a:ln w="10795" cap="flat" cmpd="sng" algn="ctr">
            <a:solidFill>
              <a:srgbClr val="404040"/>
            </a:solidFill>
            <a:prstDash val="lgDash"/>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p:cNvSpPr/>
          <p:nvPr/>
        </p:nvSpPr>
        <p:spPr>
          <a:xfrm>
            <a:off x="5718049" y="3593784"/>
            <a:ext cx="1210588" cy="273280"/>
          </a:xfrm>
          <a:prstGeom prst="rect">
            <a:avLst/>
          </a:prstGeom>
        </p:spPr>
        <p:txBody>
          <a:bodyPr wrap="none">
            <a:spAutoFit/>
          </a:bodyPr>
          <a:lstStyle/>
          <a:p>
            <a:pPr defTabSz="685475" eaLnBrk="1" fontAlgn="auto" hangingPunct="1">
              <a:spcBef>
                <a:spcPts val="0"/>
              </a:spcBef>
              <a:spcAft>
                <a:spcPts val="0"/>
              </a:spcAft>
              <a:defRPr/>
            </a:pPr>
            <a:r>
              <a:rPr lang="en-US" sz="1176" b="1" dirty="0">
                <a:solidFill>
                  <a:srgbClr val="505050"/>
                </a:solidFill>
                <a:latin typeface="Segoe UI" panose="020B0502040204020203" pitchFamily="34" charset="0"/>
                <a:ea typeface="+mn-ea"/>
                <a:cs typeface="Segoe UI" panose="020B0502040204020203" pitchFamily="34" charset="0"/>
              </a:rPr>
              <a:t>Microservice 3</a:t>
            </a:r>
          </a:p>
        </p:txBody>
      </p:sp>
      <p:sp>
        <p:nvSpPr>
          <p:cNvPr id="87" name="Rectangle 86"/>
          <p:cNvSpPr/>
          <p:nvPr/>
        </p:nvSpPr>
        <p:spPr>
          <a:xfrm>
            <a:off x="5738822" y="3792722"/>
            <a:ext cx="595035" cy="228076"/>
          </a:xfrm>
          <a:prstGeom prst="rect">
            <a:avLst/>
          </a:prstGeom>
        </p:spPr>
        <p:txBody>
          <a:bodyPr wrap="none">
            <a:spAutoFit/>
          </a:bodyPr>
          <a:lstStyle/>
          <a:p>
            <a:pP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Web API</a:t>
            </a:r>
          </a:p>
        </p:txBody>
      </p:sp>
      <p:grpSp>
        <p:nvGrpSpPr>
          <p:cNvPr id="88" name="Group 87"/>
          <p:cNvGrpSpPr/>
          <p:nvPr/>
        </p:nvGrpSpPr>
        <p:grpSpPr>
          <a:xfrm>
            <a:off x="5767151" y="3955846"/>
            <a:ext cx="442009" cy="247782"/>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94" name="Group 93"/>
          <p:cNvGrpSpPr/>
          <p:nvPr/>
        </p:nvGrpSpPr>
        <p:grpSpPr>
          <a:xfrm>
            <a:off x="3102385" y="4451932"/>
            <a:ext cx="442009" cy="247782"/>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sp>
        <p:nvSpPr>
          <p:cNvPr id="124" name="Rounded Rectangle 66"/>
          <p:cNvSpPr/>
          <p:nvPr/>
        </p:nvSpPr>
        <p:spPr bwMode="auto">
          <a:xfrm>
            <a:off x="3172349" y="2630289"/>
            <a:ext cx="1789426" cy="688164"/>
          </a:xfrm>
          <a:prstGeom prst="roundRect">
            <a:avLst/>
          </a:prstGeom>
          <a:noFill/>
          <a:ln w="10795" cap="flat" cmpd="sng" algn="ctr">
            <a:solidFill>
              <a:srgbClr val="404040"/>
            </a:solidFill>
            <a:prstDash val="lgDash"/>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p:cNvSpPr/>
          <p:nvPr/>
        </p:nvSpPr>
        <p:spPr>
          <a:xfrm>
            <a:off x="3261897" y="2623092"/>
            <a:ext cx="1087157" cy="273280"/>
          </a:xfrm>
          <a:prstGeom prst="rect">
            <a:avLst/>
          </a:prstGeom>
        </p:spPr>
        <p:txBody>
          <a:bodyPr wrap="none">
            <a:spAutoFit/>
          </a:bodyPr>
          <a:lstStyle/>
          <a:p>
            <a:pPr defTabSz="685475" eaLnBrk="1" fontAlgn="auto" hangingPunct="1">
              <a:spcBef>
                <a:spcPts val="0"/>
              </a:spcBef>
              <a:spcAft>
                <a:spcPts val="0"/>
              </a:spcAft>
              <a:defRPr/>
            </a:pPr>
            <a:r>
              <a:rPr lang="en-US" sz="1176" b="1" dirty="0">
                <a:solidFill>
                  <a:srgbClr val="505050"/>
                </a:solidFill>
                <a:latin typeface="Segoe UI" panose="020B0502040204020203" pitchFamily="34" charset="0"/>
                <a:ea typeface="+mn-ea"/>
                <a:cs typeface="Segoe UI" panose="020B0502040204020203" pitchFamily="34" charset="0"/>
              </a:rPr>
              <a:t>API Gateway</a:t>
            </a:r>
          </a:p>
        </p:txBody>
      </p:sp>
      <p:sp>
        <p:nvSpPr>
          <p:cNvPr id="136" name="Rectangle 135"/>
          <p:cNvSpPr/>
          <p:nvPr/>
        </p:nvSpPr>
        <p:spPr>
          <a:xfrm>
            <a:off x="4045059" y="2870146"/>
            <a:ext cx="851515" cy="363818"/>
          </a:xfrm>
          <a:prstGeom prst="rect">
            <a:avLst/>
          </a:prstGeom>
        </p:spPr>
        <p:txBody>
          <a:bodyPr wrap="none">
            <a:spAutoFit/>
          </a:bodyPr>
          <a:lstStyle/>
          <a:p>
            <a:pPr algn="ct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ASP.NET Core</a:t>
            </a:r>
          </a:p>
          <a:p>
            <a:pPr algn="ct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Web API</a:t>
            </a:r>
          </a:p>
        </p:txBody>
      </p:sp>
      <p:cxnSp>
        <p:nvCxnSpPr>
          <p:cNvPr id="147" name="Straight Arrow Connector 146"/>
          <p:cNvCxnSpPr>
            <a:cxnSpLocks/>
            <a:stCxn id="392" idx="0"/>
          </p:cNvCxnSpPr>
          <p:nvPr/>
        </p:nvCxnSpPr>
        <p:spPr>
          <a:xfrm flipV="1">
            <a:off x="2936995" y="3309285"/>
            <a:ext cx="451447" cy="836644"/>
          </a:xfrm>
          <a:prstGeom prst="straightConnector1">
            <a:avLst/>
          </a:prstGeom>
          <a:noFill/>
          <a:ln w="12700" cap="flat" cmpd="sng" algn="ctr">
            <a:solidFill>
              <a:sysClr val="windowText" lastClr="000000"/>
            </a:solidFill>
            <a:prstDash val="solid"/>
            <a:miter lim="800000"/>
            <a:tailEnd type="triangle"/>
          </a:ln>
          <a:effectLst/>
        </p:spPr>
      </p:cxnSp>
      <p:sp>
        <p:nvSpPr>
          <p:cNvPr id="148" name="Rectangle 147"/>
          <p:cNvSpPr/>
          <p:nvPr/>
        </p:nvSpPr>
        <p:spPr>
          <a:xfrm>
            <a:off x="1743476" y="1331537"/>
            <a:ext cx="986167" cy="318677"/>
          </a:xfrm>
          <a:prstGeom prst="rect">
            <a:avLst/>
          </a:prstGeom>
        </p:spPr>
        <p:txBody>
          <a:bodyPr wrap="none">
            <a:spAutoFit/>
          </a:bodyPr>
          <a:lstStyle/>
          <a:p>
            <a:pPr defTabSz="685475" eaLnBrk="1" fontAlgn="auto" hangingPunct="1">
              <a:spcBef>
                <a:spcPts val="0"/>
              </a:spcBef>
              <a:spcAft>
                <a:spcPts val="0"/>
              </a:spcAft>
              <a:defRPr/>
            </a:pPr>
            <a:r>
              <a:rPr lang="en-US" sz="1471" b="1" dirty="0">
                <a:solidFill>
                  <a:srgbClr val="505050"/>
                </a:solidFill>
                <a:latin typeface="Segoe UI" panose="020B0502040204020203" pitchFamily="34" charset="0"/>
                <a:ea typeface="+mn-ea"/>
                <a:cs typeface="Segoe UI" panose="020B0502040204020203" pitchFamily="34" charset="0"/>
              </a:rPr>
              <a:t>Back end</a:t>
            </a:r>
          </a:p>
        </p:txBody>
      </p:sp>
      <p:sp>
        <p:nvSpPr>
          <p:cNvPr id="75" name="Rectangle 74"/>
          <p:cNvSpPr/>
          <p:nvPr/>
        </p:nvSpPr>
        <p:spPr>
          <a:xfrm>
            <a:off x="1" y="361151"/>
            <a:ext cx="9144000" cy="499689"/>
          </a:xfrm>
          <a:prstGeom prst="rect">
            <a:avLst/>
          </a:prstGeom>
        </p:spPr>
        <p:txBody>
          <a:bodyPr wrap="square">
            <a:spAutoFit/>
          </a:bodyPr>
          <a:lstStyle/>
          <a:p>
            <a:pPr algn="ctr" defTabSz="685475" eaLnBrk="1" fontAlgn="auto" hangingPunct="1">
              <a:spcBef>
                <a:spcPts val="0"/>
              </a:spcBef>
              <a:spcAft>
                <a:spcPts val="0"/>
              </a:spcAft>
              <a:defRPr/>
            </a:pPr>
            <a:r>
              <a:rPr lang="en-US" sz="2647" b="1" kern="0" dirty="0">
                <a:solidFill>
                  <a:sysClr val="windowText" lastClr="000000"/>
                </a:solidFill>
                <a:latin typeface="Segoe UI"/>
                <a:ea typeface="+mn-ea"/>
                <a:cs typeface="+mn-cs"/>
              </a:rPr>
              <a:t>Retries with Exponential Backoff</a:t>
            </a:r>
          </a:p>
        </p:txBody>
      </p:sp>
      <p:sp>
        <p:nvSpPr>
          <p:cNvPr id="76" name="Rectangle 75"/>
          <p:cNvSpPr/>
          <p:nvPr/>
        </p:nvSpPr>
        <p:spPr>
          <a:xfrm>
            <a:off x="2484205" y="3082045"/>
            <a:ext cx="579005" cy="296107"/>
          </a:xfrm>
          <a:prstGeom prst="rect">
            <a:avLst/>
          </a:prstGeom>
        </p:spPr>
        <p:txBody>
          <a:bodyPr wrap="none">
            <a:spAutoFit/>
          </a:bodyPr>
          <a:lstStyle/>
          <a:p>
            <a:pPr defTabSz="685475" eaLnBrk="1" fontAlgn="auto" hangingPunct="1">
              <a:spcBef>
                <a:spcPts val="0"/>
              </a:spcBef>
              <a:spcAft>
                <a:spcPts val="0"/>
              </a:spcAft>
              <a:defRPr/>
            </a:pPr>
            <a:r>
              <a:rPr lang="en-US" sz="1324" dirty="0">
                <a:solidFill>
                  <a:srgbClr val="505050"/>
                </a:solidFill>
                <a:latin typeface="Segoe UI" panose="020B0502040204020203" pitchFamily="34" charset="0"/>
                <a:ea typeface="+mn-ea"/>
                <a:cs typeface="Segoe UI" panose="020B0502040204020203" pitchFamily="34" charset="0"/>
              </a:rPr>
              <a:t>HTTP</a:t>
            </a:r>
          </a:p>
        </p:txBody>
      </p:sp>
      <p:sp>
        <p:nvSpPr>
          <p:cNvPr id="77" name="Rectangle 76"/>
          <p:cNvSpPr/>
          <p:nvPr/>
        </p:nvSpPr>
        <p:spPr>
          <a:xfrm>
            <a:off x="2263758" y="3323656"/>
            <a:ext cx="1109599" cy="228076"/>
          </a:xfrm>
          <a:prstGeom prst="rect">
            <a:avLst/>
          </a:prstGeom>
        </p:spPr>
        <p:txBody>
          <a:bodyPr wrap="none">
            <a:spAutoFit/>
          </a:bodyPr>
          <a:lstStyle/>
          <a:p>
            <a:pPr defTabSz="685845" eaLnBrk="1" fontAlgn="auto" hangingPunct="1">
              <a:spcBef>
                <a:spcPts val="0"/>
              </a:spcBef>
              <a:spcAft>
                <a:spcPts val="0"/>
              </a:spcAft>
              <a:defRPr/>
            </a:pPr>
            <a:r>
              <a:rPr lang="en-US" sz="882" dirty="0">
                <a:solidFill>
                  <a:srgbClr val="505050"/>
                </a:solidFill>
                <a:latin typeface="Segoe UI" panose="020B0502040204020203" pitchFamily="34" charset="0"/>
                <a:ea typeface="+mn-ea"/>
                <a:cs typeface="Segoe UI" panose="020B0502040204020203" pitchFamily="34" charset="0"/>
              </a:rPr>
              <a:t>Request/Response</a:t>
            </a:r>
          </a:p>
        </p:txBody>
      </p:sp>
      <p:sp>
        <p:nvSpPr>
          <p:cNvPr id="78" name="Rectangle 77"/>
          <p:cNvSpPr/>
          <p:nvPr/>
        </p:nvSpPr>
        <p:spPr>
          <a:xfrm>
            <a:off x="5059988" y="2807779"/>
            <a:ext cx="478016" cy="228076"/>
          </a:xfrm>
          <a:prstGeom prst="rect">
            <a:avLst/>
          </a:prstGeom>
        </p:spPr>
        <p:txBody>
          <a:bodyPr wrap="none">
            <a:spAutoFit/>
          </a:bodyPr>
          <a:lstStyle/>
          <a:p>
            <a:pPr algn="ctr" defTabSz="685845" eaLnBrk="1" fontAlgn="auto" hangingPunct="1">
              <a:spcBef>
                <a:spcPts val="0"/>
              </a:spcBef>
              <a:spcAft>
                <a:spcPts val="0"/>
              </a:spcAft>
              <a:defRPr/>
            </a:pPr>
            <a:r>
              <a:rPr lang="en-US" sz="882" dirty="0">
                <a:solidFill>
                  <a:srgbClr val="505050"/>
                </a:solidFill>
                <a:latin typeface="Segoe UI" panose="020B0502040204020203" pitchFamily="34" charset="0"/>
                <a:ea typeface="+mn-ea"/>
                <a:cs typeface="Segoe UI" panose="020B0502040204020203" pitchFamily="34" charset="0"/>
              </a:rPr>
              <a:t>HTTP </a:t>
            </a:r>
          </a:p>
        </p:txBody>
      </p:sp>
      <p:grpSp>
        <p:nvGrpSpPr>
          <p:cNvPr id="7" name="Group 6">
            <a:extLst>
              <a:ext uri="{FF2B5EF4-FFF2-40B4-BE49-F238E27FC236}">
                <a16:creationId xmlns:a16="http://schemas.microsoft.com/office/drawing/2014/main" id="{3CF7B01A-97E8-4BD5-AC5E-DDCA11902C34}"/>
              </a:ext>
            </a:extLst>
          </p:cNvPr>
          <p:cNvGrpSpPr/>
          <p:nvPr/>
        </p:nvGrpSpPr>
        <p:grpSpPr>
          <a:xfrm>
            <a:off x="4087583" y="2167422"/>
            <a:ext cx="1549983" cy="875210"/>
            <a:chOff x="5559395" y="2558707"/>
            <a:chExt cx="2108085" cy="1190347"/>
          </a:xfrm>
        </p:grpSpPr>
        <p:cxnSp>
          <p:nvCxnSpPr>
            <p:cNvPr id="137" name="Straight Arrow Connector 136"/>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100" name="Speech Bubble: Rectangle with Corners Rounded 99"/>
            <p:cNvSpPr/>
            <p:nvPr/>
          </p:nvSpPr>
          <p:spPr bwMode="auto">
            <a:xfrm>
              <a:off x="5559395" y="2558707"/>
              <a:ext cx="1317684" cy="506924"/>
            </a:xfrm>
            <a:prstGeom prst="wedgeRoundRectCallout">
              <a:avLst>
                <a:gd name="adj1" fmla="val 61753"/>
                <a:gd name="adj2" fmla="val 126496"/>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r>
                <a:rPr lang="en-US" sz="1471" dirty="0">
                  <a:gradFill>
                    <a:gsLst>
                      <a:gs pos="5439">
                        <a:srgbClr val="F8F8F8"/>
                      </a:gs>
                      <a:gs pos="10000">
                        <a:srgbClr val="F8F8F8"/>
                      </a:gs>
                    </a:gsLst>
                    <a:lin ang="5400000" scaled="0"/>
                  </a:gradFill>
                  <a:latin typeface="Segoe UI"/>
                </a:rPr>
                <a:t>Retry 1</a:t>
              </a:r>
            </a:p>
          </p:txBody>
        </p:sp>
      </p:grpSp>
      <p:sp>
        <p:nvSpPr>
          <p:cNvPr id="101" name="Multiplication Sign 100">
            <a:extLst>
              <a:ext uri="{FF2B5EF4-FFF2-40B4-BE49-F238E27FC236}">
                <a16:creationId xmlns:a16="http://schemas.microsoft.com/office/drawing/2014/main" id="{5537686F-B134-4C65-A4AD-BA543B334E9D}"/>
              </a:ext>
            </a:extLst>
          </p:cNvPr>
          <p:cNvSpPr/>
          <p:nvPr/>
        </p:nvSpPr>
        <p:spPr bwMode="auto">
          <a:xfrm>
            <a:off x="5552262" y="1637367"/>
            <a:ext cx="904413" cy="869436"/>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grpSp>
        <p:nvGrpSpPr>
          <p:cNvPr id="102" name="Group 101">
            <a:extLst>
              <a:ext uri="{FF2B5EF4-FFF2-40B4-BE49-F238E27FC236}">
                <a16:creationId xmlns:a16="http://schemas.microsoft.com/office/drawing/2014/main" id="{CCDDE484-D901-4AC0-8251-A0514A914D3F}"/>
              </a:ext>
            </a:extLst>
          </p:cNvPr>
          <p:cNvGrpSpPr/>
          <p:nvPr/>
        </p:nvGrpSpPr>
        <p:grpSpPr>
          <a:xfrm>
            <a:off x="4094724" y="2014007"/>
            <a:ext cx="1549983" cy="875210"/>
            <a:chOff x="5559395" y="2558707"/>
            <a:chExt cx="2108085" cy="1190347"/>
          </a:xfrm>
        </p:grpSpPr>
        <p:cxnSp>
          <p:nvCxnSpPr>
            <p:cNvPr id="103" name="Straight Arrow Connector 102">
              <a:extLst>
                <a:ext uri="{FF2B5EF4-FFF2-40B4-BE49-F238E27FC236}">
                  <a16:creationId xmlns:a16="http://schemas.microsoft.com/office/drawing/2014/main" id="{60758CC5-8178-4124-A9BA-C78ED230987E}"/>
                </a:ext>
              </a:extLst>
            </p:cNvPr>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104" name="Speech Bubble: Rectangle with Corners Rounded 103">
              <a:extLst>
                <a:ext uri="{FF2B5EF4-FFF2-40B4-BE49-F238E27FC236}">
                  <a16:creationId xmlns:a16="http://schemas.microsoft.com/office/drawing/2014/main" id="{C17912F6-A2AA-4C07-A705-C9A014BD149E}"/>
                </a:ext>
              </a:extLst>
            </p:cNvPr>
            <p:cNvSpPr/>
            <p:nvPr/>
          </p:nvSpPr>
          <p:spPr bwMode="auto">
            <a:xfrm>
              <a:off x="5559395" y="2558707"/>
              <a:ext cx="1317684" cy="506924"/>
            </a:xfrm>
            <a:prstGeom prst="wedgeRoundRectCallout">
              <a:avLst>
                <a:gd name="adj1" fmla="val 61753"/>
                <a:gd name="adj2" fmla="val 126496"/>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r>
                <a:rPr lang="en-US" sz="1471" dirty="0">
                  <a:gradFill>
                    <a:gsLst>
                      <a:gs pos="5439">
                        <a:srgbClr val="F8F8F8"/>
                      </a:gs>
                      <a:gs pos="10000">
                        <a:srgbClr val="F8F8F8"/>
                      </a:gs>
                    </a:gsLst>
                    <a:lin ang="5400000" scaled="0"/>
                  </a:gradFill>
                  <a:latin typeface="Segoe UI"/>
                </a:rPr>
                <a:t>Retry 2</a:t>
              </a:r>
            </a:p>
          </p:txBody>
        </p:sp>
      </p:grpSp>
      <p:grpSp>
        <p:nvGrpSpPr>
          <p:cNvPr id="64" name="Group 63">
            <a:extLst>
              <a:ext uri="{FF2B5EF4-FFF2-40B4-BE49-F238E27FC236}">
                <a16:creationId xmlns:a16="http://schemas.microsoft.com/office/drawing/2014/main" id="{CE85D503-1ABE-4876-9E8F-D0F03418CC9E}"/>
              </a:ext>
            </a:extLst>
          </p:cNvPr>
          <p:cNvGrpSpPr/>
          <p:nvPr/>
        </p:nvGrpSpPr>
        <p:grpSpPr>
          <a:xfrm>
            <a:off x="4092514" y="1848340"/>
            <a:ext cx="1549983" cy="875210"/>
            <a:chOff x="5559395" y="2558707"/>
            <a:chExt cx="2108085" cy="1190347"/>
          </a:xfrm>
        </p:grpSpPr>
        <p:cxnSp>
          <p:nvCxnSpPr>
            <p:cNvPr id="65" name="Straight Arrow Connector 64">
              <a:extLst>
                <a:ext uri="{FF2B5EF4-FFF2-40B4-BE49-F238E27FC236}">
                  <a16:creationId xmlns:a16="http://schemas.microsoft.com/office/drawing/2014/main" id="{049AD8F1-4B86-4D8B-8705-7EC98F0B847E}"/>
                </a:ext>
              </a:extLst>
            </p:cNvPr>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66" name="Speech Bubble: Rectangle with Corners Rounded 65">
              <a:extLst>
                <a:ext uri="{FF2B5EF4-FFF2-40B4-BE49-F238E27FC236}">
                  <a16:creationId xmlns:a16="http://schemas.microsoft.com/office/drawing/2014/main" id="{6B729216-0057-4676-BAD1-5DBC15A3EB51}"/>
                </a:ext>
              </a:extLst>
            </p:cNvPr>
            <p:cNvSpPr/>
            <p:nvPr/>
          </p:nvSpPr>
          <p:spPr bwMode="auto">
            <a:xfrm>
              <a:off x="5559395" y="2558707"/>
              <a:ext cx="1317684" cy="506924"/>
            </a:xfrm>
            <a:prstGeom prst="wedgeRoundRectCallout">
              <a:avLst>
                <a:gd name="adj1" fmla="val 61753"/>
                <a:gd name="adj2" fmla="val 126496"/>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r>
                <a:rPr lang="en-US" sz="1471" dirty="0">
                  <a:gradFill>
                    <a:gsLst>
                      <a:gs pos="5439">
                        <a:srgbClr val="F8F8F8"/>
                      </a:gs>
                      <a:gs pos="10000">
                        <a:srgbClr val="F8F8F8"/>
                      </a:gs>
                    </a:gsLst>
                    <a:lin ang="5400000" scaled="0"/>
                  </a:gradFill>
                  <a:latin typeface="Segoe UI"/>
                </a:rPr>
                <a:t>Retry 3</a:t>
              </a:r>
            </a:p>
          </p:txBody>
        </p:sp>
      </p:grpSp>
      <p:grpSp>
        <p:nvGrpSpPr>
          <p:cNvPr id="67" name="Group 66">
            <a:extLst>
              <a:ext uri="{FF2B5EF4-FFF2-40B4-BE49-F238E27FC236}">
                <a16:creationId xmlns:a16="http://schemas.microsoft.com/office/drawing/2014/main" id="{E4D79A9B-B9E3-483B-A7A6-F83AB7D518BA}"/>
              </a:ext>
            </a:extLst>
          </p:cNvPr>
          <p:cNvGrpSpPr/>
          <p:nvPr/>
        </p:nvGrpSpPr>
        <p:grpSpPr>
          <a:xfrm>
            <a:off x="3853613" y="1395550"/>
            <a:ext cx="1790117" cy="1217007"/>
            <a:chOff x="5232796" y="2093840"/>
            <a:chExt cx="2434684" cy="1655214"/>
          </a:xfrm>
        </p:grpSpPr>
        <p:cxnSp>
          <p:nvCxnSpPr>
            <p:cNvPr id="68" name="Straight Arrow Connector 67">
              <a:extLst>
                <a:ext uri="{FF2B5EF4-FFF2-40B4-BE49-F238E27FC236}">
                  <a16:creationId xmlns:a16="http://schemas.microsoft.com/office/drawing/2014/main" id="{6A5CF796-005F-44B0-BE39-ADAEB8592FD4}"/>
                </a:ext>
              </a:extLst>
            </p:cNvPr>
            <p:cNvCxnSpPr>
              <a:cxnSpLocks/>
            </p:cNvCxnSpPr>
            <p:nvPr/>
          </p:nvCxnSpPr>
          <p:spPr>
            <a:xfrm flipV="1">
              <a:off x="6748358" y="2701024"/>
              <a:ext cx="919122" cy="1048030"/>
            </a:xfrm>
            <a:prstGeom prst="straightConnector1">
              <a:avLst/>
            </a:prstGeom>
            <a:noFill/>
            <a:ln w="12700" cap="flat" cmpd="sng" algn="ctr">
              <a:solidFill>
                <a:sysClr val="windowText" lastClr="000000"/>
              </a:solidFill>
              <a:prstDash val="solid"/>
              <a:miter lim="800000"/>
              <a:tailEnd type="triangle"/>
            </a:ln>
            <a:effectLst/>
          </p:spPr>
        </p:cxnSp>
        <p:sp>
          <p:nvSpPr>
            <p:cNvPr id="69" name="Speech Bubble: Rectangle with Corners Rounded 68">
              <a:extLst>
                <a:ext uri="{FF2B5EF4-FFF2-40B4-BE49-F238E27FC236}">
                  <a16:creationId xmlns:a16="http://schemas.microsoft.com/office/drawing/2014/main" id="{685F3103-D584-4509-B29E-6F0E9BB80219}"/>
                </a:ext>
              </a:extLst>
            </p:cNvPr>
            <p:cNvSpPr/>
            <p:nvPr/>
          </p:nvSpPr>
          <p:spPr bwMode="auto">
            <a:xfrm>
              <a:off x="5232796" y="2093840"/>
              <a:ext cx="1644283" cy="971791"/>
            </a:xfrm>
            <a:prstGeom prst="wedgeRoundRectCallout">
              <a:avLst>
                <a:gd name="adj1" fmla="val 58872"/>
                <a:gd name="adj2" fmla="val 87493"/>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r>
                <a:rPr lang="en-US" sz="1471" dirty="0">
                  <a:gradFill>
                    <a:gsLst>
                      <a:gs pos="5439">
                        <a:srgbClr val="F8F8F8"/>
                      </a:gs>
                      <a:gs pos="10000">
                        <a:srgbClr val="F8F8F8"/>
                      </a:gs>
                    </a:gsLst>
                    <a:lin ang="5400000" scaled="0"/>
                  </a:gradFill>
                  <a:latin typeface="Segoe UI"/>
                </a:rPr>
                <a:t>Retry 4!</a:t>
              </a:r>
            </a:p>
            <a:p>
              <a:pPr algn="ctr" defTabSz="685647" eaLnBrk="1" hangingPunct="1">
                <a:defRPr/>
              </a:pPr>
              <a:r>
                <a:rPr lang="en-US" sz="1471" dirty="0">
                  <a:gradFill>
                    <a:gsLst>
                      <a:gs pos="5439">
                        <a:srgbClr val="F8F8F8"/>
                      </a:gs>
                      <a:gs pos="10000">
                        <a:srgbClr val="F8F8F8"/>
                      </a:gs>
                    </a:gsLst>
                    <a:lin ang="5400000" scaled="0"/>
                  </a:gradFill>
                  <a:latin typeface="Segoe UI"/>
                </a:rPr>
                <a:t>Open Circuit!</a:t>
              </a:r>
            </a:p>
          </p:txBody>
        </p:sp>
      </p:grpSp>
      <p:grpSp>
        <p:nvGrpSpPr>
          <p:cNvPr id="79" name="Group 78">
            <a:extLst>
              <a:ext uri="{FF2B5EF4-FFF2-40B4-BE49-F238E27FC236}">
                <a16:creationId xmlns:a16="http://schemas.microsoft.com/office/drawing/2014/main" id="{33E52B63-4C1B-4331-9F6C-4B9EF7AF5DF4}"/>
              </a:ext>
            </a:extLst>
          </p:cNvPr>
          <p:cNvGrpSpPr/>
          <p:nvPr/>
        </p:nvGrpSpPr>
        <p:grpSpPr>
          <a:xfrm>
            <a:off x="3226914" y="3323655"/>
            <a:ext cx="1856961" cy="836759"/>
            <a:chOff x="4261538" y="1633821"/>
            <a:chExt cx="2525596" cy="1138050"/>
          </a:xfrm>
        </p:grpSpPr>
        <p:cxnSp>
          <p:nvCxnSpPr>
            <p:cNvPr id="80" name="Straight Arrow Connector 79">
              <a:extLst>
                <a:ext uri="{FF2B5EF4-FFF2-40B4-BE49-F238E27FC236}">
                  <a16:creationId xmlns:a16="http://schemas.microsoft.com/office/drawing/2014/main" id="{196762AA-05BE-4471-82F7-CBC6E70CED60}"/>
                </a:ext>
              </a:extLst>
            </p:cNvPr>
            <p:cNvCxnSpPr>
              <a:cxnSpLocks/>
            </p:cNvCxnSpPr>
            <p:nvPr/>
          </p:nvCxnSpPr>
          <p:spPr>
            <a:xfrm flipH="1">
              <a:off x="4261538" y="1633821"/>
              <a:ext cx="655227" cy="1128137"/>
            </a:xfrm>
            <a:prstGeom prst="straightConnector1">
              <a:avLst/>
            </a:prstGeom>
            <a:noFill/>
            <a:ln w="12700" cap="flat" cmpd="sng" algn="ctr">
              <a:solidFill>
                <a:sysClr val="windowText" lastClr="000000"/>
              </a:solidFill>
              <a:prstDash val="solid"/>
              <a:miter lim="800000"/>
              <a:tailEnd type="triangle"/>
            </a:ln>
            <a:effectLst/>
          </p:spPr>
        </p:cxnSp>
        <p:sp>
          <p:nvSpPr>
            <p:cNvPr id="81" name="Speech Bubble: Rectangle with Corners Rounded 80">
              <a:extLst>
                <a:ext uri="{FF2B5EF4-FFF2-40B4-BE49-F238E27FC236}">
                  <a16:creationId xmlns:a16="http://schemas.microsoft.com/office/drawing/2014/main" id="{1206DB14-6BD3-4B7F-AED3-FEC38DAC6F57}"/>
                </a:ext>
              </a:extLst>
            </p:cNvPr>
            <p:cNvSpPr/>
            <p:nvPr/>
          </p:nvSpPr>
          <p:spPr bwMode="auto">
            <a:xfrm>
              <a:off x="5142851" y="1800080"/>
              <a:ext cx="1644283" cy="971791"/>
            </a:xfrm>
            <a:prstGeom prst="wedgeRoundRectCallout">
              <a:avLst>
                <a:gd name="adj1" fmla="val -79174"/>
                <a:gd name="adj2" fmla="val -20782"/>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r>
                <a:rPr lang="en-US" sz="1471" dirty="0">
                  <a:gradFill>
                    <a:gsLst>
                      <a:gs pos="5439">
                        <a:srgbClr val="F8F8F8"/>
                      </a:gs>
                      <a:gs pos="10000">
                        <a:srgbClr val="F8F8F8"/>
                      </a:gs>
                    </a:gsLst>
                    <a:lin ang="5400000" scaled="0"/>
                  </a:gradFill>
                  <a:latin typeface="Segoe UI"/>
                </a:rPr>
                <a:t>Respond with</a:t>
              </a:r>
            </a:p>
            <a:p>
              <a:pPr algn="ctr" defTabSz="685647" eaLnBrk="1" hangingPunct="1">
                <a:defRPr/>
              </a:pPr>
              <a:r>
                <a:rPr lang="en-US" sz="1471" dirty="0">
                  <a:gradFill>
                    <a:gsLst>
                      <a:gs pos="5439">
                        <a:srgbClr val="F8F8F8"/>
                      </a:gs>
                      <a:gs pos="10000">
                        <a:srgbClr val="F8F8F8"/>
                      </a:gs>
                    </a:gsLst>
                    <a:lin ang="5400000" scaled="0"/>
                  </a:gradFill>
                  <a:latin typeface="Segoe UI"/>
                </a:rPr>
                <a:t>Exception</a:t>
              </a:r>
            </a:p>
          </p:txBody>
        </p:sp>
      </p:grpSp>
      <p:sp>
        <p:nvSpPr>
          <p:cNvPr id="71" name="Rectangle 70">
            <a:extLst>
              <a:ext uri="{FF2B5EF4-FFF2-40B4-BE49-F238E27FC236}">
                <a16:creationId xmlns:a16="http://schemas.microsoft.com/office/drawing/2014/main" id="{816C0BB7-7F70-4BBD-9B6D-7322F1357DF5}"/>
              </a:ext>
            </a:extLst>
          </p:cNvPr>
          <p:cNvSpPr/>
          <p:nvPr/>
        </p:nvSpPr>
        <p:spPr>
          <a:xfrm>
            <a:off x="89876" y="699486"/>
            <a:ext cx="8863867" cy="499689"/>
          </a:xfrm>
          <a:prstGeom prst="rect">
            <a:avLst/>
          </a:prstGeom>
        </p:spPr>
        <p:txBody>
          <a:bodyPr wrap="square">
            <a:spAutoFit/>
          </a:bodyPr>
          <a:lstStyle/>
          <a:p>
            <a:pPr algn="ctr" defTabSz="685475" eaLnBrk="1" fontAlgn="auto" hangingPunct="1">
              <a:spcBef>
                <a:spcPts val="0"/>
              </a:spcBef>
              <a:spcAft>
                <a:spcPts val="0"/>
              </a:spcAft>
              <a:defRPr/>
            </a:pPr>
            <a:r>
              <a:rPr lang="en-US" sz="2647" b="1" kern="0" dirty="0">
                <a:solidFill>
                  <a:srgbClr val="C00000"/>
                </a:solidFill>
                <a:latin typeface="Segoe UI"/>
                <a:ea typeface="+mn-ea"/>
                <a:cs typeface="+mn-cs"/>
              </a:rPr>
              <a:t>+ Circuit Breaker</a:t>
            </a:r>
          </a:p>
        </p:txBody>
      </p:sp>
      <p:sp>
        <p:nvSpPr>
          <p:cNvPr id="72" name="Rectangle 71">
            <a:extLst>
              <a:ext uri="{FF2B5EF4-FFF2-40B4-BE49-F238E27FC236}">
                <a16:creationId xmlns:a16="http://schemas.microsoft.com/office/drawing/2014/main" id="{8842FD0C-812D-45B5-AA62-C0BF0A714944}"/>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bg1"/>
                </a:solidFill>
              </a:rPr>
              <a:t>Design Patterns</a:t>
            </a:r>
            <a:endParaRPr kumimoji="0" lang="en-US" sz="24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3605207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anim calcmode="lin" valueType="num">
                                      <p:cBhvr>
                                        <p:cTn id="8" dur="1000" fill="hold"/>
                                        <p:tgtEl>
                                          <p:spTgt spid="71"/>
                                        </p:tgtEl>
                                        <p:attrNameLst>
                                          <p:attrName>ppt_x</p:attrName>
                                        </p:attrNameLst>
                                      </p:cBhvr>
                                      <p:tavLst>
                                        <p:tav tm="0">
                                          <p:val>
                                            <p:strVal val="#ppt_x"/>
                                          </p:val>
                                        </p:tav>
                                        <p:tav tm="100000">
                                          <p:val>
                                            <p:strVal val="#ppt_x"/>
                                          </p:val>
                                        </p:tav>
                                      </p:tavLst>
                                    </p:anim>
                                    <p:anim calcmode="lin" valueType="num">
                                      <p:cBhvr>
                                        <p:cTn id="9"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47"/>
                                        </p:tgtEl>
                                        <p:attrNameLst>
                                          <p:attrName>style.visibility</p:attrName>
                                        </p:attrNameLst>
                                      </p:cBhvr>
                                      <p:to>
                                        <p:strVal val="visible"/>
                                      </p:to>
                                    </p:set>
                                    <p:animEffect transition="in" filter="wipe(down)">
                                      <p:cBhvr>
                                        <p:cTn id="14" dur="500"/>
                                        <p:tgtEl>
                                          <p:spTgt spid="14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wipe(down)">
                                      <p:cBhvr>
                                        <p:cTn id="32" dur="500"/>
                                        <p:tgtEl>
                                          <p:spTgt spid="10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0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wipe(down)">
                                      <p:cBhvr>
                                        <p:cTn id="41" dur="500"/>
                                        <p:tgtEl>
                                          <p:spTgt spid="6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6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wipe(down)">
                                      <p:cBhvr>
                                        <p:cTn id="50" dur="500"/>
                                        <p:tgtEl>
                                          <p:spTgt spid="67"/>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6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wipe(up)">
                                      <p:cBhvr>
                                        <p:cTn id="5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7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66"/>
          <p:cNvSpPr/>
          <p:nvPr/>
        </p:nvSpPr>
        <p:spPr bwMode="auto">
          <a:xfrm>
            <a:off x="216062" y="2579892"/>
            <a:ext cx="1491609" cy="1200584"/>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2529129" y="1308035"/>
            <a:ext cx="6188836" cy="3454368"/>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cxnSp>
        <p:nvCxnSpPr>
          <p:cNvPr id="396" name="Straight Arrow Connector 395"/>
          <p:cNvCxnSpPr>
            <a:cxnSpLocks/>
            <a:stCxn id="13" idx="3"/>
          </p:cNvCxnSpPr>
          <p:nvPr/>
        </p:nvCxnSpPr>
        <p:spPr>
          <a:xfrm>
            <a:off x="1369651" y="3172244"/>
            <a:ext cx="1421358" cy="1"/>
          </a:xfrm>
          <a:prstGeom prst="straightConnector1">
            <a:avLst/>
          </a:prstGeom>
          <a:noFill/>
          <a:ln w="12700" cap="flat" cmpd="sng" algn="ctr">
            <a:solidFill>
              <a:sysClr val="windowText" lastClr="000000"/>
            </a:solidFill>
            <a:prstDash val="solid"/>
            <a:miter lim="800000"/>
            <a:tailEnd type="triangle"/>
          </a:ln>
          <a:effectLst/>
        </p:spPr>
      </p:cxnSp>
      <p:sp>
        <p:nvSpPr>
          <p:cNvPr id="404" name="Rectangle 403"/>
          <p:cNvSpPr/>
          <p:nvPr/>
        </p:nvSpPr>
        <p:spPr>
          <a:xfrm>
            <a:off x="1657631" y="2989923"/>
            <a:ext cx="865943" cy="363818"/>
          </a:xfrm>
          <a:prstGeom prst="rect">
            <a:avLst/>
          </a:prstGeom>
        </p:spPr>
        <p:txBody>
          <a:bodyPr wrap="none">
            <a:spAutoFit/>
          </a:bodyPr>
          <a:lstStyle/>
          <a:p>
            <a:pPr algn="ct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Multiple</a:t>
            </a:r>
          </a:p>
          <a:p>
            <a:pPr algn="ct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HTTP requests</a:t>
            </a:r>
          </a:p>
        </p:txBody>
      </p:sp>
      <p:grpSp>
        <p:nvGrpSpPr>
          <p:cNvPr id="94" name="Group 93"/>
          <p:cNvGrpSpPr>
            <a:grpSpLocks noChangeAspect="1"/>
          </p:cNvGrpSpPr>
          <p:nvPr/>
        </p:nvGrpSpPr>
        <p:grpSpPr>
          <a:xfrm>
            <a:off x="2820867" y="2997241"/>
            <a:ext cx="624364" cy="350007"/>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sp>
        <p:nvSpPr>
          <p:cNvPr id="107" name="Rectangle 106"/>
          <p:cNvSpPr/>
          <p:nvPr/>
        </p:nvSpPr>
        <p:spPr>
          <a:xfrm>
            <a:off x="595479" y="2558645"/>
            <a:ext cx="760144" cy="273280"/>
          </a:xfrm>
          <a:prstGeom prst="rect">
            <a:avLst/>
          </a:prstGeom>
        </p:spPr>
        <p:txBody>
          <a:bodyPr wrap="none">
            <a:spAutoFit/>
          </a:bodyPr>
          <a:lstStyle/>
          <a:p>
            <a:pPr defTabSz="685475" eaLnBrk="1" fontAlgn="auto" hangingPunct="1">
              <a:spcBef>
                <a:spcPts val="0"/>
              </a:spcBef>
              <a:spcAft>
                <a:spcPts val="0"/>
              </a:spcAft>
              <a:defRPr/>
            </a:pPr>
            <a:r>
              <a:rPr lang="en-US" sz="1176" b="1" dirty="0">
                <a:solidFill>
                  <a:srgbClr val="505050"/>
                </a:solidFill>
                <a:latin typeface="Segoe UI" panose="020B0502040204020203" pitchFamily="34" charset="0"/>
                <a:ea typeface="+mn-ea"/>
                <a:cs typeface="Segoe UI" panose="020B0502040204020203" pitchFamily="34" charset="0"/>
              </a:rPr>
              <a:t>Browser</a:t>
            </a:r>
          </a:p>
        </p:txBody>
      </p:sp>
      <p:sp>
        <p:nvSpPr>
          <p:cNvPr id="108" name="Rectangle 107"/>
          <p:cNvSpPr/>
          <p:nvPr/>
        </p:nvSpPr>
        <p:spPr>
          <a:xfrm>
            <a:off x="313982" y="3498325"/>
            <a:ext cx="1252266" cy="250710"/>
          </a:xfrm>
          <a:prstGeom prst="rect">
            <a:avLst/>
          </a:prstGeom>
        </p:spPr>
        <p:txBody>
          <a:bodyPr wrap="none">
            <a:spAutoFit/>
          </a:bodyPr>
          <a:lstStyle/>
          <a:p>
            <a:pPr defTabSz="685475" eaLnBrk="1" fontAlgn="auto" hangingPunct="1">
              <a:spcBef>
                <a:spcPts val="0"/>
              </a:spcBef>
              <a:spcAft>
                <a:spcPts val="0"/>
              </a:spcAft>
              <a:defRPr/>
            </a:pPr>
            <a:r>
              <a:rPr lang="en-US" sz="1029" dirty="0">
                <a:solidFill>
                  <a:srgbClr val="505050"/>
                </a:solidFill>
                <a:latin typeface="Segoe UI Light" pitchFamily="34" charset="0"/>
                <a:ea typeface="+mn-ea"/>
                <a:cs typeface="+mn-cs"/>
              </a:rPr>
              <a:t>Submit Order page</a:t>
            </a:r>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2818" y="2844219"/>
            <a:ext cx="836833" cy="656050"/>
          </a:xfrm>
          <a:prstGeom prst="rect">
            <a:avLst/>
          </a:prstGeom>
          <a:ln w="3175">
            <a:solidFill>
              <a:schemeClr val="tx1">
                <a:lumMod val="50000"/>
              </a:schemeClr>
            </a:solidFill>
          </a:ln>
        </p:spPr>
      </p:pic>
      <p:sp>
        <p:nvSpPr>
          <p:cNvPr id="148" name="Rectangle 147"/>
          <p:cNvSpPr/>
          <p:nvPr/>
        </p:nvSpPr>
        <p:spPr>
          <a:xfrm>
            <a:off x="2637279" y="1408894"/>
            <a:ext cx="2238818" cy="318677"/>
          </a:xfrm>
          <a:prstGeom prst="rect">
            <a:avLst/>
          </a:prstGeom>
        </p:spPr>
        <p:txBody>
          <a:bodyPr wrap="none">
            <a:spAutoFit/>
          </a:bodyPr>
          <a:lstStyle/>
          <a:p>
            <a:pPr defTabSz="685475" eaLnBrk="1" fontAlgn="auto" hangingPunct="1">
              <a:spcBef>
                <a:spcPts val="0"/>
              </a:spcBef>
              <a:spcAft>
                <a:spcPts val="0"/>
              </a:spcAft>
              <a:defRPr/>
            </a:pPr>
            <a:r>
              <a:rPr lang="en-US" sz="1471" b="1" dirty="0">
                <a:solidFill>
                  <a:srgbClr val="505050"/>
                </a:solidFill>
                <a:latin typeface="Segoe UI" panose="020B0502040204020203" pitchFamily="34" charset="0"/>
                <a:ea typeface="+mn-ea"/>
                <a:cs typeface="Segoe UI" panose="020B0502040204020203" pitchFamily="34" charset="0"/>
              </a:rPr>
              <a:t>Backend / Orchestrator</a:t>
            </a:r>
          </a:p>
        </p:txBody>
      </p:sp>
      <p:sp>
        <p:nvSpPr>
          <p:cNvPr id="76" name="Rectangle 75"/>
          <p:cNvSpPr/>
          <p:nvPr/>
        </p:nvSpPr>
        <p:spPr>
          <a:xfrm>
            <a:off x="2736747" y="2741951"/>
            <a:ext cx="785793" cy="273280"/>
          </a:xfrm>
          <a:prstGeom prst="rect">
            <a:avLst/>
          </a:prstGeom>
        </p:spPr>
        <p:txBody>
          <a:bodyPr wrap="none">
            <a:spAutoFit/>
          </a:bodyPr>
          <a:lstStyle/>
          <a:p>
            <a:pPr algn="ctr" defTabSz="685475" eaLnBrk="1" fontAlgn="auto" hangingPunct="1">
              <a:spcBef>
                <a:spcPts val="0"/>
              </a:spcBef>
              <a:spcAft>
                <a:spcPts val="0"/>
              </a:spcAft>
              <a:defRPr/>
            </a:pPr>
            <a:r>
              <a:rPr lang="en-US" sz="1176" dirty="0">
                <a:solidFill>
                  <a:srgbClr val="505050"/>
                </a:solidFill>
                <a:latin typeface="Segoe UI Light" pitchFamily="34" charset="0"/>
                <a:ea typeface="+mn-ea"/>
                <a:cs typeface="+mn-cs"/>
              </a:rPr>
              <a:t>Web App</a:t>
            </a:r>
          </a:p>
        </p:txBody>
      </p:sp>
      <p:sp>
        <p:nvSpPr>
          <p:cNvPr id="126" name="Rectangle 125"/>
          <p:cNvSpPr/>
          <p:nvPr/>
        </p:nvSpPr>
        <p:spPr>
          <a:xfrm>
            <a:off x="617862" y="2202892"/>
            <a:ext cx="688010" cy="363818"/>
          </a:xfrm>
          <a:prstGeom prst="rect">
            <a:avLst/>
          </a:prstGeom>
        </p:spPr>
        <p:txBody>
          <a:bodyPr wrap="none">
            <a:spAutoFit/>
          </a:bodyPr>
          <a:lstStyle/>
          <a:p>
            <a:pPr algn="ct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Multiple</a:t>
            </a:r>
          </a:p>
          <a:p>
            <a:pPr algn="ct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Customers</a:t>
            </a:r>
          </a:p>
        </p:txBody>
      </p:sp>
      <p:grpSp>
        <p:nvGrpSpPr>
          <p:cNvPr id="127" name="Group 126"/>
          <p:cNvGrpSpPr>
            <a:grpSpLocks noChangeAspect="1"/>
          </p:cNvGrpSpPr>
          <p:nvPr/>
        </p:nvGrpSpPr>
        <p:grpSpPr>
          <a:xfrm>
            <a:off x="5566004" y="2746621"/>
            <a:ext cx="1272267" cy="695345"/>
            <a:chOff x="4316573" y="2805221"/>
            <a:chExt cx="1254769" cy="685781"/>
          </a:xfrm>
        </p:grpSpPr>
        <p:grpSp>
          <p:nvGrpSpPr>
            <p:cNvPr id="128" name="Group 127"/>
            <p:cNvGrpSpPr/>
            <p:nvPr/>
          </p:nvGrpSpPr>
          <p:grpSpPr>
            <a:xfrm>
              <a:off x="4316573" y="2805221"/>
              <a:ext cx="601248" cy="337049"/>
              <a:chOff x="1601399" y="2288295"/>
              <a:chExt cx="601248" cy="337049"/>
            </a:xfrm>
          </p:grpSpPr>
          <p:grpSp>
            <p:nvGrpSpPr>
              <p:cNvPr id="156" name="Group 155"/>
              <p:cNvGrpSpPr/>
              <p:nvPr/>
            </p:nvGrpSpPr>
            <p:grpSpPr>
              <a:xfrm>
                <a:off x="1601399" y="2288295"/>
                <a:ext cx="601248" cy="337049"/>
                <a:chOff x="3523102" y="1791568"/>
                <a:chExt cx="6746733" cy="3782104"/>
              </a:xfrm>
              <a:solidFill>
                <a:srgbClr val="002060"/>
              </a:solidFill>
            </p:grpSpPr>
            <p:sp>
              <p:nvSpPr>
                <p:cNvPr id="158" name="Rectangle 15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159" name="Freeform 1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160" name="Freeform 14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157" name="Hexagon 156"/>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129" name="Group 128"/>
            <p:cNvGrpSpPr/>
            <p:nvPr/>
          </p:nvGrpSpPr>
          <p:grpSpPr>
            <a:xfrm>
              <a:off x="4966685" y="2805221"/>
              <a:ext cx="601248" cy="337049"/>
              <a:chOff x="2886562" y="2288295"/>
              <a:chExt cx="601248" cy="337049"/>
            </a:xfrm>
          </p:grpSpPr>
          <p:grpSp>
            <p:nvGrpSpPr>
              <p:cNvPr id="149" name="Group 148"/>
              <p:cNvGrpSpPr/>
              <p:nvPr/>
            </p:nvGrpSpPr>
            <p:grpSpPr>
              <a:xfrm>
                <a:off x="2886562" y="2288295"/>
                <a:ext cx="601248" cy="337049"/>
                <a:chOff x="3523102" y="1791568"/>
                <a:chExt cx="6746733" cy="3782104"/>
              </a:xfrm>
              <a:solidFill>
                <a:srgbClr val="7030A0"/>
              </a:solidFill>
            </p:grpSpPr>
            <p:sp>
              <p:nvSpPr>
                <p:cNvPr id="153" name="Rectangle 1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154" name="Freeform 1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155" name="Freeform 1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152" name="Hexagon 15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130" name="Group 129"/>
            <p:cNvGrpSpPr/>
            <p:nvPr/>
          </p:nvGrpSpPr>
          <p:grpSpPr>
            <a:xfrm>
              <a:off x="4316582" y="3153953"/>
              <a:ext cx="601248" cy="337049"/>
              <a:chOff x="2240670" y="2657736"/>
              <a:chExt cx="601248" cy="337049"/>
            </a:xfrm>
          </p:grpSpPr>
          <p:grpSp>
            <p:nvGrpSpPr>
              <p:cNvPr id="141" name="Group 140"/>
              <p:cNvGrpSpPr/>
              <p:nvPr/>
            </p:nvGrpSpPr>
            <p:grpSpPr>
              <a:xfrm>
                <a:off x="2240670" y="2657736"/>
                <a:ext cx="601248" cy="337049"/>
                <a:chOff x="3523102" y="1791568"/>
                <a:chExt cx="6746733" cy="3782104"/>
              </a:xfrm>
              <a:solidFill>
                <a:srgbClr val="FFC000"/>
              </a:solidFill>
            </p:grpSpPr>
            <p:sp>
              <p:nvSpPr>
                <p:cNvPr id="143" name="Rectangle 14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144" name="Freeform 1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145" name="Freeform 1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142" name="Hexagon 141"/>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131" name="Group 130"/>
            <p:cNvGrpSpPr/>
            <p:nvPr/>
          </p:nvGrpSpPr>
          <p:grpSpPr>
            <a:xfrm>
              <a:off x="4970094" y="3153953"/>
              <a:ext cx="601248" cy="337049"/>
              <a:chOff x="1596268" y="2657736"/>
              <a:chExt cx="601248" cy="337049"/>
            </a:xfrm>
          </p:grpSpPr>
          <p:grpSp>
            <p:nvGrpSpPr>
              <p:cNvPr id="132" name="Group 131"/>
              <p:cNvGrpSpPr/>
              <p:nvPr/>
            </p:nvGrpSpPr>
            <p:grpSpPr>
              <a:xfrm>
                <a:off x="1596268" y="2657736"/>
                <a:ext cx="601248" cy="337049"/>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139" name="Freeform 17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140" name="Freeform 17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133" name="Hexagon 13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grpSp>
        <p:nvGrpSpPr>
          <p:cNvPr id="161" name="Group 160"/>
          <p:cNvGrpSpPr>
            <a:grpSpLocks noChangeAspect="1"/>
          </p:cNvGrpSpPr>
          <p:nvPr/>
        </p:nvGrpSpPr>
        <p:grpSpPr>
          <a:xfrm>
            <a:off x="4230161" y="1986169"/>
            <a:ext cx="1280719" cy="706063"/>
            <a:chOff x="5920701" y="3649757"/>
            <a:chExt cx="1263104" cy="696352"/>
          </a:xfrm>
        </p:grpSpPr>
        <p:grpSp>
          <p:nvGrpSpPr>
            <p:cNvPr id="162" name="Group 161"/>
            <p:cNvGrpSpPr/>
            <p:nvPr/>
          </p:nvGrpSpPr>
          <p:grpSpPr>
            <a:xfrm>
              <a:off x="5924671" y="3655788"/>
              <a:ext cx="601248" cy="337049"/>
              <a:chOff x="1601399" y="2288295"/>
              <a:chExt cx="601248" cy="337049"/>
            </a:xfrm>
          </p:grpSpPr>
          <p:grpSp>
            <p:nvGrpSpPr>
              <p:cNvPr id="182" name="Group 181"/>
              <p:cNvGrpSpPr/>
              <p:nvPr/>
            </p:nvGrpSpPr>
            <p:grpSpPr>
              <a:xfrm>
                <a:off x="1601399" y="2288295"/>
                <a:ext cx="601248" cy="337049"/>
                <a:chOff x="3523102" y="1791568"/>
                <a:chExt cx="6746733" cy="3782104"/>
              </a:xfrm>
              <a:solidFill>
                <a:srgbClr val="002060"/>
              </a:solidFill>
            </p:grpSpPr>
            <p:sp>
              <p:nvSpPr>
                <p:cNvPr id="184" name="Rectangle 18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185"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186"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183" name="Hexagon 182"/>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163" name="Group 162"/>
            <p:cNvGrpSpPr/>
            <p:nvPr/>
          </p:nvGrpSpPr>
          <p:grpSpPr>
            <a:xfrm>
              <a:off x="5920701" y="4009060"/>
              <a:ext cx="601248" cy="337049"/>
              <a:chOff x="2886562" y="2288295"/>
              <a:chExt cx="601248" cy="337049"/>
            </a:xfrm>
          </p:grpSpPr>
          <p:grpSp>
            <p:nvGrpSpPr>
              <p:cNvPr id="177" name="Group 176"/>
              <p:cNvGrpSpPr/>
              <p:nvPr/>
            </p:nvGrpSpPr>
            <p:grpSpPr>
              <a:xfrm>
                <a:off x="2886562" y="2288295"/>
                <a:ext cx="601248" cy="337049"/>
                <a:chOff x="3523102" y="1791568"/>
                <a:chExt cx="6746733" cy="3782104"/>
              </a:xfrm>
              <a:solidFill>
                <a:srgbClr val="7030A0"/>
              </a:solidFill>
            </p:grpSpPr>
            <p:sp>
              <p:nvSpPr>
                <p:cNvPr id="179" name="Rectangle 1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180"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181"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178" name="Hexagon 17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164" name="Group 163"/>
            <p:cNvGrpSpPr/>
            <p:nvPr/>
          </p:nvGrpSpPr>
          <p:grpSpPr>
            <a:xfrm>
              <a:off x="6582557" y="3649757"/>
              <a:ext cx="601248" cy="337049"/>
              <a:chOff x="2240670" y="2657736"/>
              <a:chExt cx="601248" cy="337049"/>
            </a:xfrm>
          </p:grpSpPr>
          <p:grpSp>
            <p:nvGrpSpPr>
              <p:cNvPr id="172" name="Group 171"/>
              <p:cNvGrpSpPr/>
              <p:nvPr/>
            </p:nvGrpSpPr>
            <p:grpSpPr>
              <a:xfrm>
                <a:off x="2240670" y="2657736"/>
                <a:ext cx="601248" cy="337049"/>
                <a:chOff x="3523102" y="1791568"/>
                <a:chExt cx="6746733" cy="3782104"/>
              </a:xfrm>
              <a:solidFill>
                <a:srgbClr val="FFC000"/>
              </a:solidFill>
            </p:grpSpPr>
            <p:sp>
              <p:nvSpPr>
                <p:cNvPr id="174" name="Rectangle 17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175"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176"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173" name="Hexagon 17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165" name="Group 164"/>
            <p:cNvGrpSpPr/>
            <p:nvPr/>
          </p:nvGrpSpPr>
          <p:grpSpPr>
            <a:xfrm>
              <a:off x="6578192" y="4004520"/>
              <a:ext cx="601248" cy="337049"/>
              <a:chOff x="1596268" y="2657736"/>
              <a:chExt cx="601248" cy="337049"/>
            </a:xfrm>
          </p:grpSpPr>
          <p:grpSp>
            <p:nvGrpSpPr>
              <p:cNvPr id="166" name="Group 165"/>
              <p:cNvGrpSpPr/>
              <p:nvPr/>
            </p:nvGrpSpPr>
            <p:grpSpPr>
              <a:xfrm>
                <a:off x="1596268" y="2657736"/>
                <a:ext cx="601248" cy="337049"/>
                <a:chOff x="3523102" y="1791568"/>
                <a:chExt cx="6746733" cy="3782104"/>
              </a:xfrm>
              <a:solidFill>
                <a:srgbClr val="00B050"/>
              </a:solidFill>
            </p:grpSpPr>
            <p:sp>
              <p:nvSpPr>
                <p:cNvPr id="169" name="Rectangle 1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170"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171"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167" name="Hexagon 166"/>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grpSp>
        <p:nvGrpSpPr>
          <p:cNvPr id="187" name="Group 186"/>
          <p:cNvGrpSpPr>
            <a:grpSpLocks noChangeAspect="1"/>
          </p:cNvGrpSpPr>
          <p:nvPr/>
        </p:nvGrpSpPr>
        <p:grpSpPr>
          <a:xfrm>
            <a:off x="5572421" y="1986361"/>
            <a:ext cx="1272267" cy="695345"/>
            <a:chOff x="5916784" y="4687983"/>
            <a:chExt cx="1254769" cy="685781"/>
          </a:xfrm>
        </p:grpSpPr>
        <p:grpSp>
          <p:nvGrpSpPr>
            <p:cNvPr id="188" name="Group 187"/>
            <p:cNvGrpSpPr/>
            <p:nvPr/>
          </p:nvGrpSpPr>
          <p:grpSpPr>
            <a:xfrm>
              <a:off x="5916784" y="4687983"/>
              <a:ext cx="601248" cy="337049"/>
              <a:chOff x="1601399" y="2288295"/>
              <a:chExt cx="601248" cy="337049"/>
            </a:xfrm>
          </p:grpSpPr>
          <p:grpSp>
            <p:nvGrpSpPr>
              <p:cNvPr id="207" name="Group 206"/>
              <p:cNvGrpSpPr/>
              <p:nvPr/>
            </p:nvGrpSpPr>
            <p:grpSpPr>
              <a:xfrm>
                <a:off x="1601399" y="2288295"/>
                <a:ext cx="601248" cy="337049"/>
                <a:chOff x="3523102" y="1791568"/>
                <a:chExt cx="6746733" cy="3782104"/>
              </a:xfrm>
              <a:solidFill>
                <a:srgbClr val="002060"/>
              </a:solidFill>
            </p:grpSpPr>
            <p:sp>
              <p:nvSpPr>
                <p:cNvPr id="209" name="Rectangle 2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10" name="Freeform 2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11" name="Freeform 2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208" name="Hexagon 2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189" name="Group 188"/>
            <p:cNvGrpSpPr/>
            <p:nvPr/>
          </p:nvGrpSpPr>
          <p:grpSpPr>
            <a:xfrm>
              <a:off x="6566896" y="4687983"/>
              <a:ext cx="601248" cy="337049"/>
              <a:chOff x="2886562" y="2288295"/>
              <a:chExt cx="601248" cy="337049"/>
            </a:xfrm>
          </p:grpSpPr>
          <p:grpSp>
            <p:nvGrpSpPr>
              <p:cNvPr id="202" name="Group 201"/>
              <p:cNvGrpSpPr/>
              <p:nvPr/>
            </p:nvGrpSpPr>
            <p:grpSpPr>
              <a:xfrm>
                <a:off x="2886562" y="2288295"/>
                <a:ext cx="601248" cy="337049"/>
                <a:chOff x="3523102" y="1791568"/>
                <a:chExt cx="6746733" cy="3782104"/>
              </a:xfrm>
              <a:solidFill>
                <a:srgbClr val="7030A0"/>
              </a:solidFill>
            </p:grpSpPr>
            <p:sp>
              <p:nvSpPr>
                <p:cNvPr id="204" name="Rectangle 2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05" name="Freeform 20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06" name="Freeform 20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203" name="Hexagon 20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190" name="Group 189"/>
            <p:cNvGrpSpPr/>
            <p:nvPr/>
          </p:nvGrpSpPr>
          <p:grpSpPr>
            <a:xfrm>
              <a:off x="5916793" y="5036715"/>
              <a:ext cx="601248" cy="337049"/>
              <a:chOff x="2240670" y="2657736"/>
              <a:chExt cx="601248" cy="337049"/>
            </a:xfrm>
          </p:grpSpPr>
          <p:grpSp>
            <p:nvGrpSpPr>
              <p:cNvPr id="197" name="Group 196"/>
              <p:cNvGrpSpPr/>
              <p:nvPr/>
            </p:nvGrpSpPr>
            <p:grpSpPr>
              <a:xfrm>
                <a:off x="2240670" y="2657736"/>
                <a:ext cx="601248" cy="337049"/>
                <a:chOff x="3523102" y="1791568"/>
                <a:chExt cx="6746733" cy="3782104"/>
              </a:xfrm>
              <a:solidFill>
                <a:srgbClr val="FFC000"/>
              </a:solidFill>
            </p:grpSpPr>
            <p:sp>
              <p:nvSpPr>
                <p:cNvPr id="199" name="Rectangle 19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00" name="Freeform 2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01" name="Freeform 2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198" name="Hexagon 19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191" name="Group 190"/>
            <p:cNvGrpSpPr/>
            <p:nvPr/>
          </p:nvGrpSpPr>
          <p:grpSpPr>
            <a:xfrm>
              <a:off x="6570305" y="5036715"/>
              <a:ext cx="601248" cy="337049"/>
              <a:chOff x="1596268" y="2657736"/>
              <a:chExt cx="601248" cy="337049"/>
            </a:xfrm>
          </p:grpSpPr>
          <p:grpSp>
            <p:nvGrpSpPr>
              <p:cNvPr id="192" name="Group 191"/>
              <p:cNvGrpSpPr/>
              <p:nvPr/>
            </p:nvGrpSpPr>
            <p:grpSpPr>
              <a:xfrm>
                <a:off x="1596268" y="2657736"/>
                <a:ext cx="601248" cy="337049"/>
                <a:chOff x="3523102" y="1791568"/>
                <a:chExt cx="6746733" cy="3782104"/>
              </a:xfrm>
              <a:solidFill>
                <a:srgbClr val="00B050"/>
              </a:solidFill>
            </p:grpSpPr>
            <p:sp>
              <p:nvSpPr>
                <p:cNvPr id="194" name="Rectangle 19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195" name="Freeform 21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196" name="Freeform 22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193" name="Hexagon 19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grpSp>
        <p:nvGrpSpPr>
          <p:cNvPr id="212" name="Group 211"/>
          <p:cNvGrpSpPr>
            <a:grpSpLocks noChangeAspect="1"/>
          </p:cNvGrpSpPr>
          <p:nvPr/>
        </p:nvGrpSpPr>
        <p:grpSpPr>
          <a:xfrm>
            <a:off x="4238002" y="3485515"/>
            <a:ext cx="1262049" cy="701814"/>
            <a:chOff x="2704478" y="3656382"/>
            <a:chExt cx="1244691" cy="692161"/>
          </a:xfrm>
        </p:grpSpPr>
        <p:grpSp>
          <p:nvGrpSpPr>
            <p:cNvPr id="213" name="Group 212"/>
            <p:cNvGrpSpPr/>
            <p:nvPr/>
          </p:nvGrpSpPr>
          <p:grpSpPr>
            <a:xfrm>
              <a:off x="2711483" y="3656382"/>
              <a:ext cx="601248" cy="337049"/>
              <a:chOff x="2886562" y="2288295"/>
              <a:chExt cx="601248" cy="337049"/>
            </a:xfrm>
          </p:grpSpPr>
          <p:grpSp>
            <p:nvGrpSpPr>
              <p:cNvPr id="232" name="Group 231"/>
              <p:cNvGrpSpPr/>
              <p:nvPr/>
            </p:nvGrpSpPr>
            <p:grpSpPr>
              <a:xfrm>
                <a:off x="2886562" y="2288295"/>
                <a:ext cx="601248" cy="337049"/>
                <a:chOff x="3523102" y="1791568"/>
                <a:chExt cx="6746733" cy="3782104"/>
              </a:xfrm>
              <a:solidFill>
                <a:srgbClr val="7030A0"/>
              </a:solidFill>
            </p:grpSpPr>
            <p:sp>
              <p:nvSpPr>
                <p:cNvPr id="234" name="Rectangle 2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35"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36"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233" name="Hexagon 23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214" name="Group 213"/>
            <p:cNvGrpSpPr/>
            <p:nvPr/>
          </p:nvGrpSpPr>
          <p:grpSpPr>
            <a:xfrm>
              <a:off x="2704478" y="4008867"/>
              <a:ext cx="601248" cy="337049"/>
              <a:chOff x="2240670" y="2657736"/>
              <a:chExt cx="601248" cy="337049"/>
            </a:xfrm>
          </p:grpSpPr>
          <p:grpSp>
            <p:nvGrpSpPr>
              <p:cNvPr id="227" name="Group 226"/>
              <p:cNvGrpSpPr/>
              <p:nvPr/>
            </p:nvGrpSpPr>
            <p:grpSpPr>
              <a:xfrm>
                <a:off x="2240670" y="2657736"/>
                <a:ext cx="601248" cy="337049"/>
                <a:chOff x="3523102" y="1791568"/>
                <a:chExt cx="6746733" cy="3782104"/>
              </a:xfrm>
              <a:solidFill>
                <a:srgbClr val="FFC000"/>
              </a:solidFill>
            </p:grpSpPr>
            <p:sp>
              <p:nvSpPr>
                <p:cNvPr id="229" name="Rectangle 22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30"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31"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228" name="Hexagon 22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215" name="Group 214"/>
            <p:cNvGrpSpPr/>
            <p:nvPr/>
          </p:nvGrpSpPr>
          <p:grpSpPr>
            <a:xfrm>
              <a:off x="3347921" y="3660280"/>
              <a:ext cx="601248" cy="337049"/>
              <a:chOff x="1596268" y="2657736"/>
              <a:chExt cx="601248" cy="337049"/>
            </a:xfrm>
          </p:grpSpPr>
          <p:grpSp>
            <p:nvGrpSpPr>
              <p:cNvPr id="222" name="Group 221"/>
              <p:cNvGrpSpPr/>
              <p:nvPr/>
            </p:nvGrpSpPr>
            <p:grpSpPr>
              <a:xfrm>
                <a:off x="1596268" y="2657736"/>
                <a:ext cx="601248" cy="337049"/>
                <a:chOff x="3523102" y="1791568"/>
                <a:chExt cx="6746733" cy="3782104"/>
              </a:xfrm>
              <a:solidFill>
                <a:srgbClr val="00B050"/>
              </a:solidFill>
            </p:grpSpPr>
            <p:sp>
              <p:nvSpPr>
                <p:cNvPr id="224" name="Rectangle 2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25"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26"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223" name="Hexagon 22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216" name="Group 215"/>
            <p:cNvGrpSpPr/>
            <p:nvPr/>
          </p:nvGrpSpPr>
          <p:grpSpPr>
            <a:xfrm>
              <a:off x="3344923" y="4011494"/>
              <a:ext cx="601248" cy="337049"/>
              <a:chOff x="1601399" y="2288295"/>
              <a:chExt cx="601248" cy="337049"/>
            </a:xfrm>
          </p:grpSpPr>
          <p:grpSp>
            <p:nvGrpSpPr>
              <p:cNvPr id="217" name="Group 216"/>
              <p:cNvGrpSpPr/>
              <p:nvPr/>
            </p:nvGrpSpPr>
            <p:grpSpPr>
              <a:xfrm>
                <a:off x="1601399" y="2288295"/>
                <a:ext cx="601248" cy="337049"/>
                <a:chOff x="3523102" y="1791568"/>
                <a:chExt cx="6746733" cy="3782104"/>
              </a:xfrm>
              <a:solidFill>
                <a:srgbClr val="002060"/>
              </a:solidFill>
            </p:grpSpPr>
            <p:sp>
              <p:nvSpPr>
                <p:cNvPr id="219" name="Rectangle 2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20"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21"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218" name="Hexagon 21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grpSp>
        <p:nvGrpSpPr>
          <p:cNvPr id="237" name="Group 236"/>
          <p:cNvGrpSpPr>
            <a:grpSpLocks noChangeAspect="1"/>
          </p:cNvGrpSpPr>
          <p:nvPr/>
        </p:nvGrpSpPr>
        <p:grpSpPr>
          <a:xfrm>
            <a:off x="5563468" y="3486711"/>
            <a:ext cx="1277764" cy="704318"/>
            <a:chOff x="4290296" y="5553872"/>
            <a:chExt cx="1260190" cy="694632"/>
          </a:xfrm>
        </p:grpSpPr>
        <p:grpSp>
          <p:nvGrpSpPr>
            <p:cNvPr id="238" name="Group 237"/>
            <p:cNvGrpSpPr/>
            <p:nvPr/>
          </p:nvGrpSpPr>
          <p:grpSpPr>
            <a:xfrm>
              <a:off x="4290296" y="5554695"/>
              <a:ext cx="601248" cy="337049"/>
              <a:chOff x="2886562" y="2288295"/>
              <a:chExt cx="601248" cy="337049"/>
            </a:xfrm>
          </p:grpSpPr>
          <p:grpSp>
            <p:nvGrpSpPr>
              <p:cNvPr id="257" name="Group 256"/>
              <p:cNvGrpSpPr/>
              <p:nvPr/>
            </p:nvGrpSpPr>
            <p:grpSpPr>
              <a:xfrm>
                <a:off x="2886562" y="2288295"/>
                <a:ext cx="601248" cy="337049"/>
                <a:chOff x="3523102" y="1791568"/>
                <a:chExt cx="6746733" cy="3782104"/>
              </a:xfrm>
              <a:solidFill>
                <a:srgbClr val="7030A0"/>
              </a:solidFill>
            </p:grpSpPr>
            <p:sp>
              <p:nvSpPr>
                <p:cNvPr id="259" name="Rectangle 25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60" name="Freeform 2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61" name="Freeform 23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258" name="Hexagon 25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239" name="Group 238"/>
            <p:cNvGrpSpPr/>
            <p:nvPr/>
          </p:nvGrpSpPr>
          <p:grpSpPr>
            <a:xfrm>
              <a:off x="4295726" y="5911455"/>
              <a:ext cx="601248" cy="337049"/>
              <a:chOff x="2240670" y="2657736"/>
              <a:chExt cx="601248" cy="337049"/>
            </a:xfrm>
          </p:grpSpPr>
          <p:grpSp>
            <p:nvGrpSpPr>
              <p:cNvPr id="252" name="Group 251"/>
              <p:cNvGrpSpPr/>
              <p:nvPr/>
            </p:nvGrpSpPr>
            <p:grpSpPr>
              <a:xfrm>
                <a:off x="2240670" y="2657736"/>
                <a:ext cx="601248" cy="337049"/>
                <a:chOff x="3523102" y="1791568"/>
                <a:chExt cx="6746733" cy="3782104"/>
              </a:xfrm>
              <a:solidFill>
                <a:srgbClr val="FFC000"/>
              </a:solidFill>
            </p:grpSpPr>
            <p:sp>
              <p:nvSpPr>
                <p:cNvPr id="254" name="Rectangle 25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55" name="Freeform 2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56" name="Freeform 2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253" name="Hexagon 25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240" name="Group 239"/>
            <p:cNvGrpSpPr/>
            <p:nvPr/>
          </p:nvGrpSpPr>
          <p:grpSpPr>
            <a:xfrm>
              <a:off x="4949238" y="5911455"/>
              <a:ext cx="601248" cy="337049"/>
              <a:chOff x="1596268" y="2657736"/>
              <a:chExt cx="601248" cy="337049"/>
            </a:xfrm>
          </p:grpSpPr>
          <p:grpSp>
            <p:nvGrpSpPr>
              <p:cNvPr id="247" name="Group 246"/>
              <p:cNvGrpSpPr/>
              <p:nvPr/>
            </p:nvGrpSpPr>
            <p:grpSpPr>
              <a:xfrm>
                <a:off x="1596268" y="2657736"/>
                <a:ext cx="601248" cy="337049"/>
                <a:chOff x="3523102" y="1791568"/>
                <a:chExt cx="6746733" cy="3782104"/>
              </a:xfrm>
              <a:solidFill>
                <a:srgbClr val="00B050"/>
              </a:solidFill>
            </p:grpSpPr>
            <p:sp>
              <p:nvSpPr>
                <p:cNvPr id="249" name="Rectangle 24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50" name="Freeform 24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51" name="Freeform 24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248" name="Hexagon 24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241" name="Group 240"/>
            <p:cNvGrpSpPr/>
            <p:nvPr/>
          </p:nvGrpSpPr>
          <p:grpSpPr>
            <a:xfrm>
              <a:off x="4946351" y="5553872"/>
              <a:ext cx="601248" cy="337049"/>
              <a:chOff x="1601399" y="2288295"/>
              <a:chExt cx="601248" cy="337049"/>
            </a:xfrm>
          </p:grpSpPr>
          <p:grpSp>
            <p:nvGrpSpPr>
              <p:cNvPr id="242" name="Group 241"/>
              <p:cNvGrpSpPr/>
              <p:nvPr/>
            </p:nvGrpSpPr>
            <p:grpSpPr>
              <a:xfrm>
                <a:off x="1601399" y="2288295"/>
                <a:ext cx="601248" cy="337049"/>
                <a:chOff x="3523102" y="1791568"/>
                <a:chExt cx="6746733" cy="3782104"/>
              </a:xfrm>
              <a:solidFill>
                <a:srgbClr val="002060"/>
              </a:solidFill>
            </p:grpSpPr>
            <p:sp>
              <p:nvSpPr>
                <p:cNvPr id="244" name="Rectangle 24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45" name="Freeform 30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46" name="Freeform 30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243" name="Hexagon 242"/>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grpSp>
        <p:nvGrpSpPr>
          <p:cNvPr id="262" name="Group 261"/>
          <p:cNvGrpSpPr>
            <a:grpSpLocks noChangeAspect="1"/>
          </p:cNvGrpSpPr>
          <p:nvPr/>
        </p:nvGrpSpPr>
        <p:grpSpPr>
          <a:xfrm>
            <a:off x="4240407" y="2742837"/>
            <a:ext cx="1271328" cy="701952"/>
            <a:chOff x="2695358" y="4721483"/>
            <a:chExt cx="1253843" cy="692297"/>
          </a:xfrm>
        </p:grpSpPr>
        <p:grpSp>
          <p:nvGrpSpPr>
            <p:cNvPr id="263" name="Group 262"/>
            <p:cNvGrpSpPr/>
            <p:nvPr/>
          </p:nvGrpSpPr>
          <p:grpSpPr>
            <a:xfrm>
              <a:off x="2701658" y="4721483"/>
              <a:ext cx="601248" cy="337049"/>
              <a:chOff x="2240670" y="2657736"/>
              <a:chExt cx="601248" cy="337049"/>
            </a:xfrm>
          </p:grpSpPr>
          <p:grpSp>
            <p:nvGrpSpPr>
              <p:cNvPr id="282" name="Group 281"/>
              <p:cNvGrpSpPr/>
              <p:nvPr/>
            </p:nvGrpSpPr>
            <p:grpSpPr>
              <a:xfrm>
                <a:off x="2240670" y="2657736"/>
                <a:ext cx="601248" cy="337049"/>
                <a:chOff x="3523102" y="1791568"/>
                <a:chExt cx="6746733" cy="3782104"/>
              </a:xfrm>
              <a:solidFill>
                <a:srgbClr val="FFC000"/>
              </a:solidFill>
            </p:grpSpPr>
            <p:sp>
              <p:nvSpPr>
                <p:cNvPr id="284" name="Rectangle 28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85"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86"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283" name="Hexagon 28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264" name="Group 263"/>
            <p:cNvGrpSpPr/>
            <p:nvPr/>
          </p:nvGrpSpPr>
          <p:grpSpPr>
            <a:xfrm>
              <a:off x="2695358" y="5076731"/>
              <a:ext cx="601248" cy="337049"/>
              <a:chOff x="1596268" y="2657736"/>
              <a:chExt cx="601248" cy="337049"/>
            </a:xfrm>
          </p:grpSpPr>
          <p:grpSp>
            <p:nvGrpSpPr>
              <p:cNvPr id="277" name="Group 276"/>
              <p:cNvGrpSpPr/>
              <p:nvPr/>
            </p:nvGrpSpPr>
            <p:grpSpPr>
              <a:xfrm>
                <a:off x="1596268" y="2657736"/>
                <a:ext cx="601248" cy="337049"/>
                <a:chOff x="3523102" y="1791568"/>
                <a:chExt cx="6746733" cy="3782104"/>
              </a:xfrm>
              <a:solidFill>
                <a:srgbClr val="00B050"/>
              </a:solidFill>
            </p:grpSpPr>
            <p:sp>
              <p:nvSpPr>
                <p:cNvPr id="279" name="Rectangle 2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80"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81"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278" name="Hexagon 27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265" name="Group 264"/>
            <p:cNvGrpSpPr/>
            <p:nvPr/>
          </p:nvGrpSpPr>
          <p:grpSpPr>
            <a:xfrm>
              <a:off x="3347953" y="4728091"/>
              <a:ext cx="601248" cy="337049"/>
              <a:chOff x="2886562" y="2288295"/>
              <a:chExt cx="601248" cy="337049"/>
            </a:xfrm>
          </p:grpSpPr>
          <p:grpSp>
            <p:nvGrpSpPr>
              <p:cNvPr id="272" name="Group 271"/>
              <p:cNvGrpSpPr/>
              <p:nvPr/>
            </p:nvGrpSpPr>
            <p:grpSpPr>
              <a:xfrm>
                <a:off x="2886562" y="2288295"/>
                <a:ext cx="601248" cy="337049"/>
                <a:chOff x="3523102" y="1791568"/>
                <a:chExt cx="6746733" cy="3782104"/>
              </a:xfrm>
              <a:solidFill>
                <a:srgbClr val="7030A0"/>
              </a:solidFill>
            </p:grpSpPr>
            <p:sp>
              <p:nvSpPr>
                <p:cNvPr id="274" name="Rectangle 27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75"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76"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273" name="Hexagon 27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266" name="Group 265"/>
            <p:cNvGrpSpPr/>
            <p:nvPr/>
          </p:nvGrpSpPr>
          <p:grpSpPr>
            <a:xfrm>
              <a:off x="3344923" y="5076729"/>
              <a:ext cx="601248" cy="337049"/>
              <a:chOff x="1601399" y="2288295"/>
              <a:chExt cx="601248" cy="337049"/>
            </a:xfrm>
          </p:grpSpPr>
          <p:grpSp>
            <p:nvGrpSpPr>
              <p:cNvPr id="267" name="Group 266"/>
              <p:cNvGrpSpPr/>
              <p:nvPr/>
            </p:nvGrpSpPr>
            <p:grpSpPr>
              <a:xfrm>
                <a:off x="1601399" y="2288295"/>
                <a:ext cx="601248" cy="337049"/>
                <a:chOff x="3523102" y="1791568"/>
                <a:chExt cx="6746733" cy="3782104"/>
              </a:xfrm>
              <a:solidFill>
                <a:srgbClr val="002060"/>
              </a:solidFill>
            </p:grpSpPr>
            <p:sp>
              <p:nvSpPr>
                <p:cNvPr id="269" name="Rectangle 2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70"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71"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268" name="Hexagon 26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grpSp>
        <p:nvGrpSpPr>
          <p:cNvPr id="287" name="Group 286"/>
          <p:cNvGrpSpPr>
            <a:grpSpLocks noChangeAspect="1"/>
          </p:cNvGrpSpPr>
          <p:nvPr/>
        </p:nvGrpSpPr>
        <p:grpSpPr>
          <a:xfrm>
            <a:off x="6894481" y="1992848"/>
            <a:ext cx="1280719" cy="706063"/>
            <a:chOff x="5920701" y="3649757"/>
            <a:chExt cx="1263104" cy="696352"/>
          </a:xfrm>
        </p:grpSpPr>
        <p:grpSp>
          <p:nvGrpSpPr>
            <p:cNvPr id="288" name="Group 287"/>
            <p:cNvGrpSpPr/>
            <p:nvPr/>
          </p:nvGrpSpPr>
          <p:grpSpPr>
            <a:xfrm>
              <a:off x="5924671" y="3655788"/>
              <a:ext cx="601248" cy="337049"/>
              <a:chOff x="1601399" y="2288295"/>
              <a:chExt cx="601248" cy="337049"/>
            </a:xfrm>
          </p:grpSpPr>
          <p:grpSp>
            <p:nvGrpSpPr>
              <p:cNvPr id="307" name="Group 306"/>
              <p:cNvGrpSpPr/>
              <p:nvPr/>
            </p:nvGrpSpPr>
            <p:grpSpPr>
              <a:xfrm>
                <a:off x="1601399" y="2288295"/>
                <a:ext cx="601248" cy="337049"/>
                <a:chOff x="3523102" y="1791568"/>
                <a:chExt cx="6746733" cy="3782104"/>
              </a:xfrm>
              <a:solidFill>
                <a:srgbClr val="002060"/>
              </a:solidFill>
            </p:grpSpPr>
            <p:sp>
              <p:nvSpPr>
                <p:cNvPr id="309" name="Rectangle 3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10"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11"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308" name="Hexagon 3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289" name="Group 288"/>
            <p:cNvGrpSpPr/>
            <p:nvPr/>
          </p:nvGrpSpPr>
          <p:grpSpPr>
            <a:xfrm>
              <a:off x="5920701" y="4009060"/>
              <a:ext cx="601248" cy="337049"/>
              <a:chOff x="2886562" y="2288295"/>
              <a:chExt cx="601248" cy="337049"/>
            </a:xfrm>
          </p:grpSpPr>
          <p:grpSp>
            <p:nvGrpSpPr>
              <p:cNvPr id="302" name="Group 301"/>
              <p:cNvGrpSpPr/>
              <p:nvPr/>
            </p:nvGrpSpPr>
            <p:grpSpPr>
              <a:xfrm>
                <a:off x="2886562" y="2288295"/>
                <a:ext cx="601248" cy="337049"/>
                <a:chOff x="3523102" y="1791568"/>
                <a:chExt cx="6746733" cy="3782104"/>
              </a:xfrm>
              <a:solidFill>
                <a:srgbClr val="7030A0"/>
              </a:solidFill>
            </p:grpSpPr>
            <p:sp>
              <p:nvSpPr>
                <p:cNvPr id="304" name="Rectangle 3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05"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06"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303" name="Hexagon 30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290" name="Group 289"/>
            <p:cNvGrpSpPr/>
            <p:nvPr/>
          </p:nvGrpSpPr>
          <p:grpSpPr>
            <a:xfrm>
              <a:off x="6582557" y="3649757"/>
              <a:ext cx="601248" cy="337049"/>
              <a:chOff x="2240670" y="2657736"/>
              <a:chExt cx="601248" cy="337049"/>
            </a:xfrm>
          </p:grpSpPr>
          <p:grpSp>
            <p:nvGrpSpPr>
              <p:cNvPr id="297" name="Group 296"/>
              <p:cNvGrpSpPr/>
              <p:nvPr/>
            </p:nvGrpSpPr>
            <p:grpSpPr>
              <a:xfrm>
                <a:off x="2240670" y="2657736"/>
                <a:ext cx="601248" cy="337049"/>
                <a:chOff x="3523102" y="1791568"/>
                <a:chExt cx="6746733" cy="3782104"/>
              </a:xfrm>
              <a:solidFill>
                <a:srgbClr val="FFC000"/>
              </a:solidFill>
            </p:grpSpPr>
            <p:sp>
              <p:nvSpPr>
                <p:cNvPr id="299" name="Rectangle 29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00"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01"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298" name="Hexagon 29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291" name="Group 290"/>
            <p:cNvGrpSpPr/>
            <p:nvPr/>
          </p:nvGrpSpPr>
          <p:grpSpPr>
            <a:xfrm>
              <a:off x="6578192" y="4004520"/>
              <a:ext cx="601248" cy="337049"/>
              <a:chOff x="1596268" y="2657736"/>
              <a:chExt cx="601248" cy="337049"/>
            </a:xfrm>
          </p:grpSpPr>
          <p:grpSp>
            <p:nvGrpSpPr>
              <p:cNvPr id="292" name="Group 291"/>
              <p:cNvGrpSpPr/>
              <p:nvPr/>
            </p:nvGrpSpPr>
            <p:grpSpPr>
              <a:xfrm>
                <a:off x="1596268" y="2657736"/>
                <a:ext cx="601248" cy="337049"/>
                <a:chOff x="3523102" y="1791568"/>
                <a:chExt cx="6746733" cy="3782104"/>
              </a:xfrm>
              <a:solidFill>
                <a:srgbClr val="00B050"/>
              </a:solidFill>
            </p:grpSpPr>
            <p:sp>
              <p:nvSpPr>
                <p:cNvPr id="294" name="Rectangle 29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95"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296"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293" name="Hexagon 29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grpSp>
        <p:nvGrpSpPr>
          <p:cNvPr id="312" name="Group 311"/>
          <p:cNvGrpSpPr>
            <a:grpSpLocks noChangeAspect="1"/>
          </p:cNvGrpSpPr>
          <p:nvPr/>
        </p:nvGrpSpPr>
        <p:grpSpPr>
          <a:xfrm>
            <a:off x="6902323" y="3492193"/>
            <a:ext cx="1262049" cy="701814"/>
            <a:chOff x="2704478" y="3656382"/>
            <a:chExt cx="1244691" cy="692161"/>
          </a:xfrm>
        </p:grpSpPr>
        <p:grpSp>
          <p:nvGrpSpPr>
            <p:cNvPr id="313" name="Group 312"/>
            <p:cNvGrpSpPr/>
            <p:nvPr/>
          </p:nvGrpSpPr>
          <p:grpSpPr>
            <a:xfrm>
              <a:off x="2711483" y="3656382"/>
              <a:ext cx="601248" cy="337049"/>
              <a:chOff x="2886562" y="2288295"/>
              <a:chExt cx="601248" cy="337049"/>
            </a:xfrm>
          </p:grpSpPr>
          <p:grpSp>
            <p:nvGrpSpPr>
              <p:cNvPr id="332" name="Group 331"/>
              <p:cNvGrpSpPr/>
              <p:nvPr/>
            </p:nvGrpSpPr>
            <p:grpSpPr>
              <a:xfrm>
                <a:off x="2886562" y="2288295"/>
                <a:ext cx="601248" cy="337049"/>
                <a:chOff x="3523102" y="1791568"/>
                <a:chExt cx="6746733" cy="3782104"/>
              </a:xfrm>
              <a:solidFill>
                <a:srgbClr val="7030A0"/>
              </a:solidFill>
            </p:grpSpPr>
            <p:sp>
              <p:nvSpPr>
                <p:cNvPr id="334" name="Rectangle 3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35"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36"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333" name="Hexagon 33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314" name="Group 313"/>
            <p:cNvGrpSpPr/>
            <p:nvPr/>
          </p:nvGrpSpPr>
          <p:grpSpPr>
            <a:xfrm>
              <a:off x="2704478" y="4008867"/>
              <a:ext cx="601248" cy="337049"/>
              <a:chOff x="2240670" y="2657736"/>
              <a:chExt cx="601248" cy="337049"/>
            </a:xfrm>
          </p:grpSpPr>
          <p:grpSp>
            <p:nvGrpSpPr>
              <p:cNvPr id="327" name="Group 326"/>
              <p:cNvGrpSpPr/>
              <p:nvPr/>
            </p:nvGrpSpPr>
            <p:grpSpPr>
              <a:xfrm>
                <a:off x="2240670" y="2657736"/>
                <a:ext cx="601248" cy="337049"/>
                <a:chOff x="3523102" y="1791568"/>
                <a:chExt cx="6746733" cy="3782104"/>
              </a:xfrm>
              <a:solidFill>
                <a:srgbClr val="FFC000"/>
              </a:solidFill>
            </p:grpSpPr>
            <p:sp>
              <p:nvSpPr>
                <p:cNvPr id="329" name="Rectangle 32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30"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31"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328" name="Hexagon 32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315" name="Group 314"/>
            <p:cNvGrpSpPr/>
            <p:nvPr/>
          </p:nvGrpSpPr>
          <p:grpSpPr>
            <a:xfrm>
              <a:off x="3347921" y="3660280"/>
              <a:ext cx="601248" cy="337049"/>
              <a:chOff x="1596268" y="2657736"/>
              <a:chExt cx="601248" cy="337049"/>
            </a:xfrm>
          </p:grpSpPr>
          <p:grpSp>
            <p:nvGrpSpPr>
              <p:cNvPr id="322" name="Group 321"/>
              <p:cNvGrpSpPr/>
              <p:nvPr/>
            </p:nvGrpSpPr>
            <p:grpSpPr>
              <a:xfrm>
                <a:off x="1596268" y="2657736"/>
                <a:ext cx="601248" cy="337049"/>
                <a:chOff x="3523102" y="1791568"/>
                <a:chExt cx="6746733" cy="3782104"/>
              </a:xfrm>
              <a:solidFill>
                <a:srgbClr val="00B050"/>
              </a:solidFill>
            </p:grpSpPr>
            <p:sp>
              <p:nvSpPr>
                <p:cNvPr id="324" name="Rectangle 3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25"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26"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323" name="Hexagon 32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316" name="Group 315"/>
            <p:cNvGrpSpPr/>
            <p:nvPr/>
          </p:nvGrpSpPr>
          <p:grpSpPr>
            <a:xfrm>
              <a:off x="3344923" y="4011494"/>
              <a:ext cx="601248" cy="337049"/>
              <a:chOff x="1601399" y="2288295"/>
              <a:chExt cx="601248" cy="337049"/>
            </a:xfrm>
          </p:grpSpPr>
          <p:grpSp>
            <p:nvGrpSpPr>
              <p:cNvPr id="317" name="Group 316"/>
              <p:cNvGrpSpPr/>
              <p:nvPr/>
            </p:nvGrpSpPr>
            <p:grpSpPr>
              <a:xfrm>
                <a:off x="1601399" y="2288295"/>
                <a:ext cx="601248" cy="337049"/>
                <a:chOff x="3523102" y="1791568"/>
                <a:chExt cx="6746733" cy="3782104"/>
              </a:xfrm>
              <a:solidFill>
                <a:srgbClr val="002060"/>
              </a:solidFill>
            </p:grpSpPr>
            <p:sp>
              <p:nvSpPr>
                <p:cNvPr id="319" name="Rectangle 3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20"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21"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318" name="Hexagon 31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grpSp>
        <p:nvGrpSpPr>
          <p:cNvPr id="338" name="Group 337"/>
          <p:cNvGrpSpPr>
            <a:grpSpLocks noChangeAspect="1"/>
          </p:cNvGrpSpPr>
          <p:nvPr/>
        </p:nvGrpSpPr>
        <p:grpSpPr>
          <a:xfrm>
            <a:off x="6904728" y="2749515"/>
            <a:ext cx="1271328" cy="701952"/>
            <a:chOff x="2695358" y="4721483"/>
            <a:chExt cx="1253843" cy="692297"/>
          </a:xfrm>
        </p:grpSpPr>
        <p:grpSp>
          <p:nvGrpSpPr>
            <p:cNvPr id="342" name="Group 341"/>
            <p:cNvGrpSpPr/>
            <p:nvPr/>
          </p:nvGrpSpPr>
          <p:grpSpPr>
            <a:xfrm>
              <a:off x="2701658" y="4721483"/>
              <a:ext cx="601248" cy="337049"/>
              <a:chOff x="2240670" y="2657736"/>
              <a:chExt cx="601248" cy="337049"/>
            </a:xfrm>
          </p:grpSpPr>
          <p:grpSp>
            <p:nvGrpSpPr>
              <p:cNvPr id="376" name="Group 375"/>
              <p:cNvGrpSpPr/>
              <p:nvPr/>
            </p:nvGrpSpPr>
            <p:grpSpPr>
              <a:xfrm>
                <a:off x="2240670" y="2657736"/>
                <a:ext cx="601248" cy="337049"/>
                <a:chOff x="3523102" y="1791568"/>
                <a:chExt cx="6746733" cy="3782104"/>
              </a:xfrm>
              <a:solidFill>
                <a:srgbClr val="FFC000"/>
              </a:solidFill>
            </p:grpSpPr>
            <p:sp>
              <p:nvSpPr>
                <p:cNvPr id="378" name="Rectangle 37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79"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80"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377" name="Hexagon 376"/>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343" name="Group 342"/>
            <p:cNvGrpSpPr/>
            <p:nvPr/>
          </p:nvGrpSpPr>
          <p:grpSpPr>
            <a:xfrm>
              <a:off x="2695358" y="5076731"/>
              <a:ext cx="601248" cy="337049"/>
              <a:chOff x="1596268" y="2657736"/>
              <a:chExt cx="601248" cy="337049"/>
            </a:xfrm>
          </p:grpSpPr>
          <p:grpSp>
            <p:nvGrpSpPr>
              <p:cNvPr id="370" name="Group 369"/>
              <p:cNvGrpSpPr/>
              <p:nvPr/>
            </p:nvGrpSpPr>
            <p:grpSpPr>
              <a:xfrm>
                <a:off x="1596268" y="2657736"/>
                <a:ext cx="601248" cy="337049"/>
                <a:chOff x="3523102" y="1791568"/>
                <a:chExt cx="6746733" cy="3782104"/>
              </a:xfrm>
              <a:solidFill>
                <a:srgbClr val="00B050"/>
              </a:solidFill>
            </p:grpSpPr>
            <p:sp>
              <p:nvSpPr>
                <p:cNvPr id="372" name="Rectangle 37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74"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75"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371" name="Hexagon 370"/>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344" name="Group 343"/>
            <p:cNvGrpSpPr/>
            <p:nvPr/>
          </p:nvGrpSpPr>
          <p:grpSpPr>
            <a:xfrm>
              <a:off x="3347953" y="4728091"/>
              <a:ext cx="601248" cy="337049"/>
              <a:chOff x="2886562" y="2288295"/>
              <a:chExt cx="601248" cy="337049"/>
            </a:xfrm>
          </p:grpSpPr>
          <p:grpSp>
            <p:nvGrpSpPr>
              <p:cNvPr id="361" name="Group 360"/>
              <p:cNvGrpSpPr/>
              <p:nvPr/>
            </p:nvGrpSpPr>
            <p:grpSpPr>
              <a:xfrm>
                <a:off x="2886562" y="2288295"/>
                <a:ext cx="601248" cy="337049"/>
                <a:chOff x="3523102" y="1791568"/>
                <a:chExt cx="6746733" cy="3782104"/>
              </a:xfrm>
              <a:solidFill>
                <a:srgbClr val="7030A0"/>
              </a:solidFill>
            </p:grpSpPr>
            <p:sp>
              <p:nvSpPr>
                <p:cNvPr id="363" name="Rectangle 36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68"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69"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362" name="Hexagon 36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350" name="Group 349"/>
            <p:cNvGrpSpPr/>
            <p:nvPr/>
          </p:nvGrpSpPr>
          <p:grpSpPr>
            <a:xfrm>
              <a:off x="3344923" y="5076729"/>
              <a:ext cx="601248" cy="337049"/>
              <a:chOff x="1601399" y="2288295"/>
              <a:chExt cx="601248" cy="337049"/>
            </a:xfrm>
          </p:grpSpPr>
          <p:grpSp>
            <p:nvGrpSpPr>
              <p:cNvPr id="356" name="Group 355"/>
              <p:cNvGrpSpPr/>
              <p:nvPr/>
            </p:nvGrpSpPr>
            <p:grpSpPr>
              <a:xfrm>
                <a:off x="1601399" y="2288295"/>
                <a:ext cx="601248" cy="337049"/>
                <a:chOff x="3523102" y="1791568"/>
                <a:chExt cx="6746733" cy="3782104"/>
              </a:xfrm>
              <a:solidFill>
                <a:srgbClr val="002060"/>
              </a:solidFill>
            </p:grpSpPr>
            <p:sp>
              <p:nvSpPr>
                <p:cNvPr id="358" name="Rectangle 35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59"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60"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357" name="Hexagon 356"/>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cxnSp>
        <p:nvCxnSpPr>
          <p:cNvPr id="381" name="Straight Arrow Connector 380"/>
          <p:cNvCxnSpPr>
            <a:cxnSpLocks/>
          </p:cNvCxnSpPr>
          <p:nvPr/>
        </p:nvCxnSpPr>
        <p:spPr>
          <a:xfrm flipV="1">
            <a:off x="3456192" y="2524037"/>
            <a:ext cx="778737" cy="635612"/>
          </a:xfrm>
          <a:prstGeom prst="straightConnector1">
            <a:avLst/>
          </a:prstGeom>
          <a:noFill/>
          <a:ln w="44450" cap="flat" cmpd="sng" algn="ctr">
            <a:solidFill>
              <a:srgbClr val="FF0000"/>
            </a:solidFill>
            <a:prstDash val="solid"/>
            <a:miter lim="800000"/>
            <a:tailEnd type="triangle"/>
          </a:ln>
          <a:effectLst/>
        </p:spPr>
      </p:cxnSp>
      <p:cxnSp>
        <p:nvCxnSpPr>
          <p:cNvPr id="382" name="Straight Arrow Connector 381"/>
          <p:cNvCxnSpPr>
            <a:cxnSpLocks/>
          </p:cNvCxnSpPr>
          <p:nvPr/>
        </p:nvCxnSpPr>
        <p:spPr>
          <a:xfrm>
            <a:off x="4839793" y="2503782"/>
            <a:ext cx="1407412" cy="1"/>
          </a:xfrm>
          <a:prstGeom prst="straightConnector1">
            <a:avLst/>
          </a:prstGeom>
          <a:noFill/>
          <a:ln w="44450" cap="flat" cmpd="sng" algn="ctr">
            <a:solidFill>
              <a:srgbClr val="FF0000"/>
            </a:solidFill>
            <a:prstDash val="solid"/>
            <a:miter lim="800000"/>
            <a:tailEnd type="triangle"/>
          </a:ln>
          <a:effectLst/>
        </p:spPr>
      </p:cxnSp>
      <p:cxnSp>
        <p:nvCxnSpPr>
          <p:cNvPr id="383" name="Straight Arrow Connector 382"/>
          <p:cNvCxnSpPr>
            <a:cxnSpLocks/>
          </p:cNvCxnSpPr>
          <p:nvPr/>
        </p:nvCxnSpPr>
        <p:spPr>
          <a:xfrm>
            <a:off x="3454920" y="3163789"/>
            <a:ext cx="1460525" cy="114118"/>
          </a:xfrm>
          <a:prstGeom prst="straightConnector1">
            <a:avLst/>
          </a:prstGeom>
          <a:noFill/>
          <a:ln w="44450" cap="flat" cmpd="sng" algn="ctr">
            <a:solidFill>
              <a:srgbClr val="FF0000"/>
            </a:solidFill>
            <a:prstDash val="solid"/>
            <a:miter lim="800000"/>
            <a:tailEnd type="triangle"/>
          </a:ln>
          <a:effectLst/>
        </p:spPr>
      </p:cxnSp>
      <p:cxnSp>
        <p:nvCxnSpPr>
          <p:cNvPr id="384" name="Straight Arrow Connector 383"/>
          <p:cNvCxnSpPr>
            <a:cxnSpLocks/>
          </p:cNvCxnSpPr>
          <p:nvPr/>
        </p:nvCxnSpPr>
        <p:spPr>
          <a:xfrm>
            <a:off x="3449437" y="3154393"/>
            <a:ext cx="780723" cy="514418"/>
          </a:xfrm>
          <a:prstGeom prst="straightConnector1">
            <a:avLst/>
          </a:prstGeom>
          <a:noFill/>
          <a:ln w="44450" cap="flat" cmpd="sng" algn="ctr">
            <a:solidFill>
              <a:srgbClr val="FF0000"/>
            </a:solidFill>
            <a:prstDash val="solid"/>
            <a:miter lim="800000"/>
            <a:tailEnd type="triangle"/>
          </a:ln>
          <a:effectLst/>
        </p:spPr>
      </p:cxnSp>
      <p:cxnSp>
        <p:nvCxnSpPr>
          <p:cNvPr id="385" name="Straight Arrow Connector 384"/>
          <p:cNvCxnSpPr>
            <a:cxnSpLocks/>
          </p:cNvCxnSpPr>
          <p:nvPr/>
        </p:nvCxnSpPr>
        <p:spPr>
          <a:xfrm>
            <a:off x="3448524" y="3154394"/>
            <a:ext cx="775128" cy="874863"/>
          </a:xfrm>
          <a:prstGeom prst="straightConnector1">
            <a:avLst/>
          </a:prstGeom>
          <a:noFill/>
          <a:ln w="44450" cap="flat" cmpd="sng" algn="ctr">
            <a:solidFill>
              <a:srgbClr val="FF0000"/>
            </a:solidFill>
            <a:prstDash val="solid"/>
            <a:miter lim="800000"/>
            <a:tailEnd type="triangle"/>
          </a:ln>
          <a:effectLst/>
        </p:spPr>
      </p:cxnSp>
      <p:sp>
        <p:nvSpPr>
          <p:cNvPr id="40" name="Rectangle 39"/>
          <p:cNvSpPr/>
          <p:nvPr/>
        </p:nvSpPr>
        <p:spPr>
          <a:xfrm>
            <a:off x="4166664" y="2357650"/>
            <a:ext cx="784372" cy="341376"/>
          </a:xfrm>
          <a:prstGeom prst="rect">
            <a:avLst/>
          </a:prstGeom>
          <a:solidFill>
            <a:schemeClr val="bg1">
              <a:alpha val="70000"/>
            </a:schemeClr>
          </a:solidFill>
        </p:spPr>
        <p:txBody>
          <a:bodyPr wrap="square">
            <a:spAutoFit/>
          </a:bodyPr>
          <a:lstStyle/>
          <a:p>
            <a:pPr algn="ctr" defTabSz="685475" eaLnBrk="1" fontAlgn="auto" hangingPunct="1">
              <a:spcBef>
                <a:spcPts val="0"/>
              </a:spcBef>
              <a:spcAft>
                <a:spcPts val="0"/>
              </a:spcAft>
              <a:defRPr/>
            </a:pPr>
            <a:r>
              <a:rPr lang="en-US" sz="809" b="1" dirty="0">
                <a:solidFill>
                  <a:srgbClr val="505050"/>
                </a:solidFill>
                <a:latin typeface="Segoe UI" panose="020B0502040204020203" pitchFamily="34" charset="0"/>
                <a:ea typeface="+mn-ea"/>
                <a:cs typeface="Segoe UI" panose="020B0502040204020203" pitchFamily="34" charset="0"/>
              </a:rPr>
              <a:t>Dependency</a:t>
            </a:r>
          </a:p>
          <a:p>
            <a:pPr algn="ctr" defTabSz="685475" eaLnBrk="1" fontAlgn="auto" hangingPunct="1">
              <a:spcBef>
                <a:spcPts val="0"/>
              </a:spcBef>
              <a:spcAft>
                <a:spcPts val="0"/>
              </a:spcAft>
              <a:defRPr/>
            </a:pPr>
            <a:r>
              <a:rPr lang="en-US" sz="809" b="1" dirty="0">
                <a:solidFill>
                  <a:srgbClr val="505050"/>
                </a:solidFill>
                <a:latin typeface="Segoe UI" panose="020B0502040204020203" pitchFamily="34" charset="0"/>
                <a:ea typeface="+mn-ea"/>
                <a:cs typeface="Segoe UI" panose="020B0502040204020203" pitchFamily="34" charset="0"/>
              </a:rPr>
              <a:t>1</a:t>
            </a:r>
          </a:p>
        </p:txBody>
      </p:sp>
      <p:sp>
        <p:nvSpPr>
          <p:cNvPr id="389" name="Rectangle 388"/>
          <p:cNvSpPr/>
          <p:nvPr/>
        </p:nvSpPr>
        <p:spPr>
          <a:xfrm>
            <a:off x="6168209" y="2343762"/>
            <a:ext cx="784372" cy="341376"/>
          </a:xfrm>
          <a:prstGeom prst="rect">
            <a:avLst/>
          </a:prstGeom>
          <a:solidFill>
            <a:schemeClr val="bg1">
              <a:alpha val="70000"/>
            </a:schemeClr>
          </a:solidFill>
        </p:spPr>
        <p:txBody>
          <a:bodyPr wrap="square">
            <a:spAutoFit/>
          </a:bodyPr>
          <a:lstStyle/>
          <a:p>
            <a:pPr algn="ctr" defTabSz="685475" eaLnBrk="1" fontAlgn="auto" hangingPunct="1">
              <a:spcBef>
                <a:spcPts val="0"/>
              </a:spcBef>
              <a:spcAft>
                <a:spcPts val="0"/>
              </a:spcAft>
              <a:defRPr/>
            </a:pPr>
            <a:r>
              <a:rPr lang="en-US" sz="809" b="1" dirty="0">
                <a:solidFill>
                  <a:srgbClr val="505050"/>
                </a:solidFill>
                <a:latin typeface="Segoe UI" panose="020B0502040204020203" pitchFamily="34" charset="0"/>
                <a:ea typeface="+mn-ea"/>
                <a:cs typeface="Segoe UI" panose="020B0502040204020203" pitchFamily="34" charset="0"/>
              </a:rPr>
              <a:t>Dependency</a:t>
            </a:r>
          </a:p>
          <a:p>
            <a:pPr algn="ctr" defTabSz="685475" eaLnBrk="1" fontAlgn="auto" hangingPunct="1">
              <a:spcBef>
                <a:spcPts val="0"/>
              </a:spcBef>
              <a:spcAft>
                <a:spcPts val="0"/>
              </a:spcAft>
              <a:defRPr/>
            </a:pPr>
            <a:r>
              <a:rPr lang="en-US" sz="809" b="1" dirty="0">
                <a:solidFill>
                  <a:srgbClr val="505050"/>
                </a:solidFill>
                <a:latin typeface="Segoe UI" panose="020B0502040204020203" pitchFamily="34" charset="0"/>
                <a:ea typeface="+mn-ea"/>
                <a:cs typeface="Segoe UI" panose="020B0502040204020203" pitchFamily="34" charset="0"/>
              </a:rPr>
              <a:t>2</a:t>
            </a:r>
          </a:p>
        </p:txBody>
      </p:sp>
      <p:sp>
        <p:nvSpPr>
          <p:cNvPr id="390" name="Rectangle 389"/>
          <p:cNvSpPr/>
          <p:nvPr/>
        </p:nvSpPr>
        <p:spPr>
          <a:xfrm>
            <a:off x="4849114" y="3122274"/>
            <a:ext cx="784372" cy="341376"/>
          </a:xfrm>
          <a:prstGeom prst="rect">
            <a:avLst/>
          </a:prstGeom>
          <a:solidFill>
            <a:schemeClr val="bg1">
              <a:alpha val="70000"/>
            </a:schemeClr>
          </a:solidFill>
        </p:spPr>
        <p:txBody>
          <a:bodyPr wrap="square">
            <a:spAutoFit/>
          </a:bodyPr>
          <a:lstStyle/>
          <a:p>
            <a:pPr algn="ctr" defTabSz="685475" eaLnBrk="1" fontAlgn="auto" hangingPunct="1">
              <a:spcBef>
                <a:spcPts val="0"/>
              </a:spcBef>
              <a:spcAft>
                <a:spcPts val="0"/>
              </a:spcAft>
              <a:defRPr/>
            </a:pPr>
            <a:r>
              <a:rPr lang="en-US" sz="809" b="1" dirty="0">
                <a:solidFill>
                  <a:srgbClr val="505050"/>
                </a:solidFill>
                <a:latin typeface="Segoe UI" panose="020B0502040204020203" pitchFamily="34" charset="0"/>
                <a:ea typeface="+mn-ea"/>
                <a:cs typeface="Segoe UI" panose="020B0502040204020203" pitchFamily="34" charset="0"/>
              </a:rPr>
              <a:t>Dependency</a:t>
            </a:r>
          </a:p>
          <a:p>
            <a:pPr algn="ctr" defTabSz="685475" eaLnBrk="1" fontAlgn="auto" hangingPunct="1">
              <a:spcBef>
                <a:spcPts val="0"/>
              </a:spcBef>
              <a:spcAft>
                <a:spcPts val="0"/>
              </a:spcAft>
              <a:defRPr/>
            </a:pPr>
            <a:r>
              <a:rPr lang="en-US" sz="809" b="1" dirty="0">
                <a:solidFill>
                  <a:srgbClr val="505050"/>
                </a:solidFill>
                <a:latin typeface="Segoe UI" panose="020B0502040204020203" pitchFamily="34" charset="0"/>
                <a:ea typeface="+mn-ea"/>
                <a:cs typeface="Segoe UI" panose="020B0502040204020203" pitchFamily="34" charset="0"/>
              </a:rPr>
              <a:t>3</a:t>
            </a:r>
          </a:p>
        </p:txBody>
      </p:sp>
      <p:sp>
        <p:nvSpPr>
          <p:cNvPr id="393" name="Rectangle 392"/>
          <p:cNvSpPr/>
          <p:nvPr/>
        </p:nvSpPr>
        <p:spPr>
          <a:xfrm>
            <a:off x="4166664" y="3488175"/>
            <a:ext cx="784372" cy="341376"/>
          </a:xfrm>
          <a:prstGeom prst="rect">
            <a:avLst/>
          </a:prstGeom>
          <a:solidFill>
            <a:schemeClr val="bg1">
              <a:alpha val="70000"/>
            </a:schemeClr>
          </a:solidFill>
        </p:spPr>
        <p:txBody>
          <a:bodyPr wrap="square">
            <a:spAutoFit/>
          </a:bodyPr>
          <a:lstStyle/>
          <a:p>
            <a:pPr algn="ctr" defTabSz="685475" eaLnBrk="1" fontAlgn="auto" hangingPunct="1">
              <a:spcBef>
                <a:spcPts val="0"/>
              </a:spcBef>
              <a:spcAft>
                <a:spcPts val="0"/>
              </a:spcAft>
              <a:defRPr/>
            </a:pPr>
            <a:r>
              <a:rPr lang="en-US" sz="809" b="1" dirty="0">
                <a:solidFill>
                  <a:srgbClr val="505050"/>
                </a:solidFill>
                <a:latin typeface="Segoe UI" panose="020B0502040204020203" pitchFamily="34" charset="0"/>
                <a:ea typeface="+mn-ea"/>
                <a:cs typeface="Segoe UI" panose="020B0502040204020203" pitchFamily="34" charset="0"/>
              </a:rPr>
              <a:t>Dependency</a:t>
            </a:r>
          </a:p>
          <a:p>
            <a:pPr algn="ctr" defTabSz="685475" eaLnBrk="1" fontAlgn="auto" hangingPunct="1">
              <a:spcBef>
                <a:spcPts val="0"/>
              </a:spcBef>
              <a:spcAft>
                <a:spcPts val="0"/>
              </a:spcAft>
              <a:defRPr/>
            </a:pPr>
            <a:r>
              <a:rPr lang="en-US" sz="809" b="1" dirty="0">
                <a:solidFill>
                  <a:srgbClr val="505050"/>
                </a:solidFill>
                <a:latin typeface="Segoe UI" panose="020B0502040204020203" pitchFamily="34" charset="0"/>
                <a:ea typeface="+mn-ea"/>
                <a:cs typeface="Segoe UI" panose="020B0502040204020203" pitchFamily="34" charset="0"/>
              </a:rPr>
              <a:t>7</a:t>
            </a:r>
          </a:p>
        </p:txBody>
      </p:sp>
      <p:sp>
        <p:nvSpPr>
          <p:cNvPr id="394" name="Rectangle 393"/>
          <p:cNvSpPr/>
          <p:nvPr/>
        </p:nvSpPr>
        <p:spPr>
          <a:xfrm>
            <a:off x="4147238" y="3867856"/>
            <a:ext cx="784372" cy="341376"/>
          </a:xfrm>
          <a:prstGeom prst="rect">
            <a:avLst/>
          </a:prstGeom>
          <a:solidFill>
            <a:schemeClr val="bg1">
              <a:alpha val="70000"/>
            </a:schemeClr>
          </a:solidFill>
        </p:spPr>
        <p:txBody>
          <a:bodyPr wrap="square">
            <a:spAutoFit/>
          </a:bodyPr>
          <a:lstStyle/>
          <a:p>
            <a:pPr algn="ctr" defTabSz="685475" eaLnBrk="1" fontAlgn="auto" hangingPunct="1">
              <a:spcBef>
                <a:spcPts val="0"/>
              </a:spcBef>
              <a:spcAft>
                <a:spcPts val="0"/>
              </a:spcAft>
              <a:defRPr/>
            </a:pPr>
            <a:r>
              <a:rPr lang="en-US" sz="809" b="1" dirty="0">
                <a:solidFill>
                  <a:srgbClr val="505050"/>
                </a:solidFill>
                <a:latin typeface="Segoe UI" panose="020B0502040204020203" pitchFamily="34" charset="0"/>
                <a:ea typeface="+mn-ea"/>
                <a:cs typeface="Segoe UI" panose="020B0502040204020203" pitchFamily="34" charset="0"/>
              </a:rPr>
              <a:t>Dependency</a:t>
            </a:r>
          </a:p>
          <a:p>
            <a:pPr algn="ctr" defTabSz="685475" eaLnBrk="1" fontAlgn="auto" hangingPunct="1">
              <a:spcBef>
                <a:spcPts val="0"/>
              </a:spcBef>
              <a:spcAft>
                <a:spcPts val="0"/>
              </a:spcAft>
              <a:defRPr/>
            </a:pPr>
            <a:r>
              <a:rPr lang="en-US" sz="809" b="1" dirty="0">
                <a:solidFill>
                  <a:srgbClr val="505050"/>
                </a:solidFill>
                <a:latin typeface="Segoe UI" panose="020B0502040204020203" pitchFamily="34" charset="0"/>
                <a:ea typeface="+mn-ea"/>
                <a:cs typeface="Segoe UI" panose="020B0502040204020203" pitchFamily="34" charset="0"/>
              </a:rPr>
              <a:t>8</a:t>
            </a:r>
          </a:p>
        </p:txBody>
      </p:sp>
      <p:grpSp>
        <p:nvGrpSpPr>
          <p:cNvPr id="395" name="Group 394"/>
          <p:cNvGrpSpPr>
            <a:grpSpLocks noChangeAspect="1"/>
          </p:cNvGrpSpPr>
          <p:nvPr/>
        </p:nvGrpSpPr>
        <p:grpSpPr>
          <a:xfrm>
            <a:off x="2821210" y="3411602"/>
            <a:ext cx="624364" cy="350007"/>
            <a:chOff x="2240670" y="2657736"/>
            <a:chExt cx="601248" cy="337049"/>
          </a:xfrm>
        </p:grpSpPr>
        <p:grpSp>
          <p:nvGrpSpPr>
            <p:cNvPr id="400" name="Group 399"/>
            <p:cNvGrpSpPr/>
            <p:nvPr/>
          </p:nvGrpSpPr>
          <p:grpSpPr>
            <a:xfrm>
              <a:off x="2240670" y="2657736"/>
              <a:ext cx="601248" cy="337049"/>
              <a:chOff x="3523102" y="1791568"/>
              <a:chExt cx="6746733" cy="3782104"/>
            </a:xfrm>
            <a:solidFill>
              <a:srgbClr val="FFC000"/>
            </a:solidFill>
          </p:grpSpPr>
          <p:sp>
            <p:nvSpPr>
              <p:cNvPr id="405" name="Rectangle 4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406"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407"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403" name="Hexagon 40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408" name="Group 407"/>
          <p:cNvGrpSpPr>
            <a:grpSpLocks noChangeAspect="1"/>
          </p:cNvGrpSpPr>
          <p:nvPr/>
        </p:nvGrpSpPr>
        <p:grpSpPr>
          <a:xfrm>
            <a:off x="2827105" y="4007332"/>
            <a:ext cx="624364" cy="350007"/>
            <a:chOff x="2240670" y="2657736"/>
            <a:chExt cx="601248" cy="337049"/>
          </a:xfrm>
        </p:grpSpPr>
        <p:grpSp>
          <p:nvGrpSpPr>
            <p:cNvPr id="409" name="Group 408"/>
            <p:cNvGrpSpPr/>
            <p:nvPr/>
          </p:nvGrpSpPr>
          <p:grpSpPr>
            <a:xfrm>
              <a:off x="2240670" y="2657736"/>
              <a:ext cx="601248" cy="337049"/>
              <a:chOff x="3523102" y="1791568"/>
              <a:chExt cx="6746733" cy="3782104"/>
            </a:xfrm>
            <a:solidFill>
              <a:srgbClr val="FFC000"/>
            </a:solidFill>
          </p:grpSpPr>
          <p:sp>
            <p:nvSpPr>
              <p:cNvPr id="411" name="Rectangle 41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412"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413"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410" name="Hexagon 409"/>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cxnSp>
        <p:nvCxnSpPr>
          <p:cNvPr id="42" name="Straight Connector 41"/>
          <p:cNvCxnSpPr>
            <a:cxnSpLocks/>
          </p:cNvCxnSpPr>
          <p:nvPr/>
        </p:nvCxnSpPr>
        <p:spPr>
          <a:xfrm flipH="1">
            <a:off x="3122416" y="3734168"/>
            <a:ext cx="2167" cy="318918"/>
          </a:xfrm>
          <a:prstGeom prst="line">
            <a:avLst/>
          </a:prstGeom>
          <a:ln w="15875">
            <a:solidFill>
              <a:schemeClr val="tx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Arrow Connector 413"/>
          <p:cNvCxnSpPr>
            <a:cxnSpLocks/>
          </p:cNvCxnSpPr>
          <p:nvPr/>
        </p:nvCxnSpPr>
        <p:spPr>
          <a:xfrm>
            <a:off x="5514497" y="3287666"/>
            <a:ext cx="215652" cy="238776"/>
          </a:xfrm>
          <a:prstGeom prst="straightConnector1">
            <a:avLst/>
          </a:prstGeom>
          <a:noFill/>
          <a:ln w="44450" cap="flat" cmpd="sng" algn="ctr">
            <a:solidFill>
              <a:srgbClr val="FF0000"/>
            </a:solidFill>
            <a:prstDash val="solid"/>
            <a:miter lim="800000"/>
            <a:tailEnd type="triangle"/>
          </a:ln>
          <a:effectLst/>
        </p:spPr>
      </p:cxnSp>
      <p:sp>
        <p:nvSpPr>
          <p:cNvPr id="415" name="Rectangle 414"/>
          <p:cNvSpPr/>
          <p:nvPr/>
        </p:nvSpPr>
        <p:spPr>
          <a:xfrm>
            <a:off x="5452004" y="3508018"/>
            <a:ext cx="784372" cy="341376"/>
          </a:xfrm>
          <a:prstGeom prst="rect">
            <a:avLst/>
          </a:prstGeom>
          <a:solidFill>
            <a:schemeClr val="bg1">
              <a:alpha val="70000"/>
            </a:schemeClr>
          </a:solidFill>
        </p:spPr>
        <p:txBody>
          <a:bodyPr wrap="square">
            <a:spAutoFit/>
          </a:bodyPr>
          <a:lstStyle/>
          <a:p>
            <a:pPr algn="ctr" defTabSz="685475" eaLnBrk="1" fontAlgn="auto" hangingPunct="1">
              <a:spcBef>
                <a:spcPts val="0"/>
              </a:spcBef>
              <a:spcAft>
                <a:spcPts val="0"/>
              </a:spcAft>
              <a:defRPr/>
            </a:pPr>
            <a:r>
              <a:rPr lang="en-US" sz="809" b="1" dirty="0">
                <a:solidFill>
                  <a:srgbClr val="505050"/>
                </a:solidFill>
                <a:latin typeface="Segoe UI" panose="020B0502040204020203" pitchFamily="34" charset="0"/>
                <a:ea typeface="+mn-ea"/>
                <a:cs typeface="Segoe UI" panose="020B0502040204020203" pitchFamily="34" charset="0"/>
              </a:rPr>
              <a:t>Dependency</a:t>
            </a:r>
          </a:p>
          <a:p>
            <a:pPr algn="ctr" defTabSz="685475" eaLnBrk="1" fontAlgn="auto" hangingPunct="1">
              <a:spcBef>
                <a:spcPts val="0"/>
              </a:spcBef>
              <a:spcAft>
                <a:spcPts val="0"/>
              </a:spcAft>
              <a:defRPr/>
            </a:pPr>
            <a:r>
              <a:rPr lang="en-US" sz="809" b="1" dirty="0">
                <a:solidFill>
                  <a:srgbClr val="505050"/>
                </a:solidFill>
                <a:latin typeface="Segoe UI" panose="020B0502040204020203" pitchFamily="34" charset="0"/>
                <a:ea typeface="+mn-ea"/>
                <a:cs typeface="Segoe UI" panose="020B0502040204020203" pitchFamily="34" charset="0"/>
              </a:rPr>
              <a:t>4</a:t>
            </a:r>
          </a:p>
        </p:txBody>
      </p:sp>
      <p:cxnSp>
        <p:nvCxnSpPr>
          <p:cNvPr id="416" name="Straight Arrow Connector 415"/>
          <p:cNvCxnSpPr>
            <a:cxnSpLocks/>
            <a:endCxn id="133" idx="2"/>
          </p:cNvCxnSpPr>
          <p:nvPr/>
        </p:nvCxnSpPr>
        <p:spPr>
          <a:xfrm flipV="1">
            <a:off x="6121404" y="3397288"/>
            <a:ext cx="329247" cy="125328"/>
          </a:xfrm>
          <a:prstGeom prst="straightConnector1">
            <a:avLst/>
          </a:prstGeom>
          <a:noFill/>
          <a:ln w="44450" cap="flat" cmpd="sng" algn="ctr">
            <a:solidFill>
              <a:srgbClr val="FF0000"/>
            </a:solidFill>
            <a:prstDash val="solid"/>
            <a:miter lim="800000"/>
            <a:tailEnd type="triangle"/>
          </a:ln>
          <a:effectLst/>
        </p:spPr>
      </p:cxnSp>
      <p:sp>
        <p:nvSpPr>
          <p:cNvPr id="417" name="Rectangle 416"/>
          <p:cNvSpPr/>
          <p:nvPr/>
        </p:nvSpPr>
        <p:spPr>
          <a:xfrm>
            <a:off x="6184609" y="3113473"/>
            <a:ext cx="784372" cy="341376"/>
          </a:xfrm>
          <a:prstGeom prst="rect">
            <a:avLst/>
          </a:prstGeom>
          <a:solidFill>
            <a:schemeClr val="bg1">
              <a:alpha val="70000"/>
            </a:schemeClr>
          </a:solidFill>
        </p:spPr>
        <p:txBody>
          <a:bodyPr wrap="square">
            <a:spAutoFit/>
          </a:bodyPr>
          <a:lstStyle/>
          <a:p>
            <a:pPr algn="ctr" defTabSz="685475" eaLnBrk="1" fontAlgn="auto" hangingPunct="1">
              <a:spcBef>
                <a:spcPts val="0"/>
              </a:spcBef>
              <a:spcAft>
                <a:spcPts val="0"/>
              </a:spcAft>
              <a:defRPr/>
            </a:pPr>
            <a:r>
              <a:rPr lang="en-US" sz="809" b="1" dirty="0">
                <a:solidFill>
                  <a:srgbClr val="505050"/>
                </a:solidFill>
                <a:latin typeface="Segoe UI" panose="020B0502040204020203" pitchFamily="34" charset="0"/>
                <a:ea typeface="+mn-ea"/>
                <a:cs typeface="Segoe UI" panose="020B0502040204020203" pitchFamily="34" charset="0"/>
              </a:rPr>
              <a:t>Dependency</a:t>
            </a:r>
          </a:p>
          <a:p>
            <a:pPr algn="ctr" defTabSz="685475" eaLnBrk="1" fontAlgn="auto" hangingPunct="1">
              <a:spcBef>
                <a:spcPts val="0"/>
              </a:spcBef>
              <a:spcAft>
                <a:spcPts val="0"/>
              </a:spcAft>
              <a:defRPr/>
            </a:pPr>
            <a:r>
              <a:rPr lang="en-US" sz="809" b="1" dirty="0">
                <a:solidFill>
                  <a:srgbClr val="505050"/>
                </a:solidFill>
                <a:latin typeface="Segoe UI" panose="020B0502040204020203" pitchFamily="34" charset="0"/>
                <a:ea typeface="+mn-ea"/>
                <a:cs typeface="Segoe UI" panose="020B0502040204020203" pitchFamily="34" charset="0"/>
              </a:rPr>
              <a:t>5</a:t>
            </a:r>
          </a:p>
        </p:txBody>
      </p:sp>
      <p:sp>
        <p:nvSpPr>
          <p:cNvPr id="337" name="Rectangle 336"/>
          <p:cNvSpPr/>
          <p:nvPr/>
        </p:nvSpPr>
        <p:spPr>
          <a:xfrm>
            <a:off x="532818" y="406347"/>
            <a:ext cx="8042471" cy="499689"/>
          </a:xfrm>
          <a:prstGeom prst="rect">
            <a:avLst/>
          </a:prstGeom>
        </p:spPr>
        <p:txBody>
          <a:bodyPr wrap="square">
            <a:spAutoFit/>
          </a:bodyPr>
          <a:lstStyle/>
          <a:p>
            <a:pPr algn="ctr" defTabSz="685475" eaLnBrk="1" fontAlgn="auto" hangingPunct="1">
              <a:spcBef>
                <a:spcPts val="0"/>
              </a:spcBef>
              <a:spcAft>
                <a:spcPts val="0"/>
              </a:spcAft>
              <a:defRPr/>
            </a:pPr>
            <a:r>
              <a:rPr lang="en-US" sz="2647" b="1" kern="0" dirty="0">
                <a:solidFill>
                  <a:sysClr val="windowText" lastClr="000000"/>
                </a:solidFill>
                <a:latin typeface="Segoe UI"/>
                <a:ea typeface="+mn-ea"/>
                <a:cs typeface="+mn-cs"/>
              </a:rPr>
              <a:t>Risk of Partial Failure Amplified by Microservices</a:t>
            </a:r>
            <a:endParaRPr lang="en-US" sz="2647" kern="0" dirty="0">
              <a:solidFill>
                <a:sysClr val="windowText" lastClr="000000"/>
              </a:solidFill>
              <a:latin typeface="Segoe UI Light"/>
              <a:ea typeface="+mn-ea"/>
              <a:cs typeface="+mn-cs"/>
            </a:endParaRPr>
          </a:p>
        </p:txBody>
      </p:sp>
      <p:sp>
        <p:nvSpPr>
          <p:cNvPr id="339" name="Multiplication Sign 338"/>
          <p:cNvSpPr/>
          <p:nvPr/>
        </p:nvSpPr>
        <p:spPr bwMode="auto">
          <a:xfrm>
            <a:off x="4753595" y="2831141"/>
            <a:ext cx="904413" cy="869436"/>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sp>
        <p:nvSpPr>
          <p:cNvPr id="2" name="Rectangle 1"/>
          <p:cNvSpPr/>
          <p:nvPr/>
        </p:nvSpPr>
        <p:spPr>
          <a:xfrm>
            <a:off x="2712778" y="798843"/>
            <a:ext cx="3927678" cy="363946"/>
          </a:xfrm>
          <a:prstGeom prst="rect">
            <a:avLst/>
          </a:prstGeom>
        </p:spPr>
        <p:txBody>
          <a:bodyPr wrap="none">
            <a:spAutoFit/>
          </a:bodyPr>
          <a:lstStyle/>
          <a:p>
            <a:pPr algn="ctr" defTabSz="685475" eaLnBrk="1" fontAlgn="auto" hangingPunct="1">
              <a:spcBef>
                <a:spcPts val="0"/>
              </a:spcBef>
              <a:spcAft>
                <a:spcPts val="0"/>
              </a:spcAft>
              <a:defRPr/>
            </a:pPr>
            <a:r>
              <a:rPr lang="en-US" sz="1765" kern="0" dirty="0">
                <a:solidFill>
                  <a:sysClr val="windowText" lastClr="000000"/>
                </a:solidFill>
                <a:latin typeface="Segoe UI Light"/>
                <a:ea typeface="+mn-ea"/>
                <a:cs typeface="+mn-cs"/>
              </a:rPr>
              <a:t>HTTP request/response communication</a:t>
            </a:r>
          </a:p>
        </p:txBody>
      </p:sp>
      <p:cxnSp>
        <p:nvCxnSpPr>
          <p:cNvPr id="340" name="Straight Arrow Connector 339"/>
          <p:cNvCxnSpPr>
            <a:cxnSpLocks/>
          </p:cNvCxnSpPr>
          <p:nvPr/>
        </p:nvCxnSpPr>
        <p:spPr>
          <a:xfrm>
            <a:off x="4833591" y="2524036"/>
            <a:ext cx="354702" cy="608425"/>
          </a:xfrm>
          <a:prstGeom prst="straightConnector1">
            <a:avLst/>
          </a:prstGeom>
          <a:noFill/>
          <a:ln w="44450" cap="flat" cmpd="sng" algn="ctr">
            <a:solidFill>
              <a:srgbClr val="FF0000"/>
            </a:solidFill>
            <a:prstDash val="solid"/>
            <a:miter lim="800000"/>
            <a:tailEnd type="triangle"/>
          </a:ln>
          <a:effectLst/>
        </p:spPr>
      </p:cxnSp>
      <p:cxnSp>
        <p:nvCxnSpPr>
          <p:cNvPr id="341" name="Straight Arrow Connector 340"/>
          <p:cNvCxnSpPr>
            <a:cxnSpLocks/>
            <a:stCxn id="389" idx="2"/>
          </p:cNvCxnSpPr>
          <p:nvPr/>
        </p:nvCxnSpPr>
        <p:spPr>
          <a:xfrm flipH="1">
            <a:off x="5351555" y="2685138"/>
            <a:ext cx="1208840" cy="437137"/>
          </a:xfrm>
          <a:prstGeom prst="straightConnector1">
            <a:avLst/>
          </a:prstGeom>
          <a:noFill/>
          <a:ln w="44450" cap="flat" cmpd="sng" algn="ctr">
            <a:solidFill>
              <a:srgbClr val="FF0000"/>
            </a:solidFill>
            <a:prstDash val="solid"/>
            <a:miter lim="800000"/>
            <a:tailEnd type="triangle"/>
          </a:ln>
          <a:effectLst/>
        </p:spPr>
      </p:cxnSp>
      <p:cxnSp>
        <p:nvCxnSpPr>
          <p:cNvPr id="345" name="Straight Arrow Connector 344"/>
          <p:cNvCxnSpPr>
            <a:cxnSpLocks/>
          </p:cNvCxnSpPr>
          <p:nvPr/>
        </p:nvCxnSpPr>
        <p:spPr>
          <a:xfrm flipV="1">
            <a:off x="4854738" y="3397287"/>
            <a:ext cx="333554" cy="271525"/>
          </a:xfrm>
          <a:prstGeom prst="straightConnector1">
            <a:avLst/>
          </a:prstGeom>
          <a:noFill/>
          <a:ln w="44450" cap="flat" cmpd="sng" algn="ctr">
            <a:solidFill>
              <a:srgbClr val="FF0000"/>
            </a:solidFill>
            <a:prstDash val="solid"/>
            <a:miter lim="800000"/>
            <a:tailEnd type="triangle"/>
          </a:ln>
          <a:effectLst/>
        </p:spPr>
      </p:cxnSp>
      <p:cxnSp>
        <p:nvCxnSpPr>
          <p:cNvPr id="346" name="Straight Arrow Connector 345"/>
          <p:cNvCxnSpPr>
            <a:cxnSpLocks/>
          </p:cNvCxnSpPr>
          <p:nvPr/>
        </p:nvCxnSpPr>
        <p:spPr>
          <a:xfrm flipV="1">
            <a:off x="4847635" y="3668811"/>
            <a:ext cx="715833" cy="360446"/>
          </a:xfrm>
          <a:prstGeom prst="straightConnector1">
            <a:avLst/>
          </a:prstGeom>
          <a:noFill/>
          <a:ln w="44450" cap="flat" cmpd="sng" algn="ctr">
            <a:solidFill>
              <a:srgbClr val="FF0000"/>
            </a:solidFill>
            <a:prstDash val="solid"/>
            <a:miter lim="800000"/>
            <a:tailEnd type="triangle"/>
          </a:ln>
          <a:effectLst/>
        </p:spPr>
      </p:cxnSp>
      <p:sp>
        <p:nvSpPr>
          <p:cNvPr id="3" name="Right Brace 2"/>
          <p:cNvSpPr/>
          <p:nvPr/>
        </p:nvSpPr>
        <p:spPr>
          <a:xfrm rot="5400000">
            <a:off x="6447751" y="2742144"/>
            <a:ext cx="200407" cy="3212196"/>
          </a:xfrm>
          <a:prstGeom prst="rightBrace">
            <a:avLst/>
          </a:prstGeom>
          <a:ln w="127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eaLnBrk="1" fontAlgn="auto" hangingPunct="1">
              <a:spcBef>
                <a:spcPts val="0"/>
              </a:spcBef>
              <a:spcAft>
                <a:spcPts val="0"/>
              </a:spcAft>
              <a:defRPr/>
            </a:pPr>
            <a:endParaRPr lang="en-US" sz="1324">
              <a:solidFill>
                <a:srgbClr val="505050"/>
              </a:solidFill>
              <a:latin typeface="Segoe UI"/>
            </a:endParaRPr>
          </a:p>
        </p:txBody>
      </p:sp>
      <p:sp>
        <p:nvSpPr>
          <p:cNvPr id="347" name="Rectangle 346"/>
          <p:cNvSpPr/>
          <p:nvPr/>
        </p:nvSpPr>
        <p:spPr>
          <a:xfrm>
            <a:off x="7486930" y="2762573"/>
            <a:ext cx="784372" cy="341376"/>
          </a:xfrm>
          <a:prstGeom prst="rect">
            <a:avLst/>
          </a:prstGeom>
          <a:solidFill>
            <a:schemeClr val="bg1">
              <a:alpha val="70000"/>
            </a:schemeClr>
          </a:solidFill>
        </p:spPr>
        <p:txBody>
          <a:bodyPr wrap="square">
            <a:spAutoFit/>
          </a:bodyPr>
          <a:lstStyle/>
          <a:p>
            <a:pPr algn="ctr" defTabSz="685475" eaLnBrk="1" fontAlgn="auto" hangingPunct="1">
              <a:spcBef>
                <a:spcPts val="0"/>
              </a:spcBef>
              <a:spcAft>
                <a:spcPts val="0"/>
              </a:spcAft>
              <a:defRPr/>
            </a:pPr>
            <a:r>
              <a:rPr lang="en-US" sz="809" b="1" dirty="0">
                <a:solidFill>
                  <a:srgbClr val="505050"/>
                </a:solidFill>
                <a:latin typeface="Segoe UI" panose="020B0502040204020203" pitchFamily="34" charset="0"/>
                <a:ea typeface="+mn-ea"/>
                <a:cs typeface="Segoe UI" panose="020B0502040204020203" pitchFamily="34" charset="0"/>
              </a:rPr>
              <a:t>Dependency</a:t>
            </a:r>
          </a:p>
          <a:p>
            <a:pPr algn="ctr" defTabSz="685475" eaLnBrk="1" fontAlgn="auto" hangingPunct="1">
              <a:spcBef>
                <a:spcPts val="0"/>
              </a:spcBef>
              <a:spcAft>
                <a:spcPts val="0"/>
              </a:spcAft>
              <a:defRPr/>
            </a:pPr>
            <a:r>
              <a:rPr lang="en-US" sz="809" b="1" dirty="0">
                <a:solidFill>
                  <a:srgbClr val="505050"/>
                </a:solidFill>
                <a:latin typeface="Segoe UI" panose="020B0502040204020203" pitchFamily="34" charset="0"/>
                <a:ea typeface="+mn-ea"/>
                <a:cs typeface="Segoe UI" panose="020B0502040204020203" pitchFamily="34" charset="0"/>
              </a:rPr>
              <a:t>6</a:t>
            </a:r>
          </a:p>
        </p:txBody>
      </p:sp>
      <p:cxnSp>
        <p:nvCxnSpPr>
          <p:cNvPr id="348" name="Straight Arrow Connector 347"/>
          <p:cNvCxnSpPr>
            <a:cxnSpLocks/>
          </p:cNvCxnSpPr>
          <p:nvPr/>
        </p:nvCxnSpPr>
        <p:spPr>
          <a:xfrm flipV="1">
            <a:off x="6816206" y="2928035"/>
            <a:ext cx="808475" cy="358870"/>
          </a:xfrm>
          <a:prstGeom prst="straightConnector1">
            <a:avLst/>
          </a:prstGeom>
          <a:noFill/>
          <a:ln w="44450" cap="flat" cmpd="sng" algn="ctr">
            <a:solidFill>
              <a:srgbClr val="FF0000"/>
            </a:solidFill>
            <a:prstDash val="solid"/>
            <a:miter lim="800000"/>
            <a:tailEnd type="triangle"/>
          </a:ln>
          <a:effectLst/>
        </p:spPr>
      </p:cxnSp>
      <p:sp>
        <p:nvSpPr>
          <p:cNvPr id="349" name="Rectangle 348"/>
          <p:cNvSpPr/>
          <p:nvPr/>
        </p:nvSpPr>
        <p:spPr>
          <a:xfrm>
            <a:off x="5997824" y="4416243"/>
            <a:ext cx="1136850" cy="273280"/>
          </a:xfrm>
          <a:prstGeom prst="rect">
            <a:avLst/>
          </a:prstGeom>
        </p:spPr>
        <p:txBody>
          <a:bodyPr wrap="none">
            <a:spAutoFit/>
          </a:bodyPr>
          <a:lstStyle/>
          <a:p>
            <a:pPr defTabSz="685475" eaLnBrk="1" fontAlgn="auto" hangingPunct="1">
              <a:spcBef>
                <a:spcPts val="0"/>
              </a:spcBef>
              <a:spcAft>
                <a:spcPts val="0"/>
              </a:spcAft>
              <a:defRPr/>
            </a:pPr>
            <a:r>
              <a:rPr lang="en-US" sz="1176" b="1" dirty="0">
                <a:solidFill>
                  <a:srgbClr val="FF0000"/>
                </a:solidFill>
                <a:latin typeface="Segoe UI" panose="020B0502040204020203" pitchFamily="34" charset="0"/>
                <a:ea typeface="+mn-ea"/>
                <a:cs typeface="Segoe UI" panose="020B0502040204020203" pitchFamily="34" charset="0"/>
              </a:rPr>
              <a:t>Anti-patterns</a:t>
            </a:r>
          </a:p>
        </p:txBody>
      </p:sp>
      <p:sp>
        <p:nvSpPr>
          <p:cNvPr id="351" name="Rectangle 350">
            <a:extLst>
              <a:ext uri="{FF2B5EF4-FFF2-40B4-BE49-F238E27FC236}">
                <a16:creationId xmlns:a16="http://schemas.microsoft.com/office/drawing/2014/main" id="{B8DEB5BA-8E88-4BE7-A5EC-1E3FCEB76F33}"/>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bg1"/>
                </a:solidFill>
              </a:rPr>
              <a:t>Design Patterns</a:t>
            </a:r>
            <a:endParaRPr kumimoji="0" lang="en-US" sz="24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598052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9"/>
                                        </p:tgtEl>
                                        <p:attrNameLst>
                                          <p:attrName>style.visibility</p:attrName>
                                        </p:attrNameLst>
                                      </p:cBhvr>
                                      <p:to>
                                        <p:strVal val="visible"/>
                                      </p:to>
                                    </p:set>
                                    <p:anim calcmode="lin" valueType="num">
                                      <p:cBhvr>
                                        <p:cTn id="7" dur="500" fill="hold"/>
                                        <p:tgtEl>
                                          <p:spTgt spid="339"/>
                                        </p:tgtEl>
                                        <p:attrNameLst>
                                          <p:attrName>ppt_w</p:attrName>
                                        </p:attrNameLst>
                                      </p:cBhvr>
                                      <p:tavLst>
                                        <p:tav tm="0">
                                          <p:val>
                                            <p:fltVal val="0"/>
                                          </p:val>
                                        </p:tav>
                                        <p:tav tm="100000">
                                          <p:val>
                                            <p:strVal val="#ppt_w"/>
                                          </p:val>
                                        </p:tav>
                                      </p:tavLst>
                                    </p:anim>
                                    <p:anim calcmode="lin" valueType="num">
                                      <p:cBhvr>
                                        <p:cTn id="8" dur="500" fill="hold"/>
                                        <p:tgtEl>
                                          <p:spTgt spid="339"/>
                                        </p:tgtEl>
                                        <p:attrNameLst>
                                          <p:attrName>ppt_h</p:attrName>
                                        </p:attrNameLst>
                                      </p:cBhvr>
                                      <p:tavLst>
                                        <p:tav tm="0">
                                          <p:val>
                                            <p:fltVal val="0"/>
                                          </p:val>
                                        </p:tav>
                                        <p:tav tm="100000">
                                          <p:val>
                                            <p:strVal val="#ppt_h"/>
                                          </p:val>
                                        </p:tav>
                                      </p:tavLst>
                                    </p:anim>
                                    <p:animEffect transition="in" filter="fade">
                                      <p:cBhvr>
                                        <p:cTn id="9"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bwMode="auto">
          <a:xfrm>
            <a:off x="834391" y="1443847"/>
            <a:ext cx="1019244" cy="1019244"/>
          </a:xfrm>
          <a:prstGeom prst="ellipse">
            <a:avLst/>
          </a:prstGeom>
          <a:solidFill>
            <a:srgbClr val="D83B0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eaLnBrk="1" hangingPunct="1">
              <a:lnSpc>
                <a:spcPct val="90000"/>
              </a:lnSpc>
              <a:defRPr/>
            </a:pPr>
            <a:endParaRPr lang="en-US" sz="1765" err="1">
              <a:gradFill>
                <a:gsLst>
                  <a:gs pos="0">
                    <a:srgbClr val="FFFFFF"/>
                  </a:gs>
                  <a:gs pos="100000">
                    <a:srgbClr val="FFFFFF"/>
                  </a:gs>
                </a:gsLst>
                <a:lin ang="5400000" scaled="0"/>
              </a:gradFill>
              <a:latin typeface="Segoe UI Semilight"/>
              <a:cs typeface="Segoe UI" pitchFamily="34" charset="0"/>
            </a:endParaRPr>
          </a:p>
        </p:txBody>
      </p:sp>
      <p:grpSp>
        <p:nvGrpSpPr>
          <p:cNvPr id="6" name="Group 5"/>
          <p:cNvGrpSpPr/>
          <p:nvPr/>
        </p:nvGrpSpPr>
        <p:grpSpPr>
          <a:xfrm>
            <a:off x="1220653" y="1715518"/>
            <a:ext cx="246718" cy="498469"/>
            <a:chOff x="3690938" y="2986088"/>
            <a:chExt cx="155575" cy="314325"/>
          </a:xfrm>
        </p:grpSpPr>
        <p:sp>
          <p:nvSpPr>
            <p:cNvPr id="7" name="Freeform 7"/>
            <p:cNvSpPr>
              <a:spLocks/>
            </p:cNvSpPr>
            <p:nvPr/>
          </p:nvSpPr>
          <p:spPr bwMode="auto">
            <a:xfrm>
              <a:off x="3690938" y="3033713"/>
              <a:ext cx="155575" cy="227013"/>
            </a:xfrm>
            <a:custGeom>
              <a:avLst/>
              <a:gdLst>
                <a:gd name="T0" fmla="*/ 50 w 55"/>
                <a:gd name="T1" fmla="*/ 7 h 80"/>
                <a:gd name="T2" fmla="*/ 26 w 55"/>
                <a:gd name="T3" fmla="*/ 0 h 80"/>
                <a:gd name="T4" fmla="*/ 3 w 55"/>
                <a:gd name="T5" fmla="*/ 18 h 80"/>
                <a:gd name="T6" fmla="*/ 30 w 55"/>
                <a:gd name="T7" fmla="*/ 39 h 80"/>
                <a:gd name="T8" fmla="*/ 55 w 55"/>
                <a:gd name="T9" fmla="*/ 60 h 80"/>
                <a:gd name="T10" fmla="*/ 30 w 55"/>
                <a:gd name="T11" fmla="*/ 80 h 80"/>
                <a:gd name="T12" fmla="*/ 0 w 55"/>
                <a:gd name="T13" fmla="*/ 70 h 80"/>
              </a:gdLst>
              <a:ahLst/>
              <a:cxnLst>
                <a:cxn ang="0">
                  <a:pos x="T0" y="T1"/>
                </a:cxn>
                <a:cxn ang="0">
                  <a:pos x="T2" y="T3"/>
                </a:cxn>
                <a:cxn ang="0">
                  <a:pos x="T4" y="T5"/>
                </a:cxn>
                <a:cxn ang="0">
                  <a:pos x="T6" y="T7"/>
                </a:cxn>
                <a:cxn ang="0">
                  <a:pos x="T8" y="T9"/>
                </a:cxn>
                <a:cxn ang="0">
                  <a:pos x="T10" y="T11"/>
                </a:cxn>
                <a:cxn ang="0">
                  <a:pos x="T12" y="T13"/>
                </a:cxn>
              </a:cxnLst>
              <a:rect l="0" t="0" r="r" b="b"/>
              <a:pathLst>
                <a:path w="55" h="80">
                  <a:moveTo>
                    <a:pt x="50" y="7"/>
                  </a:moveTo>
                  <a:cubicBezTo>
                    <a:pt x="42" y="2"/>
                    <a:pt x="35" y="0"/>
                    <a:pt x="26" y="0"/>
                  </a:cubicBezTo>
                  <a:cubicBezTo>
                    <a:pt x="13" y="0"/>
                    <a:pt x="3" y="7"/>
                    <a:pt x="3" y="18"/>
                  </a:cubicBezTo>
                  <a:cubicBezTo>
                    <a:pt x="3" y="31"/>
                    <a:pt x="13" y="35"/>
                    <a:pt x="30" y="39"/>
                  </a:cubicBezTo>
                  <a:cubicBezTo>
                    <a:pt x="51" y="43"/>
                    <a:pt x="55" y="51"/>
                    <a:pt x="55" y="60"/>
                  </a:cubicBezTo>
                  <a:cubicBezTo>
                    <a:pt x="55" y="72"/>
                    <a:pt x="45" y="80"/>
                    <a:pt x="30" y="80"/>
                  </a:cubicBezTo>
                  <a:cubicBezTo>
                    <a:pt x="18" y="80"/>
                    <a:pt x="9" y="77"/>
                    <a:pt x="0" y="70"/>
                  </a:cubicBezTo>
                </a:path>
              </a:pathLst>
            </a:custGeom>
            <a:noFill/>
            <a:ln w="285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5891" tIns="32946" rIns="65891" bIns="32946" numCol="1" anchor="t" anchorCtr="0" compatLnSpc="1">
              <a:prstTxWarp prst="textNoShape">
                <a:avLst/>
              </a:prstTxWarp>
            </a:bodyPr>
            <a:lstStyle/>
            <a:p>
              <a:pPr defTabSz="672100" eaLnBrk="1" fontAlgn="auto" hangingPunct="1">
                <a:spcBef>
                  <a:spcPts val="0"/>
                </a:spcBef>
                <a:spcAft>
                  <a:spcPts val="0"/>
                </a:spcAft>
                <a:defRPr/>
              </a:pPr>
              <a:endParaRPr lang="en-US" sz="1296">
                <a:solidFill>
                  <a:srgbClr val="505050"/>
                </a:solidFill>
                <a:latin typeface="Segoe UI Light"/>
                <a:ea typeface="+mn-ea"/>
                <a:cs typeface="+mn-cs"/>
              </a:endParaRPr>
            </a:p>
          </p:txBody>
        </p:sp>
        <p:sp>
          <p:nvSpPr>
            <p:cNvPr id="8" name="Freeform 9"/>
            <p:cNvSpPr>
              <a:spLocks/>
            </p:cNvSpPr>
            <p:nvPr/>
          </p:nvSpPr>
          <p:spPr bwMode="auto">
            <a:xfrm>
              <a:off x="3690938" y="3033713"/>
              <a:ext cx="155575" cy="227013"/>
            </a:xfrm>
            <a:custGeom>
              <a:avLst/>
              <a:gdLst>
                <a:gd name="T0" fmla="*/ 50 w 55"/>
                <a:gd name="T1" fmla="*/ 7 h 80"/>
                <a:gd name="T2" fmla="*/ 26 w 55"/>
                <a:gd name="T3" fmla="*/ 0 h 80"/>
                <a:gd name="T4" fmla="*/ 3 w 55"/>
                <a:gd name="T5" fmla="*/ 18 h 80"/>
                <a:gd name="T6" fmla="*/ 30 w 55"/>
                <a:gd name="T7" fmla="*/ 39 h 80"/>
                <a:gd name="T8" fmla="*/ 55 w 55"/>
                <a:gd name="T9" fmla="*/ 60 h 80"/>
                <a:gd name="T10" fmla="*/ 30 w 55"/>
                <a:gd name="T11" fmla="*/ 80 h 80"/>
                <a:gd name="T12" fmla="*/ 0 w 55"/>
                <a:gd name="T13" fmla="*/ 70 h 80"/>
              </a:gdLst>
              <a:ahLst/>
              <a:cxnLst>
                <a:cxn ang="0">
                  <a:pos x="T0" y="T1"/>
                </a:cxn>
                <a:cxn ang="0">
                  <a:pos x="T2" y="T3"/>
                </a:cxn>
                <a:cxn ang="0">
                  <a:pos x="T4" y="T5"/>
                </a:cxn>
                <a:cxn ang="0">
                  <a:pos x="T6" y="T7"/>
                </a:cxn>
                <a:cxn ang="0">
                  <a:pos x="T8" y="T9"/>
                </a:cxn>
                <a:cxn ang="0">
                  <a:pos x="T10" y="T11"/>
                </a:cxn>
                <a:cxn ang="0">
                  <a:pos x="T12" y="T13"/>
                </a:cxn>
              </a:cxnLst>
              <a:rect l="0" t="0" r="r" b="b"/>
              <a:pathLst>
                <a:path w="55" h="80">
                  <a:moveTo>
                    <a:pt x="50" y="7"/>
                  </a:moveTo>
                  <a:cubicBezTo>
                    <a:pt x="42" y="2"/>
                    <a:pt x="35" y="0"/>
                    <a:pt x="26" y="0"/>
                  </a:cubicBezTo>
                  <a:cubicBezTo>
                    <a:pt x="13" y="0"/>
                    <a:pt x="3" y="7"/>
                    <a:pt x="3" y="18"/>
                  </a:cubicBezTo>
                  <a:cubicBezTo>
                    <a:pt x="3" y="31"/>
                    <a:pt x="13" y="35"/>
                    <a:pt x="30" y="39"/>
                  </a:cubicBezTo>
                  <a:cubicBezTo>
                    <a:pt x="51" y="43"/>
                    <a:pt x="55" y="51"/>
                    <a:pt x="55" y="60"/>
                  </a:cubicBezTo>
                  <a:cubicBezTo>
                    <a:pt x="55" y="72"/>
                    <a:pt x="45" y="80"/>
                    <a:pt x="30" y="80"/>
                  </a:cubicBezTo>
                  <a:cubicBezTo>
                    <a:pt x="18" y="80"/>
                    <a:pt x="9" y="77"/>
                    <a:pt x="0" y="70"/>
                  </a:cubicBezTo>
                </a:path>
              </a:pathLst>
            </a:custGeom>
            <a:noFill/>
            <a:ln w="285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5891" tIns="32946" rIns="65891" bIns="32946" numCol="1" anchor="t" anchorCtr="0" compatLnSpc="1">
              <a:prstTxWarp prst="textNoShape">
                <a:avLst/>
              </a:prstTxWarp>
            </a:bodyPr>
            <a:lstStyle/>
            <a:p>
              <a:pPr defTabSz="672100" eaLnBrk="1" fontAlgn="auto" hangingPunct="1">
                <a:spcBef>
                  <a:spcPts val="0"/>
                </a:spcBef>
                <a:spcAft>
                  <a:spcPts val="0"/>
                </a:spcAft>
                <a:defRPr/>
              </a:pPr>
              <a:endParaRPr lang="en-US" sz="1296">
                <a:solidFill>
                  <a:srgbClr val="505050"/>
                </a:solidFill>
                <a:latin typeface="Segoe UI Light"/>
                <a:ea typeface="+mn-ea"/>
                <a:cs typeface="+mn-cs"/>
              </a:endParaRPr>
            </a:p>
          </p:txBody>
        </p:sp>
        <p:sp>
          <p:nvSpPr>
            <p:cNvPr id="9" name="Freeform 10"/>
            <p:cNvSpPr>
              <a:spLocks/>
            </p:cNvSpPr>
            <p:nvPr/>
          </p:nvSpPr>
          <p:spPr bwMode="auto">
            <a:xfrm>
              <a:off x="3763963" y="3263900"/>
              <a:ext cx="0" cy="36513"/>
            </a:xfrm>
            <a:custGeom>
              <a:avLst/>
              <a:gdLst>
                <a:gd name="T0" fmla="*/ 0 h 23"/>
                <a:gd name="T1" fmla="*/ 23 h 23"/>
                <a:gd name="T2" fmla="*/ 0 h 23"/>
              </a:gdLst>
              <a:ahLst/>
              <a:cxnLst>
                <a:cxn ang="0">
                  <a:pos x="0" y="T0"/>
                </a:cxn>
                <a:cxn ang="0">
                  <a:pos x="0" y="T1"/>
                </a:cxn>
                <a:cxn ang="0">
                  <a:pos x="0" y="T2"/>
                </a:cxn>
              </a:cxnLst>
              <a:rect l="0" t="0" r="r" b="b"/>
              <a:pathLst>
                <a:path h="23">
                  <a:moveTo>
                    <a:pt x="0" y="0"/>
                  </a:moveTo>
                  <a:lnTo>
                    <a:pt x="0" y="23"/>
                  </a:lnTo>
                  <a:lnTo>
                    <a:pt x="0" y="0"/>
                  </a:lnTo>
                  <a:close/>
                </a:path>
              </a:pathLst>
            </a:custGeom>
            <a:solidFill>
              <a:srgbClr val="FFFFFF"/>
            </a:solidFill>
            <a:ln w="28575">
              <a:solidFill>
                <a:schemeClr val="bg1"/>
              </a:solidFill>
              <a:round/>
              <a:headEnd/>
              <a:tailEnd/>
            </a:ln>
            <a:extLst/>
          </p:spPr>
          <p:txBody>
            <a:bodyPr vert="horz" wrap="square" lIns="65891" tIns="32946" rIns="65891" bIns="32946" numCol="1" anchor="t" anchorCtr="0" compatLnSpc="1">
              <a:prstTxWarp prst="textNoShape">
                <a:avLst/>
              </a:prstTxWarp>
            </a:bodyPr>
            <a:lstStyle/>
            <a:p>
              <a:pPr defTabSz="672100" eaLnBrk="1" fontAlgn="auto" hangingPunct="1">
                <a:spcBef>
                  <a:spcPts val="0"/>
                </a:spcBef>
                <a:spcAft>
                  <a:spcPts val="0"/>
                </a:spcAft>
                <a:defRPr/>
              </a:pPr>
              <a:endParaRPr lang="en-US" sz="1296">
                <a:solidFill>
                  <a:srgbClr val="505050"/>
                </a:solidFill>
                <a:latin typeface="Segoe UI Light"/>
                <a:ea typeface="+mn-ea"/>
                <a:cs typeface="+mn-cs"/>
              </a:endParaRPr>
            </a:p>
          </p:txBody>
        </p:sp>
        <p:sp>
          <p:nvSpPr>
            <p:cNvPr id="10" name="Line 11"/>
            <p:cNvSpPr>
              <a:spLocks noChangeShapeType="1"/>
            </p:cNvSpPr>
            <p:nvPr/>
          </p:nvSpPr>
          <p:spPr bwMode="auto">
            <a:xfrm>
              <a:off x="3763963" y="3263900"/>
              <a:ext cx="0" cy="36513"/>
            </a:xfrm>
            <a:prstGeom prst="line">
              <a:avLst/>
            </a:prstGeom>
            <a:noFill/>
            <a:ln w="285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5891" tIns="32946" rIns="65891" bIns="32946" numCol="1" anchor="t" anchorCtr="0" compatLnSpc="1">
              <a:prstTxWarp prst="textNoShape">
                <a:avLst/>
              </a:prstTxWarp>
            </a:bodyPr>
            <a:lstStyle/>
            <a:p>
              <a:pPr defTabSz="672100" eaLnBrk="1" fontAlgn="auto" hangingPunct="1">
                <a:spcBef>
                  <a:spcPts val="0"/>
                </a:spcBef>
                <a:spcAft>
                  <a:spcPts val="0"/>
                </a:spcAft>
                <a:defRPr/>
              </a:pPr>
              <a:endParaRPr lang="en-US" sz="1296">
                <a:solidFill>
                  <a:srgbClr val="505050"/>
                </a:solidFill>
                <a:latin typeface="Segoe UI Light"/>
                <a:ea typeface="+mn-ea"/>
                <a:cs typeface="+mn-cs"/>
              </a:endParaRPr>
            </a:p>
          </p:txBody>
        </p:sp>
        <p:sp>
          <p:nvSpPr>
            <p:cNvPr id="11" name="Line 12"/>
            <p:cNvSpPr>
              <a:spLocks noChangeShapeType="1"/>
            </p:cNvSpPr>
            <p:nvPr/>
          </p:nvSpPr>
          <p:spPr bwMode="auto">
            <a:xfrm>
              <a:off x="3763963" y="3019425"/>
              <a:ext cx="0"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vert="horz" wrap="square" lIns="65891" tIns="32946" rIns="65891" bIns="32946" numCol="1" anchor="t" anchorCtr="0" compatLnSpc="1">
              <a:prstTxWarp prst="textNoShape">
                <a:avLst/>
              </a:prstTxWarp>
            </a:bodyPr>
            <a:lstStyle/>
            <a:p>
              <a:pPr defTabSz="672100" eaLnBrk="1" fontAlgn="auto" hangingPunct="1">
                <a:spcBef>
                  <a:spcPts val="0"/>
                </a:spcBef>
                <a:spcAft>
                  <a:spcPts val="0"/>
                </a:spcAft>
                <a:defRPr/>
              </a:pPr>
              <a:endParaRPr lang="en-US" sz="1296">
                <a:solidFill>
                  <a:srgbClr val="505050"/>
                </a:solidFill>
                <a:latin typeface="Segoe UI Light"/>
                <a:ea typeface="+mn-ea"/>
                <a:cs typeface="+mn-cs"/>
              </a:endParaRPr>
            </a:p>
          </p:txBody>
        </p:sp>
        <p:sp>
          <p:nvSpPr>
            <p:cNvPr id="12" name="Line 13"/>
            <p:cNvSpPr>
              <a:spLocks noChangeShapeType="1"/>
            </p:cNvSpPr>
            <p:nvPr/>
          </p:nvSpPr>
          <p:spPr bwMode="auto">
            <a:xfrm>
              <a:off x="3763963" y="3019425"/>
              <a:ext cx="0" cy="0"/>
            </a:xfrm>
            <a:prstGeom prst="line">
              <a:avLst/>
            </a:prstGeom>
            <a:noFill/>
            <a:ln w="285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5891" tIns="32946" rIns="65891" bIns="32946" numCol="1" anchor="t" anchorCtr="0" compatLnSpc="1">
              <a:prstTxWarp prst="textNoShape">
                <a:avLst/>
              </a:prstTxWarp>
            </a:bodyPr>
            <a:lstStyle/>
            <a:p>
              <a:pPr defTabSz="672100" eaLnBrk="1" fontAlgn="auto" hangingPunct="1">
                <a:spcBef>
                  <a:spcPts val="0"/>
                </a:spcBef>
                <a:spcAft>
                  <a:spcPts val="0"/>
                </a:spcAft>
                <a:defRPr/>
              </a:pPr>
              <a:endParaRPr lang="en-US" sz="1296">
                <a:solidFill>
                  <a:srgbClr val="505050"/>
                </a:solidFill>
                <a:latin typeface="Segoe UI Light"/>
                <a:ea typeface="+mn-ea"/>
                <a:cs typeface="+mn-cs"/>
              </a:endParaRPr>
            </a:p>
          </p:txBody>
        </p:sp>
        <p:sp>
          <p:nvSpPr>
            <p:cNvPr id="13" name="Freeform 14"/>
            <p:cNvSpPr>
              <a:spLocks/>
            </p:cNvSpPr>
            <p:nvPr/>
          </p:nvSpPr>
          <p:spPr bwMode="auto">
            <a:xfrm>
              <a:off x="3763963" y="2986088"/>
              <a:ext cx="0" cy="42863"/>
            </a:xfrm>
            <a:custGeom>
              <a:avLst/>
              <a:gdLst>
                <a:gd name="T0" fmla="*/ 0 h 27"/>
                <a:gd name="T1" fmla="*/ 27 h 27"/>
                <a:gd name="T2" fmla="*/ 0 h 27"/>
              </a:gdLst>
              <a:ahLst/>
              <a:cxnLst>
                <a:cxn ang="0">
                  <a:pos x="0" y="T0"/>
                </a:cxn>
                <a:cxn ang="0">
                  <a:pos x="0" y="T1"/>
                </a:cxn>
                <a:cxn ang="0">
                  <a:pos x="0" y="T2"/>
                </a:cxn>
              </a:cxnLst>
              <a:rect l="0" t="0" r="r" b="b"/>
              <a:pathLst>
                <a:path h="27">
                  <a:moveTo>
                    <a:pt x="0" y="0"/>
                  </a:moveTo>
                  <a:lnTo>
                    <a:pt x="0" y="27"/>
                  </a:lnTo>
                  <a:lnTo>
                    <a:pt x="0" y="0"/>
                  </a:lnTo>
                  <a:close/>
                </a:path>
              </a:pathLst>
            </a:custGeom>
            <a:solidFill>
              <a:srgbClr val="FFFFFF"/>
            </a:solidFill>
            <a:ln w="28575">
              <a:solidFill>
                <a:schemeClr val="bg1"/>
              </a:solidFill>
              <a:round/>
              <a:headEnd/>
              <a:tailEnd/>
            </a:ln>
            <a:extLst/>
          </p:spPr>
          <p:txBody>
            <a:bodyPr vert="horz" wrap="square" lIns="65891" tIns="32946" rIns="65891" bIns="32946" numCol="1" anchor="t" anchorCtr="0" compatLnSpc="1">
              <a:prstTxWarp prst="textNoShape">
                <a:avLst/>
              </a:prstTxWarp>
            </a:bodyPr>
            <a:lstStyle/>
            <a:p>
              <a:pPr defTabSz="672100" eaLnBrk="1" fontAlgn="auto" hangingPunct="1">
                <a:spcBef>
                  <a:spcPts val="0"/>
                </a:spcBef>
                <a:spcAft>
                  <a:spcPts val="0"/>
                </a:spcAft>
                <a:defRPr/>
              </a:pPr>
              <a:endParaRPr lang="en-US" sz="1296">
                <a:solidFill>
                  <a:srgbClr val="505050"/>
                </a:solidFill>
                <a:latin typeface="Segoe UI Light"/>
                <a:ea typeface="+mn-ea"/>
                <a:cs typeface="+mn-cs"/>
              </a:endParaRPr>
            </a:p>
          </p:txBody>
        </p:sp>
        <p:sp>
          <p:nvSpPr>
            <p:cNvPr id="14" name="Line 15"/>
            <p:cNvSpPr>
              <a:spLocks noChangeShapeType="1"/>
            </p:cNvSpPr>
            <p:nvPr/>
          </p:nvSpPr>
          <p:spPr bwMode="auto">
            <a:xfrm>
              <a:off x="3763963" y="2986088"/>
              <a:ext cx="0" cy="42863"/>
            </a:xfrm>
            <a:prstGeom prst="line">
              <a:avLst/>
            </a:prstGeom>
            <a:noFill/>
            <a:ln w="285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5891" tIns="32946" rIns="65891" bIns="32946" numCol="1" anchor="t" anchorCtr="0" compatLnSpc="1">
              <a:prstTxWarp prst="textNoShape">
                <a:avLst/>
              </a:prstTxWarp>
            </a:bodyPr>
            <a:lstStyle/>
            <a:p>
              <a:pPr defTabSz="672100" eaLnBrk="1" fontAlgn="auto" hangingPunct="1">
                <a:spcBef>
                  <a:spcPts val="0"/>
                </a:spcBef>
                <a:spcAft>
                  <a:spcPts val="0"/>
                </a:spcAft>
                <a:defRPr/>
              </a:pPr>
              <a:endParaRPr lang="en-US" sz="1296">
                <a:solidFill>
                  <a:srgbClr val="505050"/>
                </a:solidFill>
                <a:latin typeface="Segoe UI Light"/>
                <a:ea typeface="+mn-ea"/>
                <a:cs typeface="+mn-cs"/>
              </a:endParaRPr>
            </a:p>
          </p:txBody>
        </p:sp>
      </p:grpSp>
      <p:sp>
        <p:nvSpPr>
          <p:cNvPr id="25" name="TextBox 24"/>
          <p:cNvSpPr txBox="1"/>
          <p:nvPr/>
        </p:nvSpPr>
        <p:spPr>
          <a:xfrm>
            <a:off x="191365" y="3430271"/>
            <a:ext cx="2934402" cy="628956"/>
          </a:xfrm>
          <a:prstGeom prst="rect">
            <a:avLst/>
          </a:prstGeom>
          <a:noFill/>
        </p:spPr>
        <p:txBody>
          <a:bodyPr wrap="square" lIns="137121" tIns="109697" rIns="137121" bIns="109697" rtlCol="0">
            <a:spAutoFit/>
          </a:bodyPr>
          <a:lstStyle/>
          <a:p>
            <a:pPr defTabSz="685607" eaLnBrk="1" fontAlgn="auto" hangingPunct="1">
              <a:lnSpc>
                <a:spcPct val="90000"/>
              </a:lnSpc>
              <a:spcBef>
                <a:spcPts val="882"/>
              </a:spcBef>
              <a:spcAft>
                <a:spcPts val="0"/>
              </a:spcAft>
              <a:defRPr/>
            </a:pPr>
            <a:r>
              <a:rPr lang="en-US" sz="1471" dirty="0">
                <a:gradFill>
                  <a:gsLst>
                    <a:gs pos="70222">
                      <a:srgbClr val="353535"/>
                    </a:gs>
                    <a:gs pos="32000">
                      <a:srgbClr val="353535"/>
                    </a:gs>
                  </a:gsLst>
                  <a:lin ang="5400000" scaled="1"/>
                </a:gradFill>
                <a:latin typeface="Segoe UI Semibold" panose="020B0702040204020203" pitchFamily="34" charset="0"/>
                <a:ea typeface="+mn-ea"/>
                <a:cs typeface="Segoe UI Semibold" panose="020B0702040204020203" pitchFamily="34" charset="0"/>
              </a:rPr>
              <a:t>Reduce costs by up to 90%</a:t>
            </a:r>
            <a:r>
              <a:rPr lang="en-US" sz="1471" dirty="0">
                <a:gradFill>
                  <a:gsLst>
                    <a:gs pos="70222">
                      <a:srgbClr val="353535"/>
                    </a:gs>
                    <a:gs pos="32000">
                      <a:srgbClr val="353535"/>
                    </a:gs>
                  </a:gsLst>
                  <a:lin ang="5400000" scaled="1"/>
                </a:gradFill>
                <a:latin typeface="Segoe UI Semilight"/>
                <a:ea typeface="+mn-ea"/>
                <a:cs typeface="Segoe UI" panose="020B0502040204020203" pitchFamily="34" charset="0"/>
              </a:rPr>
              <a:t> by digitizing businesses processes</a:t>
            </a:r>
            <a:endParaRPr lang="en-US" sz="1471" dirty="0">
              <a:gradFill>
                <a:gsLst>
                  <a:gs pos="70222">
                    <a:srgbClr val="353535"/>
                  </a:gs>
                  <a:gs pos="32000">
                    <a:srgbClr val="353535"/>
                  </a:gs>
                </a:gsLst>
                <a:lin ang="5400000" scaled="1"/>
              </a:gradFill>
              <a:latin typeface="Segoe UI Semilight"/>
              <a:ea typeface="+mn-ea"/>
              <a:cs typeface="+mn-cs"/>
            </a:endParaRPr>
          </a:p>
        </p:txBody>
      </p:sp>
      <p:sp>
        <p:nvSpPr>
          <p:cNvPr id="27" name="TextBox 26"/>
          <p:cNvSpPr txBox="1"/>
          <p:nvPr/>
        </p:nvSpPr>
        <p:spPr>
          <a:xfrm>
            <a:off x="5977117" y="3430271"/>
            <a:ext cx="2881230" cy="832666"/>
          </a:xfrm>
          <a:prstGeom prst="rect">
            <a:avLst/>
          </a:prstGeom>
          <a:noFill/>
        </p:spPr>
        <p:txBody>
          <a:bodyPr wrap="square" lIns="137121" tIns="109697" rIns="137121" bIns="109697" rtlCol="0">
            <a:spAutoFit/>
          </a:bodyPr>
          <a:lstStyle/>
          <a:p>
            <a:pPr defTabSz="685607" eaLnBrk="1" fontAlgn="auto" hangingPunct="1">
              <a:lnSpc>
                <a:spcPct val="90000"/>
              </a:lnSpc>
              <a:spcBef>
                <a:spcPts val="882"/>
              </a:spcBef>
              <a:spcAft>
                <a:spcPts val="0"/>
              </a:spcAft>
              <a:defRPr/>
            </a:pPr>
            <a:r>
              <a:rPr lang="en-US" sz="1471" dirty="0">
                <a:gradFill>
                  <a:gsLst>
                    <a:gs pos="70222">
                      <a:srgbClr val="353535"/>
                    </a:gs>
                    <a:gs pos="32000">
                      <a:srgbClr val="353535"/>
                    </a:gs>
                  </a:gsLst>
                  <a:lin ang="5400000" scaled="1"/>
                </a:gradFill>
                <a:latin typeface="Segoe UI Semibold" panose="020B0702040204020203" pitchFamily="34" charset="0"/>
                <a:ea typeface="+mn-ea"/>
                <a:cs typeface="Segoe UI Semibold" panose="020B0702040204020203" pitchFamily="34" charset="0"/>
              </a:rPr>
              <a:t>94% </a:t>
            </a:r>
            <a:r>
              <a:rPr lang="en-US" sz="1471" dirty="0">
                <a:gradFill>
                  <a:gsLst>
                    <a:gs pos="70222">
                      <a:srgbClr val="353535"/>
                    </a:gs>
                    <a:gs pos="32000">
                      <a:srgbClr val="353535"/>
                    </a:gs>
                  </a:gsLst>
                  <a:lin ang="5400000" scaled="1"/>
                </a:gradFill>
                <a:latin typeface="Segoe UI Semilight"/>
                <a:ea typeface="+mn-ea"/>
                <a:cs typeface="+mn-cs"/>
              </a:rPr>
              <a:t>on-premises customers experienced </a:t>
            </a:r>
            <a:r>
              <a:rPr lang="en-US" sz="1471" dirty="0">
                <a:gradFill>
                  <a:gsLst>
                    <a:gs pos="70222">
                      <a:srgbClr val="353535"/>
                    </a:gs>
                    <a:gs pos="32000">
                      <a:srgbClr val="353535"/>
                    </a:gs>
                  </a:gsLst>
                  <a:lin ang="5400000" scaled="1"/>
                </a:gradFill>
                <a:latin typeface="Segoe UI Semibold" panose="020B0702040204020203" pitchFamily="34" charset="0"/>
                <a:ea typeface="+mn-ea"/>
                <a:cs typeface="Segoe UI Semibold" panose="020B0702040204020203" pitchFamily="34" charset="0"/>
              </a:rPr>
              <a:t>additional </a:t>
            </a:r>
            <a:br>
              <a:rPr lang="en-US" sz="1471" dirty="0">
                <a:gradFill>
                  <a:gsLst>
                    <a:gs pos="70222">
                      <a:srgbClr val="353535"/>
                    </a:gs>
                    <a:gs pos="32000">
                      <a:srgbClr val="353535"/>
                    </a:gs>
                  </a:gsLst>
                  <a:lin ang="5400000" scaled="1"/>
                </a:gradFill>
                <a:latin typeface="Segoe UI Semibold" panose="020B0702040204020203" pitchFamily="34" charset="0"/>
                <a:ea typeface="+mn-ea"/>
                <a:cs typeface="Segoe UI Semibold" panose="020B0702040204020203" pitchFamily="34" charset="0"/>
              </a:rPr>
            </a:br>
            <a:r>
              <a:rPr lang="en-US" sz="1471" dirty="0">
                <a:gradFill>
                  <a:gsLst>
                    <a:gs pos="70222">
                      <a:srgbClr val="353535"/>
                    </a:gs>
                    <a:gs pos="32000">
                      <a:srgbClr val="353535"/>
                    </a:gs>
                  </a:gsLst>
                  <a:lin ang="5400000" scaled="1"/>
                </a:gradFill>
                <a:latin typeface="Segoe UI Semibold" panose="020B0702040204020203" pitchFamily="34" charset="0"/>
                <a:ea typeface="+mn-ea"/>
                <a:cs typeface="Segoe UI Semibold" panose="020B0702040204020203" pitchFamily="34" charset="0"/>
              </a:rPr>
              <a:t>security benefits</a:t>
            </a:r>
          </a:p>
        </p:txBody>
      </p:sp>
      <p:sp>
        <p:nvSpPr>
          <p:cNvPr id="28" name="TextBox 27"/>
          <p:cNvSpPr txBox="1"/>
          <p:nvPr/>
        </p:nvSpPr>
        <p:spPr>
          <a:xfrm>
            <a:off x="3115310" y="3430531"/>
            <a:ext cx="2798177" cy="628956"/>
          </a:xfrm>
          <a:prstGeom prst="rect">
            <a:avLst/>
          </a:prstGeom>
          <a:noFill/>
        </p:spPr>
        <p:txBody>
          <a:bodyPr wrap="square" lIns="137121" tIns="109697" rIns="137121" bIns="109697" rtlCol="0">
            <a:spAutoFit/>
          </a:bodyPr>
          <a:lstStyle/>
          <a:p>
            <a:pPr defTabSz="685607" eaLnBrk="1" fontAlgn="auto" hangingPunct="1">
              <a:lnSpc>
                <a:spcPct val="90000"/>
              </a:lnSpc>
              <a:spcBef>
                <a:spcPts val="882"/>
              </a:spcBef>
              <a:spcAft>
                <a:spcPts val="0"/>
              </a:spcAft>
              <a:defRPr/>
            </a:pPr>
            <a:r>
              <a:rPr lang="en-US" sz="1471" dirty="0">
                <a:gradFill>
                  <a:gsLst>
                    <a:gs pos="70222">
                      <a:srgbClr val="353535"/>
                    </a:gs>
                    <a:gs pos="32000">
                      <a:srgbClr val="353535"/>
                    </a:gs>
                  </a:gsLst>
                  <a:lin ang="5400000" scaled="1"/>
                </a:gradFill>
                <a:latin typeface="Segoe UI Semilight"/>
                <a:ea typeface="+mn-ea"/>
                <a:cs typeface="+mn-cs"/>
              </a:rPr>
              <a:t>Agile firms </a:t>
            </a:r>
            <a:r>
              <a:rPr lang="en-US" sz="1471" dirty="0">
                <a:gradFill>
                  <a:gsLst>
                    <a:gs pos="70222">
                      <a:srgbClr val="353535"/>
                    </a:gs>
                    <a:gs pos="32000">
                      <a:srgbClr val="353535"/>
                    </a:gs>
                  </a:gsLst>
                  <a:lin ang="5400000" scaled="1"/>
                </a:gradFill>
                <a:latin typeface="Segoe UI Semibold" panose="020B0702040204020203" pitchFamily="34" charset="0"/>
                <a:ea typeface="+mn-ea"/>
                <a:cs typeface="Segoe UI Semibold" panose="020B0702040204020203" pitchFamily="34" charset="0"/>
              </a:rPr>
              <a:t>grow</a:t>
            </a:r>
            <a:r>
              <a:rPr lang="en-US" sz="1471" dirty="0">
                <a:gradFill>
                  <a:gsLst>
                    <a:gs pos="70222">
                      <a:srgbClr val="353535"/>
                    </a:gs>
                    <a:gs pos="32000">
                      <a:srgbClr val="353535"/>
                    </a:gs>
                  </a:gsLst>
                  <a:lin ang="5400000" scaled="1"/>
                </a:gradFill>
                <a:latin typeface="Segoe UI Semilight"/>
                <a:ea typeface="+mn-ea"/>
                <a:cs typeface="Segoe UI Semibold" panose="020B0702040204020203" pitchFamily="34" charset="0"/>
              </a:rPr>
              <a:t> </a:t>
            </a:r>
            <a:r>
              <a:rPr lang="en-US" sz="1471" dirty="0">
                <a:gradFill>
                  <a:gsLst>
                    <a:gs pos="70222">
                      <a:srgbClr val="353535"/>
                    </a:gs>
                    <a:gs pos="32000">
                      <a:srgbClr val="353535"/>
                    </a:gs>
                  </a:gsLst>
                  <a:lin ang="5400000" scaled="1"/>
                </a:gradFill>
                <a:latin typeface="Segoe UI Semibold" panose="020B0702040204020203" pitchFamily="34" charset="0"/>
                <a:ea typeface="+mn-ea"/>
                <a:cs typeface="Segoe UI Semibold" panose="020B0702040204020203" pitchFamily="34" charset="0"/>
              </a:rPr>
              <a:t>revenue</a:t>
            </a:r>
            <a:r>
              <a:rPr lang="en-US" sz="1471" dirty="0">
                <a:gradFill>
                  <a:gsLst>
                    <a:gs pos="70222">
                      <a:srgbClr val="353535"/>
                    </a:gs>
                    <a:gs pos="32000">
                      <a:srgbClr val="353535"/>
                    </a:gs>
                  </a:gsLst>
                  <a:lin ang="5400000" scaled="1"/>
                </a:gradFill>
                <a:latin typeface="Segoe UI Semilight"/>
                <a:ea typeface="+mn-ea"/>
                <a:cs typeface="Segoe UI Semibold" panose="020B0702040204020203" pitchFamily="34" charset="0"/>
              </a:rPr>
              <a:t> up </a:t>
            </a:r>
            <a:br>
              <a:rPr lang="en-US" sz="1471" dirty="0">
                <a:gradFill>
                  <a:gsLst>
                    <a:gs pos="70222">
                      <a:srgbClr val="353535"/>
                    </a:gs>
                    <a:gs pos="32000">
                      <a:srgbClr val="353535"/>
                    </a:gs>
                  </a:gsLst>
                  <a:lin ang="5400000" scaled="1"/>
                </a:gradFill>
                <a:latin typeface="Segoe UI Semilight"/>
                <a:ea typeface="+mn-ea"/>
                <a:cs typeface="Segoe UI Semibold" panose="020B0702040204020203" pitchFamily="34" charset="0"/>
              </a:rPr>
            </a:br>
            <a:r>
              <a:rPr lang="en-US" sz="1471" dirty="0">
                <a:gradFill>
                  <a:gsLst>
                    <a:gs pos="70222">
                      <a:srgbClr val="353535"/>
                    </a:gs>
                    <a:gs pos="32000">
                      <a:srgbClr val="353535"/>
                    </a:gs>
                  </a:gsLst>
                  <a:lin ang="5400000" scaled="1"/>
                </a:gradFill>
                <a:latin typeface="Segoe UI Semilight"/>
                <a:ea typeface="+mn-ea"/>
                <a:cs typeface="Segoe UI Semibold" panose="020B0702040204020203" pitchFamily="34" charset="0"/>
              </a:rPr>
              <a:t>to </a:t>
            </a:r>
            <a:r>
              <a:rPr lang="en-US" sz="1471" dirty="0">
                <a:gradFill>
                  <a:gsLst>
                    <a:gs pos="70222">
                      <a:srgbClr val="353535"/>
                    </a:gs>
                    <a:gs pos="32000">
                      <a:srgbClr val="353535"/>
                    </a:gs>
                  </a:gsLst>
                  <a:lin ang="5400000" scaled="1"/>
                </a:gradFill>
                <a:latin typeface="Segoe UI Semibold" panose="020B0702040204020203" pitchFamily="34" charset="0"/>
                <a:ea typeface="+mn-ea"/>
                <a:cs typeface="Segoe UI Semibold" panose="020B0702040204020203" pitchFamily="34" charset="0"/>
              </a:rPr>
              <a:t>37% faster</a:t>
            </a:r>
          </a:p>
        </p:txBody>
      </p:sp>
      <p:sp>
        <p:nvSpPr>
          <p:cNvPr id="29" name="Rectangle 28"/>
          <p:cNvSpPr/>
          <p:nvPr/>
        </p:nvSpPr>
        <p:spPr bwMode="auto">
          <a:xfrm>
            <a:off x="191365" y="2952944"/>
            <a:ext cx="2258659" cy="618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99157" eaLnBrk="1" hangingPunct="1">
              <a:lnSpc>
                <a:spcPct val="90000"/>
              </a:lnSpc>
              <a:defRPr/>
            </a:pPr>
            <a:endParaRPr lang="en-US" sz="2059" kern="0" dirty="0">
              <a:gradFill>
                <a:gsLst>
                  <a:gs pos="85333">
                    <a:srgbClr val="FFB900"/>
                  </a:gs>
                  <a:gs pos="70222">
                    <a:srgbClr val="FFB900"/>
                  </a:gs>
                </a:gsLst>
                <a:lin ang="5400000" scaled="1"/>
              </a:gradFill>
              <a:latin typeface="Segoe UI Semilight"/>
              <a:cs typeface="Segoe UI" panose="020B0502040204020203" pitchFamily="34" charset="0"/>
            </a:endParaRPr>
          </a:p>
        </p:txBody>
      </p:sp>
      <p:sp>
        <p:nvSpPr>
          <p:cNvPr id="30" name="Rectangle 29"/>
          <p:cNvSpPr/>
          <p:nvPr/>
        </p:nvSpPr>
        <p:spPr bwMode="auto">
          <a:xfrm>
            <a:off x="3125768" y="2952944"/>
            <a:ext cx="2258659" cy="618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99157" eaLnBrk="1" hangingPunct="1">
              <a:lnSpc>
                <a:spcPct val="90000"/>
              </a:lnSpc>
              <a:defRPr/>
            </a:pPr>
            <a:endParaRPr lang="en-US" sz="2059" kern="0" dirty="0">
              <a:gradFill>
                <a:gsLst>
                  <a:gs pos="85333">
                    <a:srgbClr val="FFB900"/>
                  </a:gs>
                  <a:gs pos="70222">
                    <a:srgbClr val="FFB900"/>
                  </a:gs>
                </a:gsLst>
                <a:lin ang="5400000" scaled="1"/>
              </a:gradFill>
              <a:latin typeface="Segoe UI Semilight"/>
              <a:cs typeface="Segoe UI" panose="020B0502040204020203" pitchFamily="34" charset="0"/>
            </a:endParaRPr>
          </a:p>
        </p:txBody>
      </p:sp>
      <p:sp>
        <p:nvSpPr>
          <p:cNvPr id="31" name="Rectangle 30"/>
          <p:cNvSpPr/>
          <p:nvPr/>
        </p:nvSpPr>
        <p:spPr bwMode="auto">
          <a:xfrm>
            <a:off x="5977117" y="2952944"/>
            <a:ext cx="2258659" cy="618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algn="ctr" defTabSz="699157" eaLnBrk="1" hangingPunct="1">
              <a:lnSpc>
                <a:spcPct val="90000"/>
              </a:lnSpc>
              <a:defRPr/>
            </a:pPr>
            <a:r>
              <a:rPr lang="en-US" sz="2059" kern="0">
                <a:solidFill>
                  <a:srgbClr val="D83B01"/>
                </a:solidFill>
                <a:latin typeface="Segoe UI Semilight"/>
                <a:cs typeface="Segoe UI" panose="020B0502040204020203" pitchFamily="34" charset="0"/>
              </a:rPr>
              <a:t>Security</a:t>
            </a:r>
          </a:p>
        </p:txBody>
      </p:sp>
      <p:cxnSp>
        <p:nvCxnSpPr>
          <p:cNvPr id="32" name="Straight Connector 31"/>
          <p:cNvCxnSpPr/>
          <p:nvPr/>
        </p:nvCxnSpPr>
        <p:spPr>
          <a:xfrm>
            <a:off x="3223533" y="2854290"/>
            <a:ext cx="2700411"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28515" y="2854290"/>
            <a:ext cx="2700411"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29616" y="2854290"/>
            <a:ext cx="2700411"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187186" y="2958429"/>
            <a:ext cx="2258659" cy="618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algn="ctr" defTabSz="699157" eaLnBrk="1" hangingPunct="1">
              <a:lnSpc>
                <a:spcPct val="90000"/>
              </a:lnSpc>
              <a:defRPr/>
            </a:pPr>
            <a:r>
              <a:rPr lang="en-US" sz="2059" kern="0" dirty="0">
                <a:solidFill>
                  <a:srgbClr val="D83B01"/>
                </a:solidFill>
                <a:latin typeface="Segoe UI Semilight"/>
                <a:cs typeface="Segoe UI" panose="020B0502040204020203" pitchFamily="34" charset="0"/>
              </a:rPr>
              <a:t>Cost</a:t>
            </a:r>
          </a:p>
        </p:txBody>
      </p:sp>
      <p:sp>
        <p:nvSpPr>
          <p:cNvPr id="36" name="Rectangle 35"/>
          <p:cNvSpPr/>
          <p:nvPr/>
        </p:nvSpPr>
        <p:spPr bwMode="auto">
          <a:xfrm>
            <a:off x="3121588" y="2958429"/>
            <a:ext cx="2258659" cy="618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algn="ctr" defTabSz="699157" eaLnBrk="1" hangingPunct="1">
              <a:lnSpc>
                <a:spcPct val="90000"/>
              </a:lnSpc>
              <a:defRPr/>
            </a:pPr>
            <a:r>
              <a:rPr lang="en-US" sz="2059" kern="0">
                <a:solidFill>
                  <a:srgbClr val="D83B01"/>
                </a:solidFill>
                <a:latin typeface="Segoe UI Semilight"/>
                <a:cs typeface="Segoe UI" panose="020B0502040204020203" pitchFamily="34" charset="0"/>
              </a:rPr>
              <a:t>Agility</a:t>
            </a:r>
          </a:p>
        </p:txBody>
      </p:sp>
      <p:grpSp>
        <p:nvGrpSpPr>
          <p:cNvPr id="41" name="Group 40">
            <a:extLst>
              <a:ext uri="{FF2B5EF4-FFF2-40B4-BE49-F238E27FC236}">
                <a16:creationId xmlns:a16="http://schemas.microsoft.com/office/drawing/2014/main" id="{DD2448F7-9584-4B21-A888-F2E4E9FEDBD0}"/>
              </a:ext>
            </a:extLst>
          </p:cNvPr>
          <p:cNvGrpSpPr/>
          <p:nvPr/>
        </p:nvGrpSpPr>
        <p:grpSpPr>
          <a:xfrm>
            <a:off x="3802040" y="1443847"/>
            <a:ext cx="1019244" cy="1019244"/>
            <a:chOff x="10349664" y="3685798"/>
            <a:chExt cx="1004694" cy="1004694"/>
          </a:xfrm>
          <a:solidFill>
            <a:srgbClr val="D83B01"/>
          </a:solidFill>
        </p:grpSpPr>
        <p:sp>
          <p:nvSpPr>
            <p:cNvPr id="42" name="Oval 41">
              <a:extLst>
                <a:ext uri="{FF2B5EF4-FFF2-40B4-BE49-F238E27FC236}">
                  <a16:creationId xmlns:a16="http://schemas.microsoft.com/office/drawing/2014/main" id="{7129C735-D6E2-4BEB-87F4-6B27BBE81BF8}"/>
                </a:ext>
              </a:extLst>
            </p:cNvPr>
            <p:cNvSpPr/>
            <p:nvPr/>
          </p:nvSpPr>
          <p:spPr bwMode="auto">
            <a:xfrm>
              <a:off x="10349664" y="3685798"/>
              <a:ext cx="1004694" cy="1004694"/>
            </a:xfrm>
            <a:prstGeom prst="ellipse">
              <a:avLst/>
            </a:prstGeom>
            <a:grp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eaLnBrk="1" hangingPunct="1">
                <a:lnSpc>
                  <a:spcPct val="90000"/>
                </a:lnSpc>
                <a:defRPr/>
              </a:pPr>
              <a:endParaRPr lang="en-US" sz="1765" err="1">
                <a:gradFill>
                  <a:gsLst>
                    <a:gs pos="0">
                      <a:srgbClr val="FFFFFF"/>
                    </a:gs>
                    <a:gs pos="100000">
                      <a:srgbClr val="FFFFFF"/>
                    </a:gs>
                  </a:gsLst>
                  <a:lin ang="5400000" scaled="0"/>
                </a:gradFill>
                <a:latin typeface="Segoe UI Semilight"/>
                <a:cs typeface="Segoe UI" pitchFamily="34" charset="0"/>
              </a:endParaRPr>
            </a:p>
          </p:txBody>
        </p:sp>
        <p:sp>
          <p:nvSpPr>
            <p:cNvPr id="43" name="Freeform 24">
              <a:extLst>
                <a:ext uri="{FF2B5EF4-FFF2-40B4-BE49-F238E27FC236}">
                  <a16:creationId xmlns:a16="http://schemas.microsoft.com/office/drawing/2014/main" id="{68D5B46C-C589-4420-A648-EF3114C505A6}"/>
                </a:ext>
              </a:extLst>
            </p:cNvPr>
            <p:cNvSpPr>
              <a:spLocks/>
            </p:cNvSpPr>
            <p:nvPr/>
          </p:nvSpPr>
          <p:spPr bwMode="auto">
            <a:xfrm>
              <a:off x="10732417" y="3988340"/>
              <a:ext cx="307126" cy="436393"/>
            </a:xfrm>
            <a:custGeom>
              <a:avLst/>
              <a:gdLst>
                <a:gd name="T0" fmla="*/ 10 w 85"/>
                <a:gd name="T1" fmla="*/ 0 h 156"/>
                <a:gd name="T2" fmla="*/ 72 w 85"/>
                <a:gd name="T3" fmla="*/ 0 h 156"/>
                <a:gd name="T4" fmla="*/ 73 w 85"/>
                <a:gd name="T5" fmla="*/ 3 h 156"/>
                <a:gd name="T6" fmla="*/ 53 w 85"/>
                <a:gd name="T7" fmla="*/ 55 h 156"/>
                <a:gd name="T8" fmla="*/ 85 w 85"/>
                <a:gd name="T9" fmla="*/ 55 h 156"/>
                <a:gd name="T10" fmla="*/ 34 w 85"/>
                <a:gd name="T11" fmla="*/ 156 h 156"/>
                <a:gd name="T12" fmla="*/ 42 w 85"/>
                <a:gd name="T13" fmla="*/ 80 h 156"/>
                <a:gd name="T14" fmla="*/ 12 w 85"/>
                <a:gd name="T15" fmla="*/ 80 h 156"/>
                <a:gd name="T16" fmla="*/ 0 w 85"/>
                <a:gd name="T17" fmla="*/ 0 h 156"/>
                <a:gd name="T18" fmla="*/ 10 w 85"/>
                <a:gd name="T1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56">
                  <a:moveTo>
                    <a:pt x="10" y="0"/>
                  </a:moveTo>
                  <a:cubicBezTo>
                    <a:pt x="72" y="0"/>
                    <a:pt x="72" y="0"/>
                    <a:pt x="72" y="0"/>
                  </a:cubicBezTo>
                  <a:cubicBezTo>
                    <a:pt x="73" y="0"/>
                    <a:pt x="73" y="2"/>
                    <a:pt x="73" y="3"/>
                  </a:cubicBezTo>
                  <a:cubicBezTo>
                    <a:pt x="53" y="55"/>
                    <a:pt x="53" y="55"/>
                    <a:pt x="53" y="55"/>
                  </a:cubicBezTo>
                  <a:cubicBezTo>
                    <a:pt x="85" y="55"/>
                    <a:pt x="85" y="55"/>
                    <a:pt x="85" y="55"/>
                  </a:cubicBezTo>
                  <a:cubicBezTo>
                    <a:pt x="34" y="156"/>
                    <a:pt x="34" y="156"/>
                    <a:pt x="34" y="156"/>
                  </a:cubicBezTo>
                  <a:cubicBezTo>
                    <a:pt x="42" y="80"/>
                    <a:pt x="42" y="80"/>
                    <a:pt x="42" y="80"/>
                  </a:cubicBezTo>
                  <a:cubicBezTo>
                    <a:pt x="12" y="80"/>
                    <a:pt x="12" y="80"/>
                    <a:pt x="12" y="80"/>
                  </a:cubicBezTo>
                  <a:cubicBezTo>
                    <a:pt x="0" y="0"/>
                    <a:pt x="0" y="0"/>
                    <a:pt x="0" y="0"/>
                  </a:cubicBezTo>
                  <a:lnTo>
                    <a:pt x="10" y="0"/>
                  </a:lnTo>
                  <a:close/>
                </a:path>
              </a:pathLst>
            </a:custGeom>
            <a:grpFill/>
            <a:ln w="28575" cap="rnd">
              <a:solidFill>
                <a:schemeClr val="bg1"/>
              </a:solidFill>
              <a:prstDash val="solid"/>
              <a:round/>
              <a:headEnd/>
              <a:tailEnd/>
            </a:ln>
          </p:spPr>
          <p:txBody>
            <a:bodyPr vert="horz" wrap="square" lIns="65891" tIns="32946" rIns="65891" bIns="32946" numCol="1" anchor="t" anchorCtr="0" compatLnSpc="1">
              <a:prstTxWarp prst="textNoShape">
                <a:avLst/>
              </a:prstTxWarp>
            </a:bodyPr>
            <a:lstStyle/>
            <a:p>
              <a:pPr defTabSz="672100" eaLnBrk="1" fontAlgn="auto" hangingPunct="1">
                <a:spcBef>
                  <a:spcPts val="0"/>
                </a:spcBef>
                <a:spcAft>
                  <a:spcPts val="0"/>
                </a:spcAft>
                <a:defRPr/>
              </a:pPr>
              <a:endParaRPr lang="en-US" sz="1296">
                <a:solidFill>
                  <a:srgbClr val="505050"/>
                </a:solidFill>
                <a:latin typeface="Segoe UI Light"/>
                <a:ea typeface="+mn-ea"/>
                <a:cs typeface="+mn-cs"/>
              </a:endParaRPr>
            </a:p>
          </p:txBody>
        </p:sp>
      </p:grpSp>
      <p:grpSp>
        <p:nvGrpSpPr>
          <p:cNvPr id="44" name="Group 43">
            <a:extLst>
              <a:ext uri="{FF2B5EF4-FFF2-40B4-BE49-F238E27FC236}">
                <a16:creationId xmlns:a16="http://schemas.microsoft.com/office/drawing/2014/main" id="{CBF9AD59-CA61-4374-8203-54A12D0B64D7}"/>
              </a:ext>
            </a:extLst>
          </p:cNvPr>
          <p:cNvGrpSpPr/>
          <p:nvPr/>
        </p:nvGrpSpPr>
        <p:grpSpPr>
          <a:xfrm>
            <a:off x="6600119" y="1446527"/>
            <a:ext cx="1019244" cy="1019244"/>
            <a:chOff x="9995185" y="5269664"/>
            <a:chExt cx="1004694" cy="1004694"/>
          </a:xfrm>
          <a:solidFill>
            <a:srgbClr val="D83B01"/>
          </a:solidFill>
        </p:grpSpPr>
        <p:sp>
          <p:nvSpPr>
            <p:cNvPr id="45" name="Oval 44">
              <a:extLst>
                <a:ext uri="{FF2B5EF4-FFF2-40B4-BE49-F238E27FC236}">
                  <a16:creationId xmlns:a16="http://schemas.microsoft.com/office/drawing/2014/main" id="{292CA540-0161-415A-9761-0E8CF3DB7875}"/>
                </a:ext>
              </a:extLst>
            </p:cNvPr>
            <p:cNvSpPr/>
            <p:nvPr/>
          </p:nvSpPr>
          <p:spPr bwMode="auto">
            <a:xfrm>
              <a:off x="9995185" y="5269664"/>
              <a:ext cx="1004694" cy="1004694"/>
            </a:xfrm>
            <a:prstGeom prst="ellipse">
              <a:avLst/>
            </a:prstGeom>
            <a:grp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eaLnBrk="1" hangingPunct="1">
                <a:lnSpc>
                  <a:spcPct val="90000"/>
                </a:lnSpc>
                <a:defRPr/>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Freeform 5">
              <a:extLst>
                <a:ext uri="{FF2B5EF4-FFF2-40B4-BE49-F238E27FC236}">
                  <a16:creationId xmlns:a16="http://schemas.microsoft.com/office/drawing/2014/main" id="{1138AFEB-3770-4E87-AFC7-811B31F09086}"/>
                </a:ext>
              </a:extLst>
            </p:cNvPr>
            <p:cNvSpPr>
              <a:spLocks noEditPoints="1"/>
            </p:cNvSpPr>
            <p:nvPr/>
          </p:nvSpPr>
          <p:spPr bwMode="auto">
            <a:xfrm>
              <a:off x="10348961" y="5522131"/>
              <a:ext cx="316930" cy="438826"/>
            </a:xfrm>
            <a:custGeom>
              <a:avLst/>
              <a:gdLst>
                <a:gd name="T0" fmla="*/ 40 w 80"/>
                <a:gd name="T1" fmla="*/ 0 h 112"/>
                <a:gd name="T2" fmla="*/ 8 w 80"/>
                <a:gd name="T3" fmla="*/ 32 h 112"/>
                <a:gd name="T4" fmla="*/ 8 w 80"/>
                <a:gd name="T5" fmla="*/ 48 h 112"/>
                <a:gd name="T6" fmla="*/ 0 w 80"/>
                <a:gd name="T7" fmla="*/ 48 h 112"/>
                <a:gd name="T8" fmla="*/ 0 w 80"/>
                <a:gd name="T9" fmla="*/ 112 h 112"/>
                <a:gd name="T10" fmla="*/ 80 w 80"/>
                <a:gd name="T11" fmla="*/ 112 h 112"/>
                <a:gd name="T12" fmla="*/ 80 w 80"/>
                <a:gd name="T13" fmla="*/ 48 h 112"/>
                <a:gd name="T14" fmla="*/ 72 w 80"/>
                <a:gd name="T15" fmla="*/ 48 h 112"/>
                <a:gd name="T16" fmla="*/ 72 w 80"/>
                <a:gd name="T17" fmla="*/ 32 h 112"/>
                <a:gd name="T18" fmla="*/ 40 w 80"/>
                <a:gd name="T19" fmla="*/ 0 h 112"/>
                <a:gd name="T20" fmla="*/ 16 w 80"/>
                <a:gd name="T21" fmla="*/ 32 h 112"/>
                <a:gd name="T22" fmla="*/ 40 w 80"/>
                <a:gd name="T23" fmla="*/ 8 h 112"/>
                <a:gd name="T24" fmla="*/ 64 w 80"/>
                <a:gd name="T25" fmla="*/ 32 h 112"/>
                <a:gd name="T26" fmla="*/ 64 w 80"/>
                <a:gd name="T27" fmla="*/ 48 h 112"/>
                <a:gd name="T28" fmla="*/ 16 w 80"/>
                <a:gd name="T29" fmla="*/ 48 h 112"/>
                <a:gd name="T30" fmla="*/ 16 w 80"/>
                <a:gd name="T31" fmla="*/ 32 h 112"/>
                <a:gd name="T32" fmla="*/ 72 w 80"/>
                <a:gd name="T33" fmla="*/ 104 h 112"/>
                <a:gd name="T34" fmla="*/ 8 w 80"/>
                <a:gd name="T35" fmla="*/ 104 h 112"/>
                <a:gd name="T36" fmla="*/ 8 w 80"/>
                <a:gd name="T37" fmla="*/ 56 h 112"/>
                <a:gd name="T38" fmla="*/ 16 w 80"/>
                <a:gd name="T39" fmla="*/ 56 h 112"/>
                <a:gd name="T40" fmla="*/ 64 w 80"/>
                <a:gd name="T41" fmla="*/ 56 h 112"/>
                <a:gd name="T42" fmla="*/ 72 w 80"/>
                <a:gd name="T43" fmla="*/ 56 h 112"/>
                <a:gd name="T44" fmla="*/ 72 w 80"/>
                <a:gd name="T45"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12">
                  <a:moveTo>
                    <a:pt x="40" y="0"/>
                  </a:moveTo>
                  <a:cubicBezTo>
                    <a:pt x="22" y="0"/>
                    <a:pt x="8" y="14"/>
                    <a:pt x="8" y="32"/>
                  </a:cubicBezTo>
                  <a:cubicBezTo>
                    <a:pt x="8" y="48"/>
                    <a:pt x="8" y="48"/>
                    <a:pt x="8" y="48"/>
                  </a:cubicBezTo>
                  <a:cubicBezTo>
                    <a:pt x="0" y="48"/>
                    <a:pt x="0" y="48"/>
                    <a:pt x="0" y="48"/>
                  </a:cubicBezTo>
                  <a:cubicBezTo>
                    <a:pt x="0" y="112"/>
                    <a:pt x="0" y="112"/>
                    <a:pt x="0" y="112"/>
                  </a:cubicBezTo>
                  <a:cubicBezTo>
                    <a:pt x="80" y="112"/>
                    <a:pt x="80" y="112"/>
                    <a:pt x="80" y="112"/>
                  </a:cubicBezTo>
                  <a:cubicBezTo>
                    <a:pt x="80" y="48"/>
                    <a:pt x="80" y="48"/>
                    <a:pt x="80" y="48"/>
                  </a:cubicBezTo>
                  <a:cubicBezTo>
                    <a:pt x="72" y="48"/>
                    <a:pt x="72" y="48"/>
                    <a:pt x="72" y="48"/>
                  </a:cubicBezTo>
                  <a:cubicBezTo>
                    <a:pt x="72" y="32"/>
                    <a:pt x="72" y="32"/>
                    <a:pt x="72" y="32"/>
                  </a:cubicBezTo>
                  <a:cubicBezTo>
                    <a:pt x="72" y="14"/>
                    <a:pt x="58" y="0"/>
                    <a:pt x="40" y="0"/>
                  </a:cubicBezTo>
                  <a:close/>
                  <a:moveTo>
                    <a:pt x="16" y="32"/>
                  </a:moveTo>
                  <a:cubicBezTo>
                    <a:pt x="16" y="19"/>
                    <a:pt x="27" y="8"/>
                    <a:pt x="40" y="8"/>
                  </a:cubicBezTo>
                  <a:cubicBezTo>
                    <a:pt x="53" y="8"/>
                    <a:pt x="64" y="19"/>
                    <a:pt x="64" y="32"/>
                  </a:cubicBezTo>
                  <a:cubicBezTo>
                    <a:pt x="64" y="48"/>
                    <a:pt x="64" y="48"/>
                    <a:pt x="64" y="48"/>
                  </a:cubicBezTo>
                  <a:cubicBezTo>
                    <a:pt x="16" y="48"/>
                    <a:pt x="16" y="48"/>
                    <a:pt x="16" y="48"/>
                  </a:cubicBezTo>
                  <a:lnTo>
                    <a:pt x="16" y="32"/>
                  </a:lnTo>
                  <a:close/>
                  <a:moveTo>
                    <a:pt x="72" y="104"/>
                  </a:moveTo>
                  <a:cubicBezTo>
                    <a:pt x="8" y="104"/>
                    <a:pt x="8" y="104"/>
                    <a:pt x="8" y="104"/>
                  </a:cubicBezTo>
                  <a:cubicBezTo>
                    <a:pt x="8" y="56"/>
                    <a:pt x="8" y="56"/>
                    <a:pt x="8" y="56"/>
                  </a:cubicBezTo>
                  <a:cubicBezTo>
                    <a:pt x="16" y="56"/>
                    <a:pt x="16" y="56"/>
                    <a:pt x="16" y="56"/>
                  </a:cubicBezTo>
                  <a:cubicBezTo>
                    <a:pt x="64" y="56"/>
                    <a:pt x="64" y="56"/>
                    <a:pt x="64" y="56"/>
                  </a:cubicBezTo>
                  <a:cubicBezTo>
                    <a:pt x="72" y="56"/>
                    <a:pt x="72" y="56"/>
                    <a:pt x="72" y="56"/>
                  </a:cubicBezTo>
                  <a:lnTo>
                    <a:pt x="72" y="104"/>
                  </a:lnTo>
                  <a:close/>
                </a:path>
              </a:pathLst>
            </a:custGeom>
            <a:grpFill/>
            <a:ln>
              <a:solidFill>
                <a:schemeClr val="bg1"/>
              </a:solidFill>
            </a:ln>
          </p:spPr>
          <p:txBody>
            <a:bodyPr vert="horz" wrap="square" lIns="67213" tIns="33606" rIns="67213" bIns="33606" numCol="1" anchor="t" anchorCtr="0" compatLnSpc="1">
              <a:prstTxWarp prst="textNoShape">
                <a:avLst/>
              </a:prstTxWarp>
            </a:bodyPr>
            <a:lstStyle/>
            <a:p>
              <a:pPr defTabSz="685582" eaLnBrk="1" fontAlgn="auto" hangingPunct="1">
                <a:spcBef>
                  <a:spcPts val="0"/>
                </a:spcBef>
                <a:spcAft>
                  <a:spcPts val="0"/>
                </a:spcAft>
                <a:defRPr/>
              </a:pPr>
              <a:endParaRPr lang="en-US" sz="1324">
                <a:solidFill>
                  <a:srgbClr val="353535"/>
                </a:solidFill>
                <a:latin typeface="Segoe UI Semilight"/>
                <a:ea typeface="+mn-ea"/>
                <a:cs typeface="+mn-cs"/>
              </a:endParaRPr>
            </a:p>
          </p:txBody>
        </p:sp>
      </p:grpSp>
      <p:sp>
        <p:nvSpPr>
          <p:cNvPr id="2" name="Title 1">
            <a:extLst>
              <a:ext uri="{FF2B5EF4-FFF2-40B4-BE49-F238E27FC236}">
                <a16:creationId xmlns:a16="http://schemas.microsoft.com/office/drawing/2014/main" id="{0B736F92-BA18-44BA-8E3E-8D4688CACAB3}"/>
              </a:ext>
            </a:extLst>
          </p:cNvPr>
          <p:cNvSpPr>
            <a:spLocks noGrp="1"/>
          </p:cNvSpPr>
          <p:nvPr>
            <p:ph type="title"/>
          </p:nvPr>
        </p:nvSpPr>
        <p:spPr/>
        <p:txBody>
          <a:bodyPr/>
          <a:lstStyle/>
          <a:p>
            <a:r>
              <a:rPr lang="en-US" dirty="0"/>
              <a:t>Why now is the time</a:t>
            </a:r>
          </a:p>
        </p:txBody>
      </p:sp>
      <p:sp>
        <p:nvSpPr>
          <p:cNvPr id="4" name="Text Placeholder 3">
            <a:extLst>
              <a:ext uri="{FF2B5EF4-FFF2-40B4-BE49-F238E27FC236}">
                <a16:creationId xmlns:a16="http://schemas.microsoft.com/office/drawing/2014/main" id="{F4E92D9C-94FE-4484-885D-6E20B6D91799}"/>
              </a:ext>
            </a:extLst>
          </p:cNvPr>
          <p:cNvSpPr>
            <a:spLocks noGrp="1"/>
          </p:cNvSpPr>
          <p:nvPr>
            <p:ph type="body" sz="quarter" idx="14"/>
          </p:nvPr>
        </p:nvSpPr>
        <p:spPr/>
        <p:txBody>
          <a:bodyPr/>
          <a:lstStyle/>
          <a:p>
            <a:endParaRPr lang="en-US"/>
          </a:p>
        </p:txBody>
      </p:sp>
      <p:sp>
        <p:nvSpPr>
          <p:cNvPr id="37" name="Rectangle 36">
            <a:extLst>
              <a:ext uri="{FF2B5EF4-FFF2-40B4-BE49-F238E27FC236}">
                <a16:creationId xmlns:a16="http://schemas.microsoft.com/office/drawing/2014/main" id="{DA99A873-5599-4944-BFF3-13A053CB2AB9}"/>
              </a:ext>
            </a:extLst>
          </p:cNvPr>
          <p:cNvSpPr/>
          <p:nvPr/>
        </p:nvSpPr>
        <p:spPr bwMode="auto">
          <a:xfrm>
            <a:off x="7024963" y="12743"/>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Introduction</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4061271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ctangle 336"/>
          <p:cNvSpPr/>
          <p:nvPr/>
        </p:nvSpPr>
        <p:spPr>
          <a:xfrm>
            <a:off x="89876" y="406347"/>
            <a:ext cx="8796168" cy="499689"/>
          </a:xfrm>
          <a:prstGeom prst="rect">
            <a:avLst/>
          </a:prstGeom>
        </p:spPr>
        <p:txBody>
          <a:bodyPr wrap="square">
            <a:spAutoFit/>
          </a:bodyPr>
          <a:lstStyle/>
          <a:p>
            <a:pPr algn="ctr" defTabSz="685475" eaLnBrk="1" fontAlgn="auto" hangingPunct="1">
              <a:spcBef>
                <a:spcPts val="0"/>
              </a:spcBef>
              <a:spcAft>
                <a:spcPts val="0"/>
              </a:spcAft>
              <a:defRPr/>
            </a:pPr>
            <a:r>
              <a:rPr lang="en-US" sz="2647" b="1" kern="0" dirty="0">
                <a:solidFill>
                  <a:sysClr val="windowText" lastClr="000000"/>
                </a:solidFill>
                <a:latin typeface="Segoe UI"/>
                <a:ea typeface="+mn-ea"/>
                <a:cs typeface="+mn-cs"/>
              </a:rPr>
              <a:t>How to minimize exponential failures in microservices</a:t>
            </a:r>
            <a:endParaRPr lang="en-US" sz="2647" kern="0" dirty="0">
              <a:solidFill>
                <a:sysClr val="windowText" lastClr="000000"/>
              </a:solidFill>
              <a:latin typeface="Segoe UI Light"/>
              <a:ea typeface="+mn-ea"/>
              <a:cs typeface="+mn-cs"/>
            </a:endParaRPr>
          </a:p>
        </p:txBody>
      </p:sp>
      <p:sp>
        <p:nvSpPr>
          <p:cNvPr id="351" name="Text Placeholder 4"/>
          <p:cNvSpPr>
            <a:spLocks noGrp="1"/>
          </p:cNvSpPr>
          <p:nvPr>
            <p:ph type="body" sz="quarter" idx="10"/>
          </p:nvPr>
        </p:nvSpPr>
        <p:spPr>
          <a:xfrm>
            <a:off x="594115" y="2017102"/>
            <a:ext cx="8011797" cy="1497076"/>
          </a:xfrm>
        </p:spPr>
        <p:txBody>
          <a:bodyPr/>
          <a:lstStyle/>
          <a:p>
            <a:pPr marL="420224" indent="-420224">
              <a:buFont typeface="Wingdings" panose="05000000000000000000" pitchFamily="2" charset="2"/>
              <a:buChar char="§"/>
            </a:pPr>
            <a:r>
              <a:rPr lang="en-US" dirty="0"/>
              <a:t>Circuit-Breakers</a:t>
            </a:r>
          </a:p>
          <a:p>
            <a:pPr marL="420224" indent="-420224">
              <a:buFont typeface="Wingdings" panose="05000000000000000000" pitchFamily="2" charset="2"/>
              <a:buChar char="§"/>
            </a:pPr>
            <a:r>
              <a:rPr lang="en-US" dirty="0"/>
              <a:t>Avoid long Http call chains within the same request/response cycle </a:t>
            </a:r>
          </a:p>
        </p:txBody>
      </p:sp>
      <p:sp>
        <p:nvSpPr>
          <p:cNvPr id="4" name="Rectangle 3">
            <a:extLst>
              <a:ext uri="{FF2B5EF4-FFF2-40B4-BE49-F238E27FC236}">
                <a16:creationId xmlns:a16="http://schemas.microsoft.com/office/drawing/2014/main" id="{3A02884D-55CD-4017-A264-9EEEEC6748ED}"/>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bg1"/>
                </a:solidFill>
              </a:rPr>
              <a:t>Design Patterns</a:t>
            </a:r>
            <a:endParaRPr kumimoji="0" lang="en-US" sz="24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19321170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3" y="461295"/>
            <a:ext cx="8796168" cy="454420"/>
          </a:xfrm>
          <a:prstGeom prst="rect">
            <a:avLst/>
          </a:prstGeom>
        </p:spPr>
        <p:txBody>
          <a:bodyPr wrap="square">
            <a:spAutoFit/>
          </a:bodyPr>
          <a:lstStyle/>
          <a:p>
            <a:pPr algn="ctr" defTabSz="685475" eaLnBrk="1" fontAlgn="auto" hangingPunct="1">
              <a:spcBef>
                <a:spcPts val="0"/>
              </a:spcBef>
              <a:spcAft>
                <a:spcPts val="0"/>
              </a:spcAft>
              <a:defRPr/>
            </a:pPr>
            <a:r>
              <a:rPr lang="en-US" sz="2353" kern="0" dirty="0">
                <a:solidFill>
                  <a:sysClr val="windowText" lastClr="000000"/>
                </a:solidFill>
                <a:latin typeface="Segoe UI"/>
                <a:ea typeface="+mn-ea"/>
                <a:cs typeface="+mn-cs"/>
              </a:rPr>
              <a:t>Synchronous vs. Async communication across Microservices</a:t>
            </a:r>
            <a:endParaRPr lang="en-US" sz="2353" kern="0" dirty="0">
              <a:solidFill>
                <a:sysClr val="windowText" lastClr="000000"/>
              </a:solidFill>
              <a:latin typeface="Segoe UI Light"/>
              <a:ea typeface="+mn-ea"/>
              <a:cs typeface="+mn-cs"/>
            </a:endParaRPr>
          </a:p>
        </p:txBody>
      </p:sp>
      <p:sp>
        <p:nvSpPr>
          <p:cNvPr id="26" name="Hexagon 25"/>
          <p:cNvSpPr>
            <a:spLocks noChangeAspect="1"/>
          </p:cNvSpPr>
          <p:nvPr/>
        </p:nvSpPr>
        <p:spPr bwMode="auto">
          <a:xfrm>
            <a:off x="5671104" y="1453507"/>
            <a:ext cx="567348" cy="507568"/>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sp>
        <p:nvSpPr>
          <p:cNvPr id="21" name="Hexagon 20"/>
          <p:cNvSpPr>
            <a:spLocks noChangeAspect="1"/>
          </p:cNvSpPr>
          <p:nvPr/>
        </p:nvSpPr>
        <p:spPr bwMode="auto">
          <a:xfrm>
            <a:off x="6782692" y="1453507"/>
            <a:ext cx="567348" cy="507568"/>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sp>
        <p:nvSpPr>
          <p:cNvPr id="16" name="Hexagon 15"/>
          <p:cNvSpPr>
            <a:spLocks noChangeAspect="1"/>
          </p:cNvSpPr>
          <p:nvPr/>
        </p:nvSpPr>
        <p:spPr bwMode="auto">
          <a:xfrm>
            <a:off x="4559516" y="1453507"/>
            <a:ext cx="567348" cy="507568"/>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sp>
        <p:nvSpPr>
          <p:cNvPr id="11" name="Hexagon 10"/>
          <p:cNvSpPr>
            <a:spLocks noChangeAspect="1"/>
          </p:cNvSpPr>
          <p:nvPr/>
        </p:nvSpPr>
        <p:spPr bwMode="auto">
          <a:xfrm>
            <a:off x="7894280" y="1447135"/>
            <a:ext cx="567348" cy="507568"/>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rgbClr val="FFFFFF"/>
              </a:solidFill>
              <a:latin typeface="Segoe UI Light"/>
              <a:ea typeface="Segoe UI" pitchFamily="34" charset="0"/>
              <a:cs typeface="Segoe UI" pitchFamily="34" charset="0"/>
            </a:endParaRPr>
          </a:p>
        </p:txBody>
      </p:sp>
      <p:sp>
        <p:nvSpPr>
          <p:cNvPr id="37" name="Rectangle 36"/>
          <p:cNvSpPr/>
          <p:nvPr/>
        </p:nvSpPr>
        <p:spPr bwMode="auto">
          <a:xfrm>
            <a:off x="2330938" y="1456836"/>
            <a:ext cx="1008478" cy="504239"/>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r>
              <a:rPr lang="en-US" sz="1471" dirty="0">
                <a:gradFill>
                  <a:gsLst>
                    <a:gs pos="5439">
                      <a:srgbClr val="F8F8F8"/>
                    </a:gs>
                    <a:gs pos="10000">
                      <a:srgbClr val="F8F8F8"/>
                    </a:gs>
                  </a:gsLst>
                  <a:lin ang="5400000" scaled="0"/>
                </a:gradFill>
                <a:latin typeface="Segoe UI"/>
              </a:rPr>
              <a:t>Client</a:t>
            </a:r>
          </a:p>
        </p:txBody>
      </p:sp>
      <p:sp>
        <p:nvSpPr>
          <p:cNvPr id="44" name="Rectangle 43"/>
          <p:cNvSpPr/>
          <p:nvPr/>
        </p:nvSpPr>
        <p:spPr>
          <a:xfrm>
            <a:off x="2272811" y="1995508"/>
            <a:ext cx="1181734" cy="409086"/>
          </a:xfrm>
          <a:prstGeom prst="rect">
            <a:avLst/>
          </a:prstGeom>
        </p:spPr>
        <p:txBody>
          <a:bodyPr wrap="none">
            <a:spAutoFit/>
          </a:bodyPr>
          <a:lstStyle/>
          <a:p>
            <a:pPr defTabSz="685845" eaLnBrk="1" fontAlgn="auto" hangingPunct="1">
              <a:spcBef>
                <a:spcPts val="0"/>
              </a:spcBef>
              <a:spcAft>
                <a:spcPts val="0"/>
              </a:spcAft>
              <a:defRPr/>
            </a:pPr>
            <a:r>
              <a:rPr lang="en-US" sz="1029" dirty="0">
                <a:solidFill>
                  <a:srgbClr val="505050"/>
                </a:solidFill>
                <a:latin typeface="Segoe UI"/>
                <a:ea typeface="+mn-ea"/>
                <a:cs typeface="+mn-cs"/>
              </a:rPr>
              <a:t>i.e. MVC app, </a:t>
            </a:r>
          </a:p>
          <a:p>
            <a:pPr defTabSz="685845" eaLnBrk="1" fontAlgn="auto" hangingPunct="1">
              <a:spcBef>
                <a:spcPts val="0"/>
              </a:spcBef>
              <a:spcAft>
                <a:spcPts val="0"/>
              </a:spcAft>
              <a:defRPr/>
            </a:pPr>
            <a:r>
              <a:rPr lang="en-US" sz="1029" dirty="0">
                <a:solidFill>
                  <a:srgbClr val="505050"/>
                </a:solidFill>
                <a:latin typeface="Segoe UI"/>
                <a:ea typeface="+mn-ea"/>
                <a:cs typeface="+mn-cs"/>
              </a:rPr>
              <a:t>API Gateway, etc.</a:t>
            </a:r>
          </a:p>
        </p:txBody>
      </p:sp>
      <p:grpSp>
        <p:nvGrpSpPr>
          <p:cNvPr id="123" name="Group 122"/>
          <p:cNvGrpSpPr/>
          <p:nvPr/>
        </p:nvGrpSpPr>
        <p:grpSpPr>
          <a:xfrm>
            <a:off x="3339416" y="1361477"/>
            <a:ext cx="4618400" cy="377803"/>
            <a:chOff x="3604974" y="1462566"/>
            <a:chExt cx="6281346" cy="513839"/>
          </a:xfrm>
        </p:grpSpPr>
        <p:cxnSp>
          <p:nvCxnSpPr>
            <p:cNvPr id="46" name="Straight Arrow Connector 45"/>
            <p:cNvCxnSpPr>
              <a:stCxn id="37" idx="3"/>
              <a:endCxn id="16" idx="3"/>
            </p:cNvCxnSpPr>
            <p:nvPr/>
          </p:nvCxnSpPr>
          <p:spPr>
            <a:xfrm flipV="1">
              <a:off x="3604974" y="1932898"/>
              <a:ext cx="1659421" cy="226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a:stCxn id="16" idx="0"/>
              <a:endCxn id="26" idx="3"/>
            </p:cNvCxnSpPr>
            <p:nvPr/>
          </p:nvCxnSpPr>
          <p:spPr>
            <a:xfrm>
              <a:off x="6036027" y="1932898"/>
              <a:ext cx="740205"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26" idx="0"/>
              <a:endCxn id="21" idx="3"/>
            </p:cNvCxnSpPr>
            <p:nvPr/>
          </p:nvCxnSpPr>
          <p:spPr>
            <a:xfrm>
              <a:off x="7547864" y="1932898"/>
              <a:ext cx="740205"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21" idx="0"/>
              <a:endCxn id="11" idx="3"/>
            </p:cNvCxnSpPr>
            <p:nvPr/>
          </p:nvCxnSpPr>
          <p:spPr>
            <a:xfrm flipV="1">
              <a:off x="9059701" y="1924231"/>
              <a:ext cx="740205" cy="8667"/>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911298" y="1470637"/>
              <a:ext cx="927021" cy="494818"/>
            </a:xfrm>
            <a:prstGeom prst="rect">
              <a:avLst/>
            </a:prstGeom>
          </p:spPr>
          <p:txBody>
            <a:bodyPr wrap="none">
              <a:spAutoFit/>
            </a:bodyPr>
            <a:lstStyle/>
            <a:p>
              <a:pPr algn="ctr" defTabSz="685845" eaLnBrk="1" fontAlgn="auto" hangingPunct="1">
                <a:spcBef>
                  <a:spcPts val="0"/>
                </a:spcBef>
                <a:spcAft>
                  <a:spcPts val="0"/>
                </a:spcAft>
                <a:defRPr/>
              </a:pPr>
              <a:r>
                <a:rPr lang="en-US" sz="882" dirty="0">
                  <a:solidFill>
                    <a:srgbClr val="505050"/>
                  </a:solidFill>
                  <a:latin typeface="Segoe UI"/>
                  <a:ea typeface="+mn-ea"/>
                  <a:cs typeface="+mn-cs"/>
                </a:rPr>
                <a:t>Http sync.</a:t>
              </a:r>
            </a:p>
            <a:p>
              <a:pPr algn="ctr" defTabSz="685845" eaLnBrk="1" fontAlgn="auto" hangingPunct="1">
                <a:spcBef>
                  <a:spcPts val="0"/>
                </a:spcBef>
                <a:spcAft>
                  <a:spcPts val="0"/>
                </a:spcAft>
                <a:defRPr/>
              </a:pPr>
              <a:r>
                <a:rPr lang="en-US" sz="882" dirty="0">
                  <a:solidFill>
                    <a:srgbClr val="505050"/>
                  </a:solidFill>
                  <a:latin typeface="Segoe UI"/>
                  <a:ea typeface="+mn-ea"/>
                  <a:cs typeface="+mn-cs"/>
                </a:rPr>
                <a:t>request</a:t>
              </a:r>
            </a:p>
          </p:txBody>
        </p:sp>
        <p:sp>
          <p:nvSpPr>
            <p:cNvPr id="67" name="Rectangle 66"/>
            <p:cNvSpPr/>
            <p:nvPr/>
          </p:nvSpPr>
          <p:spPr>
            <a:xfrm>
              <a:off x="7458231" y="1462566"/>
              <a:ext cx="927021" cy="494818"/>
            </a:xfrm>
            <a:prstGeom prst="rect">
              <a:avLst/>
            </a:prstGeom>
          </p:spPr>
          <p:txBody>
            <a:bodyPr wrap="none">
              <a:spAutoFit/>
            </a:bodyPr>
            <a:lstStyle/>
            <a:p>
              <a:pPr algn="ctr" defTabSz="685845" eaLnBrk="1" fontAlgn="auto" hangingPunct="1">
                <a:spcBef>
                  <a:spcPts val="0"/>
                </a:spcBef>
                <a:spcAft>
                  <a:spcPts val="0"/>
                </a:spcAft>
                <a:defRPr/>
              </a:pPr>
              <a:r>
                <a:rPr lang="en-US" sz="882" dirty="0">
                  <a:solidFill>
                    <a:srgbClr val="505050"/>
                  </a:solidFill>
                  <a:latin typeface="Segoe UI"/>
                  <a:ea typeface="+mn-ea"/>
                  <a:cs typeface="+mn-cs"/>
                </a:rPr>
                <a:t>Http sync.</a:t>
              </a:r>
            </a:p>
            <a:p>
              <a:pPr algn="ctr" defTabSz="685845" eaLnBrk="1" fontAlgn="auto" hangingPunct="1">
                <a:spcBef>
                  <a:spcPts val="0"/>
                </a:spcBef>
                <a:spcAft>
                  <a:spcPts val="0"/>
                </a:spcAft>
                <a:defRPr/>
              </a:pPr>
              <a:r>
                <a:rPr lang="en-US" sz="882" dirty="0">
                  <a:solidFill>
                    <a:srgbClr val="505050"/>
                  </a:solidFill>
                  <a:latin typeface="Segoe UI"/>
                  <a:ea typeface="+mn-ea"/>
                  <a:cs typeface="+mn-cs"/>
                </a:rPr>
                <a:t>request</a:t>
              </a:r>
            </a:p>
          </p:txBody>
        </p:sp>
        <p:sp>
          <p:nvSpPr>
            <p:cNvPr id="68" name="Rectangle 67"/>
            <p:cNvSpPr/>
            <p:nvPr/>
          </p:nvSpPr>
          <p:spPr>
            <a:xfrm>
              <a:off x="8959299" y="1462566"/>
              <a:ext cx="927021" cy="494818"/>
            </a:xfrm>
            <a:prstGeom prst="rect">
              <a:avLst/>
            </a:prstGeom>
          </p:spPr>
          <p:txBody>
            <a:bodyPr wrap="none">
              <a:spAutoFit/>
            </a:bodyPr>
            <a:lstStyle/>
            <a:p>
              <a:pPr algn="ctr" defTabSz="685845" eaLnBrk="1" fontAlgn="auto" hangingPunct="1">
                <a:spcBef>
                  <a:spcPts val="0"/>
                </a:spcBef>
                <a:spcAft>
                  <a:spcPts val="0"/>
                </a:spcAft>
                <a:defRPr/>
              </a:pPr>
              <a:r>
                <a:rPr lang="en-US" sz="882" dirty="0">
                  <a:solidFill>
                    <a:srgbClr val="505050"/>
                  </a:solidFill>
                  <a:latin typeface="Segoe UI"/>
                  <a:ea typeface="+mn-ea"/>
                  <a:cs typeface="+mn-cs"/>
                </a:rPr>
                <a:t>Http sync.</a:t>
              </a:r>
            </a:p>
            <a:p>
              <a:pPr algn="ctr" defTabSz="685845" eaLnBrk="1" fontAlgn="auto" hangingPunct="1">
                <a:spcBef>
                  <a:spcPts val="0"/>
                </a:spcBef>
                <a:spcAft>
                  <a:spcPts val="0"/>
                </a:spcAft>
                <a:defRPr/>
              </a:pPr>
              <a:r>
                <a:rPr lang="en-US" sz="882" dirty="0">
                  <a:solidFill>
                    <a:srgbClr val="505050"/>
                  </a:solidFill>
                  <a:latin typeface="Segoe UI"/>
                  <a:ea typeface="+mn-ea"/>
                  <a:cs typeface="+mn-cs"/>
                </a:rPr>
                <a:t>request</a:t>
              </a:r>
            </a:p>
          </p:txBody>
        </p:sp>
        <p:sp>
          <p:nvSpPr>
            <p:cNvPr id="70" name="Rectangle 69"/>
            <p:cNvSpPr/>
            <p:nvPr/>
          </p:nvSpPr>
          <p:spPr>
            <a:xfrm>
              <a:off x="4082499" y="1481587"/>
              <a:ext cx="927021" cy="494818"/>
            </a:xfrm>
            <a:prstGeom prst="rect">
              <a:avLst/>
            </a:prstGeom>
          </p:spPr>
          <p:txBody>
            <a:bodyPr wrap="none">
              <a:spAutoFit/>
            </a:bodyPr>
            <a:lstStyle/>
            <a:p>
              <a:pPr algn="ctr" defTabSz="685845" eaLnBrk="1" fontAlgn="auto" hangingPunct="1">
                <a:spcBef>
                  <a:spcPts val="0"/>
                </a:spcBef>
                <a:spcAft>
                  <a:spcPts val="0"/>
                </a:spcAft>
                <a:defRPr/>
              </a:pPr>
              <a:r>
                <a:rPr lang="en-US" sz="882" dirty="0">
                  <a:solidFill>
                    <a:srgbClr val="505050"/>
                  </a:solidFill>
                  <a:latin typeface="Segoe UI"/>
                  <a:ea typeface="+mn-ea"/>
                  <a:cs typeface="+mn-cs"/>
                </a:rPr>
                <a:t>Http sync.</a:t>
              </a:r>
            </a:p>
            <a:p>
              <a:pPr algn="ctr" defTabSz="685845" eaLnBrk="1" fontAlgn="auto" hangingPunct="1">
                <a:spcBef>
                  <a:spcPts val="0"/>
                </a:spcBef>
                <a:spcAft>
                  <a:spcPts val="0"/>
                </a:spcAft>
                <a:defRPr/>
              </a:pPr>
              <a:r>
                <a:rPr lang="en-US" sz="882" dirty="0">
                  <a:solidFill>
                    <a:srgbClr val="505050"/>
                  </a:solidFill>
                  <a:latin typeface="Segoe UI"/>
                  <a:ea typeface="+mn-ea"/>
                  <a:cs typeface="+mn-cs"/>
                </a:rPr>
                <a:t>request</a:t>
              </a:r>
            </a:p>
          </p:txBody>
        </p:sp>
      </p:grpSp>
      <p:grpSp>
        <p:nvGrpSpPr>
          <p:cNvPr id="124" name="Group 123"/>
          <p:cNvGrpSpPr/>
          <p:nvPr/>
        </p:nvGrpSpPr>
        <p:grpSpPr>
          <a:xfrm>
            <a:off x="3339416" y="1787016"/>
            <a:ext cx="4594329" cy="377803"/>
            <a:chOff x="3170237" y="2041328"/>
            <a:chExt cx="6248607" cy="513838"/>
          </a:xfrm>
        </p:grpSpPr>
        <p:cxnSp>
          <p:nvCxnSpPr>
            <p:cNvPr id="60" name="Straight Arrow Connector 59"/>
            <p:cNvCxnSpPr/>
            <p:nvPr/>
          </p:nvCxnSpPr>
          <p:spPr>
            <a:xfrm flipV="1">
              <a:off x="3170237" y="2051582"/>
              <a:ext cx="1659421" cy="226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cxnSpLocks/>
            </p:cNvCxnSpPr>
            <p:nvPr/>
          </p:nvCxnSpPr>
          <p:spPr>
            <a:xfrm>
              <a:off x="5601290" y="2051582"/>
              <a:ext cx="740205"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p:cNvCxnSpPr>
            <p:nvPr/>
          </p:nvCxnSpPr>
          <p:spPr>
            <a:xfrm>
              <a:off x="7113127" y="2051582"/>
              <a:ext cx="740205"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cxnSpLocks/>
            </p:cNvCxnSpPr>
            <p:nvPr/>
          </p:nvCxnSpPr>
          <p:spPr>
            <a:xfrm flipV="1">
              <a:off x="8624964" y="2042915"/>
              <a:ext cx="740205" cy="8667"/>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5472001" y="2049399"/>
              <a:ext cx="927021" cy="494818"/>
            </a:xfrm>
            <a:prstGeom prst="rect">
              <a:avLst/>
            </a:prstGeom>
          </p:spPr>
          <p:txBody>
            <a:bodyPr wrap="none">
              <a:spAutoFit/>
            </a:bodyPr>
            <a:lstStyle/>
            <a:p>
              <a:pPr algn="ctr" defTabSz="685845" eaLnBrk="1" fontAlgn="auto" hangingPunct="1">
                <a:spcBef>
                  <a:spcPts val="0"/>
                </a:spcBef>
                <a:spcAft>
                  <a:spcPts val="0"/>
                </a:spcAft>
                <a:defRPr/>
              </a:pPr>
              <a:r>
                <a:rPr lang="en-US" sz="882" dirty="0">
                  <a:solidFill>
                    <a:srgbClr val="505050"/>
                  </a:solidFill>
                  <a:latin typeface="Segoe UI"/>
                  <a:ea typeface="+mn-ea"/>
                  <a:cs typeface="+mn-cs"/>
                </a:rPr>
                <a:t>Http sync.</a:t>
              </a:r>
            </a:p>
            <a:p>
              <a:pPr algn="ctr" defTabSz="685845" eaLnBrk="1" fontAlgn="auto" hangingPunct="1">
                <a:spcBef>
                  <a:spcPts val="0"/>
                </a:spcBef>
                <a:spcAft>
                  <a:spcPts val="0"/>
                </a:spcAft>
                <a:defRPr/>
              </a:pPr>
              <a:r>
                <a:rPr lang="en-US" sz="882" dirty="0">
                  <a:solidFill>
                    <a:srgbClr val="505050"/>
                  </a:solidFill>
                  <a:latin typeface="Segoe UI"/>
                  <a:ea typeface="+mn-ea"/>
                  <a:cs typeface="+mn-cs"/>
                </a:rPr>
                <a:t>response</a:t>
              </a:r>
            </a:p>
          </p:txBody>
        </p:sp>
        <p:sp>
          <p:nvSpPr>
            <p:cNvPr id="76" name="Rectangle 75"/>
            <p:cNvSpPr/>
            <p:nvPr/>
          </p:nvSpPr>
          <p:spPr>
            <a:xfrm>
              <a:off x="6991261" y="2041328"/>
              <a:ext cx="927021" cy="494817"/>
            </a:xfrm>
            <a:prstGeom prst="rect">
              <a:avLst/>
            </a:prstGeom>
          </p:spPr>
          <p:txBody>
            <a:bodyPr wrap="none">
              <a:spAutoFit/>
            </a:bodyPr>
            <a:lstStyle/>
            <a:p>
              <a:pPr algn="ctr" defTabSz="685845" eaLnBrk="1" fontAlgn="auto" hangingPunct="1">
                <a:spcBef>
                  <a:spcPts val="0"/>
                </a:spcBef>
                <a:spcAft>
                  <a:spcPts val="0"/>
                </a:spcAft>
                <a:defRPr/>
              </a:pPr>
              <a:r>
                <a:rPr lang="en-US" sz="882" dirty="0">
                  <a:solidFill>
                    <a:srgbClr val="505050"/>
                  </a:solidFill>
                  <a:latin typeface="Segoe UI"/>
                  <a:ea typeface="+mn-ea"/>
                  <a:cs typeface="+mn-cs"/>
                </a:rPr>
                <a:t>Http sync.</a:t>
              </a:r>
            </a:p>
            <a:p>
              <a:pPr algn="ctr" defTabSz="685845" eaLnBrk="1" fontAlgn="auto" hangingPunct="1">
                <a:spcBef>
                  <a:spcPts val="0"/>
                </a:spcBef>
                <a:spcAft>
                  <a:spcPts val="0"/>
                </a:spcAft>
                <a:defRPr/>
              </a:pPr>
              <a:r>
                <a:rPr lang="en-US" sz="882" dirty="0">
                  <a:solidFill>
                    <a:srgbClr val="505050"/>
                  </a:solidFill>
                  <a:latin typeface="Segoe UI"/>
                  <a:ea typeface="+mn-ea"/>
                  <a:cs typeface="+mn-cs"/>
                </a:rPr>
                <a:t>response</a:t>
              </a:r>
            </a:p>
          </p:txBody>
        </p:sp>
        <p:sp>
          <p:nvSpPr>
            <p:cNvPr id="77" name="Rectangle 76"/>
            <p:cNvSpPr/>
            <p:nvPr/>
          </p:nvSpPr>
          <p:spPr>
            <a:xfrm>
              <a:off x="8491823" y="2041328"/>
              <a:ext cx="927021" cy="494817"/>
            </a:xfrm>
            <a:prstGeom prst="rect">
              <a:avLst/>
            </a:prstGeom>
          </p:spPr>
          <p:txBody>
            <a:bodyPr wrap="none">
              <a:spAutoFit/>
            </a:bodyPr>
            <a:lstStyle/>
            <a:p>
              <a:pPr algn="ctr" defTabSz="685845" eaLnBrk="1" fontAlgn="auto" hangingPunct="1">
                <a:spcBef>
                  <a:spcPts val="0"/>
                </a:spcBef>
                <a:spcAft>
                  <a:spcPts val="0"/>
                </a:spcAft>
                <a:defRPr/>
              </a:pPr>
              <a:r>
                <a:rPr lang="en-US" sz="882" dirty="0">
                  <a:solidFill>
                    <a:srgbClr val="505050"/>
                  </a:solidFill>
                  <a:latin typeface="Segoe UI"/>
                  <a:ea typeface="+mn-ea"/>
                  <a:cs typeface="+mn-cs"/>
                </a:rPr>
                <a:t>Http sync.</a:t>
              </a:r>
            </a:p>
            <a:p>
              <a:pPr algn="ctr" defTabSz="685845" eaLnBrk="1" fontAlgn="auto" hangingPunct="1">
                <a:spcBef>
                  <a:spcPts val="0"/>
                </a:spcBef>
                <a:spcAft>
                  <a:spcPts val="0"/>
                </a:spcAft>
                <a:defRPr/>
              </a:pPr>
              <a:r>
                <a:rPr lang="en-US" sz="882" dirty="0">
                  <a:solidFill>
                    <a:srgbClr val="505050"/>
                  </a:solidFill>
                  <a:latin typeface="Segoe UI"/>
                  <a:ea typeface="+mn-ea"/>
                  <a:cs typeface="+mn-cs"/>
                </a:rPr>
                <a:t>response</a:t>
              </a:r>
            </a:p>
          </p:txBody>
        </p:sp>
        <p:sp>
          <p:nvSpPr>
            <p:cNvPr id="79" name="Rectangle 78"/>
            <p:cNvSpPr/>
            <p:nvPr/>
          </p:nvSpPr>
          <p:spPr>
            <a:xfrm>
              <a:off x="3603121" y="2060349"/>
              <a:ext cx="927021" cy="494817"/>
            </a:xfrm>
            <a:prstGeom prst="rect">
              <a:avLst/>
            </a:prstGeom>
          </p:spPr>
          <p:txBody>
            <a:bodyPr wrap="none">
              <a:spAutoFit/>
            </a:bodyPr>
            <a:lstStyle/>
            <a:p>
              <a:pPr algn="ctr" defTabSz="685845" eaLnBrk="1" fontAlgn="auto" hangingPunct="1">
                <a:spcBef>
                  <a:spcPts val="0"/>
                </a:spcBef>
                <a:spcAft>
                  <a:spcPts val="0"/>
                </a:spcAft>
                <a:defRPr/>
              </a:pPr>
              <a:r>
                <a:rPr lang="en-US" sz="882" dirty="0">
                  <a:solidFill>
                    <a:srgbClr val="505050"/>
                  </a:solidFill>
                  <a:latin typeface="Segoe UI"/>
                  <a:ea typeface="+mn-ea"/>
                  <a:cs typeface="+mn-cs"/>
                </a:rPr>
                <a:t>Http sync.</a:t>
              </a:r>
            </a:p>
            <a:p>
              <a:pPr algn="ctr" defTabSz="685845" eaLnBrk="1" fontAlgn="auto" hangingPunct="1">
                <a:spcBef>
                  <a:spcPts val="0"/>
                </a:spcBef>
                <a:spcAft>
                  <a:spcPts val="0"/>
                </a:spcAft>
                <a:defRPr/>
              </a:pPr>
              <a:r>
                <a:rPr lang="en-US" sz="882" dirty="0">
                  <a:solidFill>
                    <a:srgbClr val="505050"/>
                  </a:solidFill>
                  <a:latin typeface="Segoe UI"/>
                  <a:ea typeface="+mn-ea"/>
                  <a:cs typeface="+mn-cs"/>
                </a:rPr>
                <a:t>response</a:t>
              </a:r>
            </a:p>
          </p:txBody>
        </p:sp>
      </p:grpSp>
      <p:grpSp>
        <p:nvGrpSpPr>
          <p:cNvPr id="125" name="Group 124"/>
          <p:cNvGrpSpPr/>
          <p:nvPr/>
        </p:nvGrpSpPr>
        <p:grpSpPr>
          <a:xfrm>
            <a:off x="3339417" y="2115102"/>
            <a:ext cx="5218242" cy="329308"/>
            <a:chOff x="3289058" y="2487550"/>
            <a:chExt cx="8349952" cy="447882"/>
          </a:xfrm>
        </p:grpSpPr>
        <p:sp>
          <p:nvSpPr>
            <p:cNvPr id="80" name="Rectangle 79"/>
            <p:cNvSpPr/>
            <p:nvPr/>
          </p:nvSpPr>
          <p:spPr>
            <a:xfrm>
              <a:off x="5155207" y="2563752"/>
              <a:ext cx="4371341" cy="371680"/>
            </a:xfrm>
            <a:prstGeom prst="rect">
              <a:avLst/>
            </a:prstGeom>
          </p:spPr>
          <p:txBody>
            <a:bodyPr wrap="none">
              <a:spAutoFit/>
            </a:bodyPr>
            <a:lstStyle/>
            <a:p>
              <a:pPr defTabSz="685845" eaLnBrk="1" fontAlgn="auto" hangingPunct="1">
                <a:spcBef>
                  <a:spcPts val="0"/>
                </a:spcBef>
                <a:spcAft>
                  <a:spcPts val="0"/>
                </a:spcAft>
                <a:defRPr/>
              </a:pPr>
              <a:r>
                <a:rPr lang="en-US" sz="1176" b="1" dirty="0">
                  <a:solidFill>
                    <a:srgbClr val="FF0000"/>
                  </a:solidFill>
                  <a:latin typeface="Segoe UI"/>
                  <a:ea typeface="+mn-ea"/>
                  <a:cs typeface="+mn-cs"/>
                </a:rPr>
                <a:t>Same Http Request/Response cycle!</a:t>
              </a:r>
            </a:p>
          </p:txBody>
        </p:sp>
        <p:sp>
          <p:nvSpPr>
            <p:cNvPr id="81" name="Right Brace 80"/>
            <p:cNvSpPr/>
            <p:nvPr/>
          </p:nvSpPr>
          <p:spPr>
            <a:xfrm rot="5400000">
              <a:off x="7364201" y="-1587593"/>
              <a:ext cx="199666" cy="8349952"/>
            </a:xfrm>
            <a:prstGeom prst="rightBrace">
              <a:avLst/>
            </a:prstGeom>
            <a:ln w="127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eaLnBrk="1" fontAlgn="auto" hangingPunct="1">
                <a:spcBef>
                  <a:spcPts val="0"/>
                </a:spcBef>
                <a:spcAft>
                  <a:spcPts val="0"/>
                </a:spcAft>
                <a:defRPr/>
              </a:pPr>
              <a:endParaRPr lang="en-US" sz="1324">
                <a:solidFill>
                  <a:srgbClr val="505050"/>
                </a:solidFill>
                <a:latin typeface="Segoe UI"/>
              </a:endParaRPr>
            </a:p>
          </p:txBody>
        </p:sp>
      </p:grpSp>
      <p:sp>
        <p:nvSpPr>
          <p:cNvPr id="82" name="Rectangle 81"/>
          <p:cNvSpPr/>
          <p:nvPr/>
        </p:nvSpPr>
        <p:spPr>
          <a:xfrm>
            <a:off x="4605085" y="1600857"/>
            <a:ext cx="534121" cy="228076"/>
          </a:xfrm>
          <a:prstGeom prst="rect">
            <a:avLst/>
          </a:prstGeom>
        </p:spPr>
        <p:txBody>
          <a:bodyPr wrap="none">
            <a:spAutoFit/>
          </a:bodyPr>
          <a:lstStyle/>
          <a:p>
            <a:pPr defTabSz="685845" eaLnBrk="1" fontAlgn="auto" hangingPunct="1">
              <a:spcBef>
                <a:spcPts val="0"/>
              </a:spcBef>
              <a:spcAft>
                <a:spcPts val="0"/>
              </a:spcAft>
              <a:defRPr/>
            </a:pPr>
            <a:r>
              <a:rPr lang="en-US" sz="882" b="1" dirty="0">
                <a:solidFill>
                  <a:srgbClr val="505050"/>
                </a:solidFill>
                <a:latin typeface="Segoe UI"/>
                <a:ea typeface="+mn-ea"/>
                <a:cs typeface="+mn-cs"/>
              </a:rPr>
              <a:t>Basket</a:t>
            </a:r>
          </a:p>
        </p:txBody>
      </p:sp>
      <p:sp>
        <p:nvSpPr>
          <p:cNvPr id="83" name="Rectangle 82"/>
          <p:cNvSpPr/>
          <p:nvPr/>
        </p:nvSpPr>
        <p:spPr>
          <a:xfrm>
            <a:off x="5656365" y="1602137"/>
            <a:ext cx="663964" cy="228076"/>
          </a:xfrm>
          <a:prstGeom prst="rect">
            <a:avLst/>
          </a:prstGeom>
        </p:spPr>
        <p:txBody>
          <a:bodyPr wrap="none">
            <a:spAutoFit/>
          </a:bodyPr>
          <a:lstStyle/>
          <a:p>
            <a:pPr defTabSz="685845" eaLnBrk="1" fontAlgn="auto" hangingPunct="1">
              <a:spcBef>
                <a:spcPts val="0"/>
              </a:spcBef>
              <a:spcAft>
                <a:spcPts val="0"/>
              </a:spcAft>
              <a:defRPr/>
            </a:pPr>
            <a:r>
              <a:rPr lang="en-US" sz="882" b="1" dirty="0">
                <a:solidFill>
                  <a:srgbClr val="FFFFFF"/>
                </a:solidFill>
                <a:latin typeface="Segoe UI"/>
                <a:ea typeface="+mn-ea"/>
                <a:cs typeface="+mn-cs"/>
              </a:rPr>
              <a:t>Ordering</a:t>
            </a:r>
          </a:p>
        </p:txBody>
      </p:sp>
      <p:sp>
        <p:nvSpPr>
          <p:cNvPr id="84" name="Rectangle 83"/>
          <p:cNvSpPr/>
          <p:nvPr/>
        </p:nvSpPr>
        <p:spPr>
          <a:xfrm>
            <a:off x="6809341" y="1602137"/>
            <a:ext cx="591829" cy="228076"/>
          </a:xfrm>
          <a:prstGeom prst="rect">
            <a:avLst/>
          </a:prstGeom>
        </p:spPr>
        <p:txBody>
          <a:bodyPr wrap="none">
            <a:spAutoFit/>
          </a:bodyPr>
          <a:lstStyle/>
          <a:p>
            <a:pPr defTabSz="685845" eaLnBrk="1" fontAlgn="auto" hangingPunct="1">
              <a:spcBef>
                <a:spcPts val="0"/>
              </a:spcBef>
              <a:spcAft>
                <a:spcPts val="0"/>
              </a:spcAft>
              <a:defRPr/>
            </a:pPr>
            <a:r>
              <a:rPr lang="en-US" sz="882" b="1" dirty="0">
                <a:solidFill>
                  <a:srgbClr val="FFFFFF"/>
                </a:solidFill>
                <a:latin typeface="Segoe UI"/>
                <a:ea typeface="+mn-ea"/>
                <a:cs typeface="+mn-cs"/>
              </a:rPr>
              <a:t>Catalog</a:t>
            </a:r>
          </a:p>
        </p:txBody>
      </p:sp>
      <p:sp>
        <p:nvSpPr>
          <p:cNvPr id="85" name="Rectangle 84"/>
          <p:cNvSpPr/>
          <p:nvPr/>
        </p:nvSpPr>
        <p:spPr>
          <a:xfrm>
            <a:off x="7975530" y="1592554"/>
            <a:ext cx="487634" cy="228076"/>
          </a:xfrm>
          <a:prstGeom prst="rect">
            <a:avLst/>
          </a:prstGeom>
        </p:spPr>
        <p:txBody>
          <a:bodyPr wrap="none">
            <a:spAutoFit/>
          </a:bodyPr>
          <a:lstStyle/>
          <a:p>
            <a:pPr defTabSz="685845" eaLnBrk="1" fontAlgn="auto" hangingPunct="1">
              <a:spcBef>
                <a:spcPts val="0"/>
              </a:spcBef>
              <a:spcAft>
                <a:spcPts val="0"/>
              </a:spcAft>
              <a:defRPr/>
            </a:pPr>
            <a:r>
              <a:rPr lang="en-US" sz="882" b="1" dirty="0">
                <a:solidFill>
                  <a:srgbClr val="FFFFFF"/>
                </a:solidFill>
                <a:latin typeface="Segoe UI"/>
                <a:ea typeface="+mn-ea"/>
                <a:cs typeface="+mn-cs"/>
              </a:rPr>
              <a:t>Other</a:t>
            </a:r>
          </a:p>
        </p:txBody>
      </p:sp>
      <p:sp>
        <p:nvSpPr>
          <p:cNvPr id="89" name="Hexagon 88"/>
          <p:cNvSpPr>
            <a:spLocks noChangeAspect="1"/>
          </p:cNvSpPr>
          <p:nvPr/>
        </p:nvSpPr>
        <p:spPr bwMode="auto">
          <a:xfrm>
            <a:off x="5694242" y="2817938"/>
            <a:ext cx="567348" cy="507568"/>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sp>
        <p:nvSpPr>
          <p:cNvPr id="90" name="Hexagon 89"/>
          <p:cNvSpPr>
            <a:spLocks noChangeAspect="1"/>
          </p:cNvSpPr>
          <p:nvPr/>
        </p:nvSpPr>
        <p:spPr bwMode="auto">
          <a:xfrm>
            <a:off x="6805831" y="2817938"/>
            <a:ext cx="567348" cy="507568"/>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sp>
        <p:nvSpPr>
          <p:cNvPr id="91" name="Hexagon 90"/>
          <p:cNvSpPr>
            <a:spLocks noChangeAspect="1"/>
          </p:cNvSpPr>
          <p:nvPr/>
        </p:nvSpPr>
        <p:spPr bwMode="auto">
          <a:xfrm>
            <a:off x="4582654" y="2817938"/>
            <a:ext cx="567348" cy="507568"/>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sp>
        <p:nvSpPr>
          <p:cNvPr id="92" name="Hexagon 91"/>
          <p:cNvSpPr>
            <a:spLocks noChangeAspect="1"/>
          </p:cNvSpPr>
          <p:nvPr/>
        </p:nvSpPr>
        <p:spPr bwMode="auto">
          <a:xfrm>
            <a:off x="7917419" y="2811566"/>
            <a:ext cx="567348" cy="507568"/>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rgbClr val="FFFFFF"/>
              </a:solidFill>
              <a:latin typeface="Segoe UI Light"/>
              <a:ea typeface="Segoe UI" pitchFamily="34" charset="0"/>
              <a:cs typeface="Segoe UI" pitchFamily="34" charset="0"/>
            </a:endParaRPr>
          </a:p>
        </p:txBody>
      </p:sp>
      <p:sp>
        <p:nvSpPr>
          <p:cNvPr id="94" name="Rectangle 93"/>
          <p:cNvSpPr/>
          <p:nvPr/>
        </p:nvSpPr>
        <p:spPr bwMode="auto">
          <a:xfrm>
            <a:off x="2354076" y="2821267"/>
            <a:ext cx="1008478" cy="504239"/>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r>
              <a:rPr lang="en-US" sz="1471" dirty="0">
                <a:gradFill>
                  <a:gsLst>
                    <a:gs pos="5439">
                      <a:srgbClr val="F8F8F8"/>
                    </a:gs>
                    <a:gs pos="10000">
                      <a:srgbClr val="F8F8F8"/>
                    </a:gs>
                  </a:gsLst>
                  <a:lin ang="5400000" scaled="0"/>
                </a:gradFill>
                <a:latin typeface="Segoe UI"/>
              </a:rPr>
              <a:t>Client</a:t>
            </a:r>
          </a:p>
        </p:txBody>
      </p:sp>
      <p:sp>
        <p:nvSpPr>
          <p:cNvPr id="95" name="Rectangle 94"/>
          <p:cNvSpPr/>
          <p:nvPr/>
        </p:nvSpPr>
        <p:spPr>
          <a:xfrm>
            <a:off x="2329342" y="3383611"/>
            <a:ext cx="1181734" cy="409086"/>
          </a:xfrm>
          <a:prstGeom prst="rect">
            <a:avLst/>
          </a:prstGeom>
        </p:spPr>
        <p:txBody>
          <a:bodyPr wrap="none">
            <a:spAutoFit/>
          </a:bodyPr>
          <a:lstStyle/>
          <a:p>
            <a:pPr defTabSz="685845" eaLnBrk="1" fontAlgn="auto" hangingPunct="1">
              <a:spcBef>
                <a:spcPts val="0"/>
              </a:spcBef>
              <a:spcAft>
                <a:spcPts val="0"/>
              </a:spcAft>
              <a:defRPr/>
            </a:pPr>
            <a:r>
              <a:rPr lang="en-US" sz="1029" dirty="0">
                <a:solidFill>
                  <a:srgbClr val="505050"/>
                </a:solidFill>
                <a:latin typeface="Segoe UI"/>
                <a:ea typeface="+mn-ea"/>
                <a:cs typeface="+mn-cs"/>
              </a:rPr>
              <a:t>i.e. MVC app, </a:t>
            </a:r>
          </a:p>
          <a:p>
            <a:pPr defTabSz="685845" eaLnBrk="1" fontAlgn="auto" hangingPunct="1">
              <a:spcBef>
                <a:spcPts val="0"/>
              </a:spcBef>
              <a:spcAft>
                <a:spcPts val="0"/>
              </a:spcAft>
              <a:defRPr/>
            </a:pPr>
            <a:r>
              <a:rPr lang="en-US" sz="1029" dirty="0">
                <a:solidFill>
                  <a:srgbClr val="505050"/>
                </a:solidFill>
                <a:latin typeface="Segoe UI"/>
                <a:ea typeface="+mn-ea"/>
                <a:cs typeface="+mn-cs"/>
              </a:rPr>
              <a:t>API Gateway, etc.</a:t>
            </a:r>
          </a:p>
        </p:txBody>
      </p:sp>
      <p:grpSp>
        <p:nvGrpSpPr>
          <p:cNvPr id="28" name="Group 27"/>
          <p:cNvGrpSpPr/>
          <p:nvPr/>
        </p:nvGrpSpPr>
        <p:grpSpPr>
          <a:xfrm>
            <a:off x="3362555" y="2739892"/>
            <a:ext cx="1220100" cy="363818"/>
            <a:chOff x="4573307" y="3337308"/>
            <a:chExt cx="1659421" cy="494818"/>
          </a:xfrm>
        </p:grpSpPr>
        <p:cxnSp>
          <p:nvCxnSpPr>
            <p:cNvPr id="96" name="Straight Arrow Connector 95"/>
            <p:cNvCxnSpPr>
              <a:stCxn id="94" idx="3"/>
              <a:endCxn id="91" idx="3"/>
            </p:cNvCxnSpPr>
            <p:nvPr/>
          </p:nvCxnSpPr>
          <p:spPr>
            <a:xfrm flipV="1">
              <a:off x="4573307" y="3788619"/>
              <a:ext cx="1659421" cy="226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5018937" y="3337308"/>
              <a:ext cx="927021" cy="494818"/>
            </a:xfrm>
            <a:prstGeom prst="rect">
              <a:avLst/>
            </a:prstGeom>
          </p:spPr>
          <p:txBody>
            <a:bodyPr wrap="none">
              <a:spAutoFit/>
            </a:bodyPr>
            <a:lstStyle/>
            <a:p>
              <a:pPr algn="ctr" defTabSz="685845" eaLnBrk="1" fontAlgn="auto" hangingPunct="1">
                <a:spcBef>
                  <a:spcPts val="0"/>
                </a:spcBef>
                <a:spcAft>
                  <a:spcPts val="0"/>
                </a:spcAft>
                <a:defRPr/>
              </a:pPr>
              <a:r>
                <a:rPr lang="en-US" sz="882" dirty="0">
                  <a:solidFill>
                    <a:srgbClr val="505050"/>
                  </a:solidFill>
                  <a:latin typeface="Segoe UI"/>
                  <a:ea typeface="+mn-ea"/>
                  <a:cs typeface="+mn-cs"/>
                </a:rPr>
                <a:t>Http sync.</a:t>
              </a:r>
            </a:p>
            <a:p>
              <a:pPr algn="ctr" defTabSz="685845" eaLnBrk="1" fontAlgn="auto" hangingPunct="1">
                <a:spcBef>
                  <a:spcPts val="0"/>
                </a:spcBef>
                <a:spcAft>
                  <a:spcPts val="0"/>
                </a:spcAft>
                <a:defRPr/>
              </a:pPr>
              <a:r>
                <a:rPr lang="en-US" sz="882" dirty="0">
                  <a:solidFill>
                    <a:srgbClr val="505050"/>
                  </a:solidFill>
                  <a:latin typeface="Segoe UI"/>
                  <a:ea typeface="+mn-ea"/>
                  <a:cs typeface="+mn-cs"/>
                </a:rPr>
                <a:t>request</a:t>
              </a:r>
            </a:p>
          </p:txBody>
        </p:sp>
      </p:grpSp>
      <p:grpSp>
        <p:nvGrpSpPr>
          <p:cNvPr id="29" name="Group 28"/>
          <p:cNvGrpSpPr/>
          <p:nvPr/>
        </p:nvGrpSpPr>
        <p:grpSpPr>
          <a:xfrm>
            <a:off x="3362555" y="3158985"/>
            <a:ext cx="1220100" cy="370264"/>
            <a:chOff x="4573307" y="3907303"/>
            <a:chExt cx="1659421" cy="503584"/>
          </a:xfrm>
        </p:grpSpPr>
        <p:cxnSp>
          <p:nvCxnSpPr>
            <p:cNvPr id="101" name="Straight Arrow Connector 100"/>
            <p:cNvCxnSpPr/>
            <p:nvPr/>
          </p:nvCxnSpPr>
          <p:spPr>
            <a:xfrm flipV="1">
              <a:off x="4573307" y="3907303"/>
              <a:ext cx="1659421" cy="226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5006191" y="3916070"/>
              <a:ext cx="927021" cy="494817"/>
            </a:xfrm>
            <a:prstGeom prst="rect">
              <a:avLst/>
            </a:prstGeom>
          </p:spPr>
          <p:txBody>
            <a:bodyPr wrap="none">
              <a:spAutoFit/>
            </a:bodyPr>
            <a:lstStyle/>
            <a:p>
              <a:pPr algn="ctr" defTabSz="685845" eaLnBrk="1" fontAlgn="auto" hangingPunct="1">
                <a:spcBef>
                  <a:spcPts val="0"/>
                </a:spcBef>
                <a:spcAft>
                  <a:spcPts val="0"/>
                </a:spcAft>
                <a:defRPr/>
              </a:pPr>
              <a:r>
                <a:rPr lang="en-US" sz="882" dirty="0">
                  <a:solidFill>
                    <a:srgbClr val="505050"/>
                  </a:solidFill>
                  <a:latin typeface="Segoe UI"/>
                  <a:ea typeface="+mn-ea"/>
                  <a:cs typeface="+mn-cs"/>
                </a:rPr>
                <a:t>Http sync.</a:t>
              </a:r>
            </a:p>
            <a:p>
              <a:pPr algn="ctr" defTabSz="685845" eaLnBrk="1" fontAlgn="auto" hangingPunct="1">
                <a:spcBef>
                  <a:spcPts val="0"/>
                </a:spcBef>
                <a:spcAft>
                  <a:spcPts val="0"/>
                </a:spcAft>
                <a:defRPr/>
              </a:pPr>
              <a:r>
                <a:rPr lang="en-US" sz="882" dirty="0">
                  <a:solidFill>
                    <a:srgbClr val="505050"/>
                  </a:solidFill>
                  <a:latin typeface="Segoe UI"/>
                  <a:ea typeface="+mn-ea"/>
                  <a:cs typeface="+mn-cs"/>
                </a:rPr>
                <a:t>response</a:t>
              </a:r>
            </a:p>
          </p:txBody>
        </p:sp>
      </p:grpSp>
      <p:sp>
        <p:nvSpPr>
          <p:cNvPr id="118" name="Rectangle 117"/>
          <p:cNvSpPr/>
          <p:nvPr/>
        </p:nvSpPr>
        <p:spPr>
          <a:xfrm>
            <a:off x="4628223" y="2965288"/>
            <a:ext cx="534121" cy="228076"/>
          </a:xfrm>
          <a:prstGeom prst="rect">
            <a:avLst/>
          </a:prstGeom>
        </p:spPr>
        <p:txBody>
          <a:bodyPr wrap="none">
            <a:spAutoFit/>
          </a:bodyPr>
          <a:lstStyle/>
          <a:p>
            <a:pPr defTabSz="685845" eaLnBrk="1" fontAlgn="auto" hangingPunct="1">
              <a:spcBef>
                <a:spcPts val="0"/>
              </a:spcBef>
              <a:spcAft>
                <a:spcPts val="0"/>
              </a:spcAft>
              <a:defRPr/>
            </a:pPr>
            <a:r>
              <a:rPr lang="en-US" sz="882" b="1" dirty="0">
                <a:solidFill>
                  <a:srgbClr val="505050"/>
                </a:solidFill>
                <a:latin typeface="Segoe UI"/>
                <a:ea typeface="+mn-ea"/>
                <a:cs typeface="+mn-cs"/>
              </a:rPr>
              <a:t>Basket</a:t>
            </a:r>
          </a:p>
        </p:txBody>
      </p:sp>
      <p:sp>
        <p:nvSpPr>
          <p:cNvPr id="119" name="Rectangle 118"/>
          <p:cNvSpPr/>
          <p:nvPr/>
        </p:nvSpPr>
        <p:spPr>
          <a:xfrm>
            <a:off x="5679504" y="2966568"/>
            <a:ext cx="663964" cy="228076"/>
          </a:xfrm>
          <a:prstGeom prst="rect">
            <a:avLst/>
          </a:prstGeom>
        </p:spPr>
        <p:txBody>
          <a:bodyPr wrap="none">
            <a:spAutoFit/>
          </a:bodyPr>
          <a:lstStyle/>
          <a:p>
            <a:pPr defTabSz="685845" eaLnBrk="1" fontAlgn="auto" hangingPunct="1">
              <a:spcBef>
                <a:spcPts val="0"/>
              </a:spcBef>
              <a:spcAft>
                <a:spcPts val="0"/>
              </a:spcAft>
              <a:defRPr/>
            </a:pPr>
            <a:r>
              <a:rPr lang="en-US" sz="882" b="1" dirty="0">
                <a:solidFill>
                  <a:srgbClr val="FFFFFF"/>
                </a:solidFill>
                <a:latin typeface="Segoe UI"/>
                <a:ea typeface="+mn-ea"/>
                <a:cs typeface="+mn-cs"/>
              </a:rPr>
              <a:t>Ordering</a:t>
            </a:r>
          </a:p>
        </p:txBody>
      </p:sp>
      <p:sp>
        <p:nvSpPr>
          <p:cNvPr id="120" name="Rectangle 119"/>
          <p:cNvSpPr/>
          <p:nvPr/>
        </p:nvSpPr>
        <p:spPr>
          <a:xfrm>
            <a:off x="6832479" y="2966568"/>
            <a:ext cx="591829" cy="228076"/>
          </a:xfrm>
          <a:prstGeom prst="rect">
            <a:avLst/>
          </a:prstGeom>
        </p:spPr>
        <p:txBody>
          <a:bodyPr wrap="none">
            <a:spAutoFit/>
          </a:bodyPr>
          <a:lstStyle/>
          <a:p>
            <a:pPr defTabSz="685845" eaLnBrk="1" fontAlgn="auto" hangingPunct="1">
              <a:spcBef>
                <a:spcPts val="0"/>
              </a:spcBef>
              <a:spcAft>
                <a:spcPts val="0"/>
              </a:spcAft>
              <a:defRPr/>
            </a:pPr>
            <a:r>
              <a:rPr lang="en-US" sz="882" b="1" dirty="0">
                <a:solidFill>
                  <a:srgbClr val="FFFFFF"/>
                </a:solidFill>
                <a:latin typeface="Segoe UI"/>
                <a:ea typeface="+mn-ea"/>
                <a:cs typeface="+mn-cs"/>
              </a:rPr>
              <a:t>Catalog</a:t>
            </a:r>
          </a:p>
        </p:txBody>
      </p:sp>
      <p:sp>
        <p:nvSpPr>
          <p:cNvPr id="121" name="Rectangle 120"/>
          <p:cNvSpPr/>
          <p:nvPr/>
        </p:nvSpPr>
        <p:spPr>
          <a:xfrm>
            <a:off x="7993320" y="2951822"/>
            <a:ext cx="487634" cy="228076"/>
          </a:xfrm>
          <a:prstGeom prst="rect">
            <a:avLst/>
          </a:prstGeom>
        </p:spPr>
        <p:txBody>
          <a:bodyPr wrap="none">
            <a:spAutoFit/>
          </a:bodyPr>
          <a:lstStyle/>
          <a:p>
            <a:pPr defTabSz="685845" eaLnBrk="1" fontAlgn="auto" hangingPunct="1">
              <a:spcBef>
                <a:spcPts val="0"/>
              </a:spcBef>
              <a:spcAft>
                <a:spcPts val="0"/>
              </a:spcAft>
              <a:defRPr/>
            </a:pPr>
            <a:r>
              <a:rPr lang="en-US" sz="882" b="1" dirty="0">
                <a:solidFill>
                  <a:srgbClr val="FFFFFF"/>
                </a:solidFill>
                <a:latin typeface="Segoe UI"/>
                <a:ea typeface="+mn-ea"/>
                <a:cs typeface="+mn-cs"/>
              </a:rPr>
              <a:t>Other</a:t>
            </a:r>
          </a:p>
        </p:txBody>
      </p:sp>
      <p:grpSp>
        <p:nvGrpSpPr>
          <p:cNvPr id="23" name="Group 22"/>
          <p:cNvGrpSpPr/>
          <p:nvPr/>
        </p:nvGrpSpPr>
        <p:grpSpPr>
          <a:xfrm>
            <a:off x="7373178" y="2606298"/>
            <a:ext cx="671133" cy="465424"/>
            <a:chOff x="10028034" y="3155609"/>
            <a:chExt cx="912787" cy="633009"/>
          </a:xfrm>
        </p:grpSpPr>
        <p:cxnSp>
          <p:nvCxnSpPr>
            <p:cNvPr id="139" name="Connector: Curved 138"/>
            <p:cNvCxnSpPr>
              <a:cxnSpLocks/>
              <a:stCxn id="92" idx="4"/>
              <a:endCxn id="90" idx="0"/>
            </p:cNvCxnSpPr>
            <p:nvPr/>
          </p:nvCxnSpPr>
          <p:spPr>
            <a:xfrm rot="16200000" flipH="1" flipV="1">
              <a:off x="10307512" y="3155309"/>
              <a:ext cx="353831" cy="912787"/>
            </a:xfrm>
            <a:prstGeom prst="curvedConnector4">
              <a:avLst>
                <a:gd name="adj1" fmla="val -64607"/>
                <a:gd name="adj2" fmla="val 59454"/>
              </a:avLst>
            </a:prstGeom>
            <a:ln w="25400">
              <a:solidFill>
                <a:srgbClr val="00B05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68" name="Picture 2" descr="Image result for envelope icon"/>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0434651" y="3155609"/>
              <a:ext cx="304800" cy="2328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6261590" y="2605476"/>
            <a:ext cx="671133" cy="466246"/>
            <a:chOff x="8516197" y="3154492"/>
            <a:chExt cx="912787" cy="634127"/>
          </a:xfrm>
        </p:grpSpPr>
        <p:cxnSp>
          <p:nvCxnSpPr>
            <p:cNvPr id="159" name="Connector: Curved 158"/>
            <p:cNvCxnSpPr>
              <a:cxnSpLocks/>
              <a:stCxn id="90" idx="4"/>
              <a:endCxn id="89" idx="0"/>
            </p:cNvCxnSpPr>
            <p:nvPr/>
          </p:nvCxnSpPr>
          <p:spPr>
            <a:xfrm rot="16200000" flipH="1" flipV="1">
              <a:off x="8800009" y="3159643"/>
              <a:ext cx="345164" cy="912787"/>
            </a:xfrm>
            <a:prstGeom prst="curvedConnector4">
              <a:avLst>
                <a:gd name="adj1" fmla="val -66229"/>
                <a:gd name="adj2" fmla="val 59454"/>
              </a:avLst>
            </a:prstGeom>
            <a:ln w="25400">
              <a:solidFill>
                <a:srgbClr val="00B05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69" name="Picture 2" descr="Image result for envelope icon"/>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001216" y="3154492"/>
              <a:ext cx="304800" cy="2328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5162345" y="3079328"/>
            <a:ext cx="1770379" cy="492042"/>
            <a:chOff x="7021146" y="3798961"/>
            <a:chExt cx="2407838" cy="669211"/>
          </a:xfrm>
        </p:grpSpPr>
        <p:cxnSp>
          <p:nvCxnSpPr>
            <p:cNvPr id="150" name="Connector: Curved 149"/>
            <p:cNvCxnSpPr>
              <a:cxnSpLocks/>
              <a:stCxn id="90" idx="2"/>
              <a:endCxn id="118" idx="3"/>
            </p:cNvCxnSpPr>
            <p:nvPr/>
          </p:nvCxnSpPr>
          <p:spPr>
            <a:xfrm rot="5400000" flipH="1">
              <a:off x="8057654" y="2762453"/>
              <a:ext cx="334822" cy="2407838"/>
            </a:xfrm>
            <a:prstGeom prst="curvedConnector4">
              <a:avLst>
                <a:gd name="adj1" fmla="val -92859"/>
                <a:gd name="adj2" fmla="val 53584"/>
              </a:avLst>
            </a:prstGeom>
            <a:ln w="25400">
              <a:solidFill>
                <a:srgbClr val="00B05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70" name="Picture 2" descr="Image result for envelope icon"/>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8732837" y="4235295"/>
              <a:ext cx="304800" cy="2328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5023110" y="2595797"/>
            <a:ext cx="671133" cy="475926"/>
            <a:chOff x="6831777" y="3141328"/>
            <a:chExt cx="912787" cy="647292"/>
          </a:xfrm>
        </p:grpSpPr>
        <p:cxnSp>
          <p:nvCxnSpPr>
            <p:cNvPr id="144" name="Connector: Curved 143"/>
            <p:cNvCxnSpPr>
              <a:cxnSpLocks/>
              <a:stCxn id="91" idx="5"/>
              <a:endCxn id="89" idx="3"/>
            </p:cNvCxnSpPr>
            <p:nvPr/>
          </p:nvCxnSpPr>
          <p:spPr>
            <a:xfrm rot="16200000" flipH="1">
              <a:off x="7115589" y="3159644"/>
              <a:ext cx="345164" cy="912787"/>
            </a:xfrm>
            <a:prstGeom prst="curvedConnector4">
              <a:avLst>
                <a:gd name="adj1" fmla="val -66229"/>
                <a:gd name="adj2" fmla="val 59454"/>
              </a:avLst>
            </a:prstGeom>
            <a:ln w="25400">
              <a:solidFill>
                <a:srgbClr val="00B05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71" name="Picture 2" descr="Image result for envelope icon"/>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041648" y="3141328"/>
              <a:ext cx="304800" cy="23287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p:cNvSpPr/>
          <p:nvPr/>
        </p:nvSpPr>
        <p:spPr>
          <a:xfrm>
            <a:off x="541549" y="1453507"/>
            <a:ext cx="1486817" cy="703654"/>
          </a:xfrm>
          <a:prstGeom prst="rect">
            <a:avLst/>
          </a:prstGeom>
        </p:spPr>
        <p:txBody>
          <a:bodyPr wrap="square">
            <a:spAutoFit/>
          </a:bodyPr>
          <a:lstStyle/>
          <a:p>
            <a:pPr defTabSz="685845" eaLnBrk="1" fontAlgn="auto" hangingPunct="1">
              <a:spcBef>
                <a:spcPts val="0"/>
              </a:spcBef>
              <a:spcAft>
                <a:spcPts val="0"/>
              </a:spcAft>
              <a:defRPr/>
            </a:pPr>
            <a:r>
              <a:rPr lang="en-US" sz="1324" b="1" dirty="0">
                <a:solidFill>
                  <a:srgbClr val="505050"/>
                </a:solidFill>
                <a:latin typeface="Segoe UI"/>
                <a:ea typeface="+mn-ea"/>
                <a:cs typeface="+mn-cs"/>
              </a:rPr>
              <a:t>Synchronous</a:t>
            </a:r>
            <a:r>
              <a:rPr lang="en-US" sz="1324" dirty="0">
                <a:solidFill>
                  <a:srgbClr val="505050"/>
                </a:solidFill>
                <a:latin typeface="Segoe UI"/>
                <a:ea typeface="+mn-ea"/>
                <a:cs typeface="+mn-cs"/>
              </a:rPr>
              <a:t> </a:t>
            </a:r>
          </a:p>
          <a:p>
            <a:pPr defTabSz="685845" eaLnBrk="1" fontAlgn="auto" hangingPunct="1">
              <a:spcBef>
                <a:spcPts val="0"/>
              </a:spcBef>
              <a:spcAft>
                <a:spcPts val="0"/>
              </a:spcAft>
              <a:defRPr/>
            </a:pPr>
            <a:r>
              <a:rPr lang="en-US" sz="1324" dirty="0">
                <a:solidFill>
                  <a:srgbClr val="505050"/>
                </a:solidFill>
                <a:latin typeface="Segoe UI"/>
                <a:ea typeface="+mn-ea"/>
                <a:cs typeface="+mn-cs"/>
              </a:rPr>
              <a:t>all req./resp. cycle</a:t>
            </a:r>
          </a:p>
        </p:txBody>
      </p:sp>
      <p:sp>
        <p:nvSpPr>
          <p:cNvPr id="86" name="Rectangle 85"/>
          <p:cNvSpPr/>
          <p:nvPr/>
        </p:nvSpPr>
        <p:spPr>
          <a:xfrm>
            <a:off x="550749" y="2633394"/>
            <a:ext cx="1755659" cy="1314975"/>
          </a:xfrm>
          <a:prstGeom prst="rect">
            <a:avLst/>
          </a:prstGeom>
        </p:spPr>
        <p:txBody>
          <a:bodyPr wrap="square">
            <a:spAutoFit/>
          </a:bodyPr>
          <a:lstStyle/>
          <a:p>
            <a:pPr defTabSz="685845" eaLnBrk="1" fontAlgn="auto" hangingPunct="1">
              <a:spcBef>
                <a:spcPts val="0"/>
              </a:spcBef>
              <a:spcAft>
                <a:spcPts val="0"/>
              </a:spcAft>
              <a:defRPr/>
            </a:pPr>
            <a:r>
              <a:rPr lang="en-US" sz="1324" b="1" dirty="0">
                <a:solidFill>
                  <a:srgbClr val="505050"/>
                </a:solidFill>
                <a:latin typeface="Segoe UI"/>
                <a:ea typeface="+mn-ea"/>
                <a:cs typeface="+mn-cs"/>
              </a:rPr>
              <a:t>Asynchronous</a:t>
            </a:r>
            <a:r>
              <a:rPr lang="en-US" sz="1324" dirty="0">
                <a:solidFill>
                  <a:srgbClr val="505050"/>
                </a:solidFill>
                <a:latin typeface="Segoe UI"/>
                <a:ea typeface="+mn-ea"/>
                <a:cs typeface="+mn-cs"/>
              </a:rPr>
              <a:t> </a:t>
            </a:r>
          </a:p>
          <a:p>
            <a:pPr defTabSz="685845" eaLnBrk="1" fontAlgn="auto" hangingPunct="1">
              <a:spcBef>
                <a:spcPts val="0"/>
              </a:spcBef>
              <a:spcAft>
                <a:spcPts val="0"/>
              </a:spcAft>
              <a:defRPr/>
            </a:pPr>
            <a:r>
              <a:rPr lang="en-US" sz="1324" dirty="0">
                <a:solidFill>
                  <a:srgbClr val="505050"/>
                </a:solidFill>
                <a:latin typeface="Segoe UI"/>
                <a:ea typeface="+mn-ea"/>
                <a:cs typeface="+mn-cs"/>
              </a:rPr>
              <a:t>Comm. across internal microservices</a:t>
            </a:r>
          </a:p>
          <a:p>
            <a:pPr defTabSz="685845" eaLnBrk="1" fontAlgn="auto" hangingPunct="1">
              <a:spcBef>
                <a:spcPts val="0"/>
              </a:spcBef>
              <a:spcAft>
                <a:spcPts val="0"/>
              </a:spcAft>
              <a:defRPr/>
            </a:pPr>
            <a:r>
              <a:rPr lang="en-US" sz="1324" dirty="0">
                <a:solidFill>
                  <a:srgbClr val="505050"/>
                </a:solidFill>
                <a:latin typeface="Segoe UI"/>
                <a:ea typeface="+mn-ea"/>
                <a:cs typeface="+mn-cs"/>
              </a:rPr>
              <a:t>(</a:t>
            </a:r>
            <a:r>
              <a:rPr lang="en-US" sz="1324" dirty="0" err="1">
                <a:solidFill>
                  <a:srgbClr val="505050"/>
                </a:solidFill>
                <a:latin typeface="Segoe UI"/>
                <a:ea typeface="+mn-ea"/>
                <a:cs typeface="+mn-cs"/>
              </a:rPr>
              <a:t>EventBus</a:t>
            </a:r>
            <a:r>
              <a:rPr lang="en-US" sz="1324" dirty="0">
                <a:solidFill>
                  <a:srgbClr val="505050"/>
                </a:solidFill>
                <a:latin typeface="Segoe UI"/>
                <a:ea typeface="+mn-ea"/>
                <a:cs typeface="+mn-cs"/>
              </a:rPr>
              <a:t>: i.e. </a:t>
            </a:r>
            <a:r>
              <a:rPr lang="en-US" sz="1324" b="1" dirty="0">
                <a:solidFill>
                  <a:srgbClr val="505050"/>
                </a:solidFill>
                <a:latin typeface="Segoe UI"/>
                <a:ea typeface="+mn-ea"/>
                <a:cs typeface="+mn-cs"/>
              </a:rPr>
              <a:t>AMPQ</a:t>
            </a:r>
            <a:r>
              <a:rPr lang="en-US" sz="1324" dirty="0">
                <a:solidFill>
                  <a:srgbClr val="505050"/>
                </a:solidFill>
                <a:latin typeface="Segoe UI"/>
                <a:ea typeface="+mn-ea"/>
                <a:cs typeface="+mn-cs"/>
              </a:rPr>
              <a:t>)</a:t>
            </a:r>
          </a:p>
        </p:txBody>
      </p:sp>
      <p:sp>
        <p:nvSpPr>
          <p:cNvPr id="87" name="Rectangle 86"/>
          <p:cNvSpPr/>
          <p:nvPr/>
        </p:nvSpPr>
        <p:spPr>
          <a:xfrm>
            <a:off x="541548" y="4220611"/>
            <a:ext cx="1755659" cy="1111202"/>
          </a:xfrm>
          <a:prstGeom prst="rect">
            <a:avLst/>
          </a:prstGeom>
        </p:spPr>
        <p:txBody>
          <a:bodyPr wrap="square">
            <a:spAutoFit/>
          </a:bodyPr>
          <a:lstStyle/>
          <a:p>
            <a:pPr defTabSz="685845" eaLnBrk="1" fontAlgn="auto" hangingPunct="1">
              <a:spcBef>
                <a:spcPts val="0"/>
              </a:spcBef>
              <a:spcAft>
                <a:spcPts val="0"/>
              </a:spcAft>
              <a:defRPr/>
            </a:pPr>
            <a:r>
              <a:rPr lang="en-US" sz="1324" b="1" dirty="0">
                <a:solidFill>
                  <a:srgbClr val="505050"/>
                </a:solidFill>
                <a:latin typeface="Segoe UI"/>
                <a:ea typeface="+mn-ea"/>
                <a:cs typeface="+mn-cs"/>
              </a:rPr>
              <a:t>“Asynchronous”</a:t>
            </a:r>
            <a:r>
              <a:rPr lang="en-US" sz="1324" dirty="0">
                <a:solidFill>
                  <a:srgbClr val="505050"/>
                </a:solidFill>
                <a:latin typeface="Segoe UI"/>
                <a:ea typeface="+mn-ea"/>
                <a:cs typeface="+mn-cs"/>
              </a:rPr>
              <a:t> </a:t>
            </a:r>
          </a:p>
          <a:p>
            <a:pPr defTabSz="685845" eaLnBrk="1" fontAlgn="auto" hangingPunct="1">
              <a:spcBef>
                <a:spcPts val="0"/>
              </a:spcBef>
              <a:spcAft>
                <a:spcPts val="0"/>
              </a:spcAft>
              <a:defRPr/>
            </a:pPr>
            <a:r>
              <a:rPr lang="en-US" sz="1324" dirty="0">
                <a:solidFill>
                  <a:srgbClr val="505050"/>
                </a:solidFill>
                <a:latin typeface="Segoe UI"/>
                <a:ea typeface="+mn-ea"/>
                <a:cs typeface="+mn-cs"/>
              </a:rPr>
              <a:t>Comm. across internal microservices</a:t>
            </a:r>
          </a:p>
          <a:p>
            <a:pPr defTabSz="685845" eaLnBrk="1" fontAlgn="auto" hangingPunct="1">
              <a:spcBef>
                <a:spcPts val="0"/>
              </a:spcBef>
              <a:spcAft>
                <a:spcPts val="0"/>
              </a:spcAft>
              <a:defRPr/>
            </a:pPr>
            <a:r>
              <a:rPr lang="en-US" sz="1324" dirty="0">
                <a:solidFill>
                  <a:srgbClr val="505050"/>
                </a:solidFill>
                <a:latin typeface="Segoe UI"/>
                <a:ea typeface="+mn-ea"/>
                <a:cs typeface="+mn-cs"/>
              </a:rPr>
              <a:t>(Polling: </a:t>
            </a:r>
            <a:r>
              <a:rPr lang="en-US" sz="1324" b="1" dirty="0">
                <a:solidFill>
                  <a:srgbClr val="505050"/>
                </a:solidFill>
                <a:latin typeface="Segoe UI"/>
                <a:ea typeface="+mn-ea"/>
                <a:cs typeface="+mn-cs"/>
              </a:rPr>
              <a:t>Http</a:t>
            </a:r>
            <a:r>
              <a:rPr lang="en-US" sz="1324" dirty="0">
                <a:solidFill>
                  <a:srgbClr val="505050"/>
                </a:solidFill>
                <a:latin typeface="Segoe UI"/>
                <a:ea typeface="+mn-ea"/>
                <a:cs typeface="+mn-cs"/>
              </a:rPr>
              <a:t>)</a:t>
            </a:r>
          </a:p>
        </p:txBody>
      </p:sp>
      <p:sp>
        <p:nvSpPr>
          <p:cNvPr id="88" name="Hexagon 87"/>
          <p:cNvSpPr>
            <a:spLocks noChangeAspect="1"/>
          </p:cNvSpPr>
          <p:nvPr/>
        </p:nvSpPr>
        <p:spPr bwMode="auto">
          <a:xfrm>
            <a:off x="5694242" y="4259104"/>
            <a:ext cx="567348" cy="507568"/>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sp>
        <p:nvSpPr>
          <p:cNvPr id="93" name="Hexagon 92"/>
          <p:cNvSpPr>
            <a:spLocks noChangeAspect="1"/>
          </p:cNvSpPr>
          <p:nvPr/>
        </p:nvSpPr>
        <p:spPr bwMode="auto">
          <a:xfrm>
            <a:off x="6805831" y="4259104"/>
            <a:ext cx="567348" cy="507568"/>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sp>
        <p:nvSpPr>
          <p:cNvPr id="97" name="Hexagon 96"/>
          <p:cNvSpPr>
            <a:spLocks noChangeAspect="1"/>
          </p:cNvSpPr>
          <p:nvPr/>
        </p:nvSpPr>
        <p:spPr bwMode="auto">
          <a:xfrm>
            <a:off x="4582654" y="4259104"/>
            <a:ext cx="567348" cy="507568"/>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sp>
        <p:nvSpPr>
          <p:cNvPr id="98" name="Hexagon 97"/>
          <p:cNvSpPr>
            <a:spLocks noChangeAspect="1"/>
          </p:cNvSpPr>
          <p:nvPr/>
        </p:nvSpPr>
        <p:spPr bwMode="auto">
          <a:xfrm>
            <a:off x="7917419" y="4252732"/>
            <a:ext cx="567348" cy="507568"/>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rgbClr val="FFFFFF"/>
              </a:solidFill>
              <a:latin typeface="Segoe UI Light"/>
              <a:ea typeface="Segoe UI" pitchFamily="34" charset="0"/>
              <a:cs typeface="Segoe UI" pitchFamily="34" charset="0"/>
            </a:endParaRPr>
          </a:p>
        </p:txBody>
      </p:sp>
      <p:sp>
        <p:nvSpPr>
          <p:cNvPr id="99" name="Rectangle 98"/>
          <p:cNvSpPr/>
          <p:nvPr/>
        </p:nvSpPr>
        <p:spPr bwMode="auto">
          <a:xfrm>
            <a:off x="2354076" y="4262433"/>
            <a:ext cx="1008478" cy="504239"/>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r>
              <a:rPr lang="en-US" sz="1471" dirty="0">
                <a:gradFill>
                  <a:gsLst>
                    <a:gs pos="5439">
                      <a:srgbClr val="F8F8F8"/>
                    </a:gs>
                    <a:gs pos="10000">
                      <a:srgbClr val="F8F8F8"/>
                    </a:gs>
                  </a:gsLst>
                  <a:lin ang="5400000" scaled="0"/>
                </a:gradFill>
                <a:latin typeface="Segoe UI"/>
              </a:rPr>
              <a:t>Client</a:t>
            </a:r>
          </a:p>
        </p:txBody>
      </p:sp>
      <p:sp>
        <p:nvSpPr>
          <p:cNvPr id="100" name="Rectangle 99"/>
          <p:cNvSpPr/>
          <p:nvPr/>
        </p:nvSpPr>
        <p:spPr>
          <a:xfrm>
            <a:off x="2295949" y="4801105"/>
            <a:ext cx="1181734" cy="409086"/>
          </a:xfrm>
          <a:prstGeom prst="rect">
            <a:avLst/>
          </a:prstGeom>
        </p:spPr>
        <p:txBody>
          <a:bodyPr wrap="none">
            <a:spAutoFit/>
          </a:bodyPr>
          <a:lstStyle/>
          <a:p>
            <a:pPr defTabSz="685845" eaLnBrk="1" fontAlgn="auto" hangingPunct="1">
              <a:spcBef>
                <a:spcPts val="0"/>
              </a:spcBef>
              <a:spcAft>
                <a:spcPts val="0"/>
              </a:spcAft>
              <a:defRPr/>
            </a:pPr>
            <a:r>
              <a:rPr lang="en-US" sz="1029" dirty="0">
                <a:solidFill>
                  <a:srgbClr val="505050"/>
                </a:solidFill>
                <a:latin typeface="Segoe UI"/>
                <a:ea typeface="+mn-ea"/>
                <a:cs typeface="+mn-cs"/>
              </a:rPr>
              <a:t>i.e. MVC app, </a:t>
            </a:r>
          </a:p>
          <a:p>
            <a:pPr defTabSz="685845" eaLnBrk="1" fontAlgn="auto" hangingPunct="1">
              <a:spcBef>
                <a:spcPts val="0"/>
              </a:spcBef>
              <a:spcAft>
                <a:spcPts val="0"/>
              </a:spcAft>
              <a:defRPr/>
            </a:pPr>
            <a:r>
              <a:rPr lang="en-US" sz="1029" dirty="0">
                <a:solidFill>
                  <a:srgbClr val="505050"/>
                </a:solidFill>
                <a:latin typeface="Segoe UI"/>
                <a:ea typeface="+mn-ea"/>
                <a:cs typeface="+mn-cs"/>
              </a:rPr>
              <a:t>API Gateway, etc.</a:t>
            </a:r>
          </a:p>
        </p:txBody>
      </p:sp>
      <p:grpSp>
        <p:nvGrpSpPr>
          <p:cNvPr id="102" name="Group 101"/>
          <p:cNvGrpSpPr/>
          <p:nvPr/>
        </p:nvGrpSpPr>
        <p:grpSpPr>
          <a:xfrm>
            <a:off x="3362555" y="7486174"/>
            <a:ext cx="4554864" cy="8037"/>
            <a:chOff x="3484044" y="5587638"/>
            <a:chExt cx="6194932" cy="10931"/>
          </a:xfrm>
        </p:grpSpPr>
        <p:cxnSp>
          <p:nvCxnSpPr>
            <p:cNvPr id="103" name="Straight Arrow Connector 102"/>
            <p:cNvCxnSpPr>
              <a:stCxn id="99" idx="3"/>
              <a:endCxn id="97" idx="3"/>
            </p:cNvCxnSpPr>
            <p:nvPr/>
          </p:nvCxnSpPr>
          <p:spPr>
            <a:xfrm flipV="1">
              <a:off x="3484044" y="5596305"/>
              <a:ext cx="1659421" cy="226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cxnSpLocks/>
              <a:stCxn id="97" idx="0"/>
              <a:endCxn id="88" idx="3"/>
            </p:cNvCxnSpPr>
            <p:nvPr/>
          </p:nvCxnSpPr>
          <p:spPr>
            <a:xfrm>
              <a:off x="5915097" y="5596305"/>
              <a:ext cx="740205"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cxnSpLocks/>
              <a:stCxn id="88" idx="0"/>
              <a:endCxn id="93" idx="3"/>
            </p:cNvCxnSpPr>
            <p:nvPr/>
          </p:nvCxnSpPr>
          <p:spPr>
            <a:xfrm>
              <a:off x="7426934" y="5596305"/>
              <a:ext cx="740205"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cxnSpLocks/>
              <a:stCxn id="93" idx="0"/>
              <a:endCxn id="98" idx="3"/>
            </p:cNvCxnSpPr>
            <p:nvPr/>
          </p:nvCxnSpPr>
          <p:spPr>
            <a:xfrm flipV="1">
              <a:off x="8938771" y="5587638"/>
              <a:ext cx="740205" cy="8667"/>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14" name="Straight Arrow Connector 113"/>
          <p:cNvCxnSpPr>
            <a:cxnSpLocks/>
          </p:cNvCxnSpPr>
          <p:nvPr/>
        </p:nvCxnSpPr>
        <p:spPr>
          <a:xfrm>
            <a:off x="5150002" y="4600151"/>
            <a:ext cx="544241" cy="0"/>
          </a:xfrm>
          <a:prstGeom prst="straightConnector1">
            <a:avLst/>
          </a:prstGeom>
          <a:ln w="25400">
            <a:solidFill>
              <a:srgbClr val="08B25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cxnSpLocks/>
          </p:cNvCxnSpPr>
          <p:nvPr/>
        </p:nvCxnSpPr>
        <p:spPr>
          <a:xfrm>
            <a:off x="6261590" y="4600151"/>
            <a:ext cx="544241" cy="0"/>
          </a:xfrm>
          <a:prstGeom prst="straightConnector1">
            <a:avLst/>
          </a:prstGeom>
          <a:ln w="25400">
            <a:solidFill>
              <a:srgbClr val="08B255"/>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cxnSpLocks/>
          </p:cNvCxnSpPr>
          <p:nvPr/>
        </p:nvCxnSpPr>
        <p:spPr>
          <a:xfrm flipV="1">
            <a:off x="7373178" y="4593780"/>
            <a:ext cx="544241" cy="6372"/>
          </a:xfrm>
          <a:prstGeom prst="straightConnector1">
            <a:avLst/>
          </a:prstGeom>
          <a:ln w="25400">
            <a:solidFill>
              <a:srgbClr val="08B255"/>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3362555" y="4600152"/>
            <a:ext cx="1220100" cy="370264"/>
            <a:chOff x="4573307" y="5867389"/>
            <a:chExt cx="1659421" cy="503584"/>
          </a:xfrm>
        </p:grpSpPr>
        <p:cxnSp>
          <p:nvCxnSpPr>
            <p:cNvPr id="113" name="Straight Arrow Connector 112"/>
            <p:cNvCxnSpPr/>
            <p:nvPr/>
          </p:nvCxnSpPr>
          <p:spPr>
            <a:xfrm flipV="1">
              <a:off x="4573307" y="5867389"/>
              <a:ext cx="1659421" cy="226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5006191" y="5876156"/>
              <a:ext cx="927021" cy="494817"/>
            </a:xfrm>
            <a:prstGeom prst="rect">
              <a:avLst/>
            </a:prstGeom>
          </p:spPr>
          <p:txBody>
            <a:bodyPr wrap="none">
              <a:spAutoFit/>
            </a:bodyPr>
            <a:lstStyle/>
            <a:p>
              <a:pPr algn="ctr" defTabSz="685845" eaLnBrk="1" fontAlgn="auto" hangingPunct="1">
                <a:spcBef>
                  <a:spcPts val="0"/>
                </a:spcBef>
                <a:spcAft>
                  <a:spcPts val="0"/>
                </a:spcAft>
                <a:defRPr/>
              </a:pPr>
              <a:r>
                <a:rPr lang="en-US" sz="882" dirty="0">
                  <a:solidFill>
                    <a:srgbClr val="505050"/>
                  </a:solidFill>
                  <a:latin typeface="Segoe UI"/>
                  <a:ea typeface="+mn-ea"/>
                  <a:cs typeface="+mn-cs"/>
                </a:rPr>
                <a:t>Http sync.</a:t>
              </a:r>
            </a:p>
            <a:p>
              <a:pPr algn="ctr" defTabSz="685845" eaLnBrk="1" fontAlgn="auto" hangingPunct="1">
                <a:spcBef>
                  <a:spcPts val="0"/>
                </a:spcBef>
                <a:spcAft>
                  <a:spcPts val="0"/>
                </a:spcAft>
                <a:defRPr/>
              </a:pPr>
              <a:r>
                <a:rPr lang="en-US" sz="882" dirty="0">
                  <a:solidFill>
                    <a:srgbClr val="505050"/>
                  </a:solidFill>
                  <a:latin typeface="Segoe UI"/>
                  <a:ea typeface="+mn-ea"/>
                  <a:cs typeface="+mn-cs"/>
                </a:rPr>
                <a:t>response</a:t>
              </a:r>
            </a:p>
          </p:txBody>
        </p:sp>
      </p:grpSp>
      <p:sp>
        <p:nvSpPr>
          <p:cNvPr id="132" name="Rectangle 131"/>
          <p:cNvSpPr/>
          <p:nvPr/>
        </p:nvSpPr>
        <p:spPr>
          <a:xfrm>
            <a:off x="4628223" y="4406454"/>
            <a:ext cx="534121" cy="228076"/>
          </a:xfrm>
          <a:prstGeom prst="rect">
            <a:avLst/>
          </a:prstGeom>
        </p:spPr>
        <p:txBody>
          <a:bodyPr wrap="none">
            <a:spAutoFit/>
          </a:bodyPr>
          <a:lstStyle/>
          <a:p>
            <a:pPr defTabSz="685845" eaLnBrk="1" fontAlgn="auto" hangingPunct="1">
              <a:spcBef>
                <a:spcPts val="0"/>
              </a:spcBef>
              <a:spcAft>
                <a:spcPts val="0"/>
              </a:spcAft>
              <a:defRPr/>
            </a:pPr>
            <a:r>
              <a:rPr lang="en-US" sz="882" b="1" dirty="0">
                <a:solidFill>
                  <a:srgbClr val="505050"/>
                </a:solidFill>
                <a:latin typeface="Segoe UI"/>
                <a:ea typeface="+mn-ea"/>
                <a:cs typeface="+mn-cs"/>
              </a:rPr>
              <a:t>Basket</a:t>
            </a:r>
          </a:p>
        </p:txBody>
      </p:sp>
      <p:sp>
        <p:nvSpPr>
          <p:cNvPr id="133" name="Rectangle 132"/>
          <p:cNvSpPr/>
          <p:nvPr/>
        </p:nvSpPr>
        <p:spPr>
          <a:xfrm>
            <a:off x="5679504" y="4407734"/>
            <a:ext cx="663964" cy="228076"/>
          </a:xfrm>
          <a:prstGeom prst="rect">
            <a:avLst/>
          </a:prstGeom>
        </p:spPr>
        <p:txBody>
          <a:bodyPr wrap="none">
            <a:spAutoFit/>
          </a:bodyPr>
          <a:lstStyle/>
          <a:p>
            <a:pPr defTabSz="685845" eaLnBrk="1" fontAlgn="auto" hangingPunct="1">
              <a:spcBef>
                <a:spcPts val="0"/>
              </a:spcBef>
              <a:spcAft>
                <a:spcPts val="0"/>
              </a:spcAft>
              <a:defRPr/>
            </a:pPr>
            <a:r>
              <a:rPr lang="en-US" sz="882" b="1" dirty="0">
                <a:solidFill>
                  <a:srgbClr val="FFFFFF"/>
                </a:solidFill>
                <a:latin typeface="Segoe UI"/>
                <a:ea typeface="+mn-ea"/>
                <a:cs typeface="+mn-cs"/>
              </a:rPr>
              <a:t>Ordering</a:t>
            </a:r>
          </a:p>
        </p:txBody>
      </p:sp>
      <p:sp>
        <p:nvSpPr>
          <p:cNvPr id="134" name="Rectangle 133"/>
          <p:cNvSpPr/>
          <p:nvPr/>
        </p:nvSpPr>
        <p:spPr>
          <a:xfrm>
            <a:off x="6832479" y="4407734"/>
            <a:ext cx="591829" cy="228076"/>
          </a:xfrm>
          <a:prstGeom prst="rect">
            <a:avLst/>
          </a:prstGeom>
        </p:spPr>
        <p:txBody>
          <a:bodyPr wrap="none">
            <a:spAutoFit/>
          </a:bodyPr>
          <a:lstStyle/>
          <a:p>
            <a:pPr defTabSz="685845" eaLnBrk="1" fontAlgn="auto" hangingPunct="1">
              <a:spcBef>
                <a:spcPts val="0"/>
              </a:spcBef>
              <a:spcAft>
                <a:spcPts val="0"/>
              </a:spcAft>
              <a:defRPr/>
            </a:pPr>
            <a:r>
              <a:rPr lang="en-US" sz="882" b="1" dirty="0">
                <a:solidFill>
                  <a:srgbClr val="FFFFFF"/>
                </a:solidFill>
                <a:latin typeface="Segoe UI"/>
                <a:ea typeface="+mn-ea"/>
                <a:cs typeface="+mn-cs"/>
              </a:rPr>
              <a:t>Catalog</a:t>
            </a:r>
          </a:p>
        </p:txBody>
      </p:sp>
      <p:sp>
        <p:nvSpPr>
          <p:cNvPr id="135" name="Rectangle 134"/>
          <p:cNvSpPr/>
          <p:nvPr/>
        </p:nvSpPr>
        <p:spPr>
          <a:xfrm>
            <a:off x="7992196" y="4399723"/>
            <a:ext cx="487634" cy="228076"/>
          </a:xfrm>
          <a:prstGeom prst="rect">
            <a:avLst/>
          </a:prstGeom>
        </p:spPr>
        <p:txBody>
          <a:bodyPr wrap="none">
            <a:spAutoFit/>
          </a:bodyPr>
          <a:lstStyle/>
          <a:p>
            <a:pPr defTabSz="685845" eaLnBrk="1" fontAlgn="auto" hangingPunct="1">
              <a:spcBef>
                <a:spcPts val="0"/>
              </a:spcBef>
              <a:spcAft>
                <a:spcPts val="0"/>
              </a:spcAft>
              <a:defRPr/>
            </a:pPr>
            <a:r>
              <a:rPr lang="en-US" sz="882" b="1" dirty="0">
                <a:solidFill>
                  <a:srgbClr val="FFFFFF"/>
                </a:solidFill>
                <a:latin typeface="Segoe UI"/>
                <a:ea typeface="+mn-ea"/>
                <a:cs typeface="+mn-cs"/>
              </a:rPr>
              <a:t>Other</a:t>
            </a:r>
          </a:p>
        </p:txBody>
      </p:sp>
      <p:grpSp>
        <p:nvGrpSpPr>
          <p:cNvPr id="69" name="Group 68"/>
          <p:cNvGrpSpPr/>
          <p:nvPr/>
        </p:nvGrpSpPr>
        <p:grpSpPr>
          <a:xfrm>
            <a:off x="5146728" y="4176898"/>
            <a:ext cx="563489" cy="363818"/>
            <a:chOff x="6999902" y="5291735"/>
            <a:chExt cx="766383" cy="494818"/>
          </a:xfrm>
        </p:grpSpPr>
        <p:cxnSp>
          <p:nvCxnSpPr>
            <p:cNvPr id="138" name="Straight Arrow Connector 137"/>
            <p:cNvCxnSpPr>
              <a:cxnSpLocks/>
            </p:cNvCxnSpPr>
            <p:nvPr/>
          </p:nvCxnSpPr>
          <p:spPr>
            <a:xfrm>
              <a:off x="6999902" y="5741959"/>
              <a:ext cx="740205" cy="0"/>
            </a:xfrm>
            <a:prstGeom prst="straightConnector1">
              <a:avLst/>
            </a:prstGeom>
            <a:ln w="25400">
              <a:solidFill>
                <a:srgbClr val="08B255"/>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7048565" y="5291735"/>
              <a:ext cx="717720" cy="494818"/>
            </a:xfrm>
            <a:prstGeom prst="rect">
              <a:avLst/>
            </a:prstGeom>
          </p:spPr>
          <p:txBody>
            <a:bodyPr wrap="none">
              <a:spAutoFit/>
            </a:bodyPr>
            <a:lstStyle/>
            <a:p>
              <a:pPr algn="ctr" defTabSz="685845" eaLnBrk="1" fontAlgn="auto" hangingPunct="1">
                <a:spcBef>
                  <a:spcPts val="0"/>
                </a:spcBef>
                <a:spcAft>
                  <a:spcPts val="0"/>
                </a:spcAft>
                <a:defRPr/>
              </a:pPr>
              <a:r>
                <a:rPr lang="en-US" sz="882" dirty="0">
                  <a:solidFill>
                    <a:srgbClr val="505050"/>
                  </a:solidFill>
                  <a:latin typeface="Segoe UI"/>
                  <a:ea typeface="+mn-ea"/>
                  <a:cs typeface="+mn-cs"/>
                </a:rPr>
                <a:t>Http </a:t>
              </a:r>
            </a:p>
            <a:p>
              <a:pPr algn="ctr" defTabSz="685845" eaLnBrk="1" fontAlgn="auto" hangingPunct="1">
                <a:spcBef>
                  <a:spcPts val="0"/>
                </a:spcBef>
                <a:spcAft>
                  <a:spcPts val="0"/>
                </a:spcAft>
                <a:defRPr/>
              </a:pPr>
              <a:r>
                <a:rPr lang="en-US" sz="882" dirty="0">
                  <a:solidFill>
                    <a:srgbClr val="505050"/>
                  </a:solidFill>
                  <a:latin typeface="Segoe UI"/>
                  <a:ea typeface="+mn-ea"/>
                  <a:cs typeface="+mn-cs"/>
                </a:rPr>
                <a:t>Polling</a:t>
              </a:r>
            </a:p>
          </p:txBody>
        </p:sp>
      </p:grpSp>
      <p:grpSp>
        <p:nvGrpSpPr>
          <p:cNvPr id="64" name="Group 63"/>
          <p:cNvGrpSpPr/>
          <p:nvPr/>
        </p:nvGrpSpPr>
        <p:grpSpPr>
          <a:xfrm>
            <a:off x="6258313" y="4162115"/>
            <a:ext cx="544241" cy="363818"/>
            <a:chOff x="8511739" y="5271627"/>
            <a:chExt cx="740205" cy="494817"/>
          </a:xfrm>
        </p:grpSpPr>
        <p:cxnSp>
          <p:nvCxnSpPr>
            <p:cNvPr id="140" name="Straight Arrow Connector 139"/>
            <p:cNvCxnSpPr>
              <a:cxnSpLocks/>
            </p:cNvCxnSpPr>
            <p:nvPr/>
          </p:nvCxnSpPr>
          <p:spPr>
            <a:xfrm>
              <a:off x="8511739" y="5741959"/>
              <a:ext cx="740205" cy="0"/>
            </a:xfrm>
            <a:prstGeom prst="straightConnector1">
              <a:avLst/>
            </a:prstGeom>
            <a:ln w="25400">
              <a:solidFill>
                <a:srgbClr val="08B25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3" name="Rectangle 142"/>
            <p:cNvSpPr/>
            <p:nvPr/>
          </p:nvSpPr>
          <p:spPr>
            <a:xfrm>
              <a:off x="8526756" y="5271627"/>
              <a:ext cx="717720" cy="494817"/>
            </a:xfrm>
            <a:prstGeom prst="rect">
              <a:avLst/>
            </a:prstGeom>
          </p:spPr>
          <p:txBody>
            <a:bodyPr wrap="none">
              <a:spAutoFit/>
            </a:bodyPr>
            <a:lstStyle/>
            <a:p>
              <a:pPr algn="ctr" defTabSz="685845" eaLnBrk="1" fontAlgn="auto" hangingPunct="1">
                <a:spcBef>
                  <a:spcPts val="0"/>
                </a:spcBef>
                <a:spcAft>
                  <a:spcPts val="0"/>
                </a:spcAft>
                <a:defRPr/>
              </a:pPr>
              <a:r>
                <a:rPr lang="en-US" sz="882" dirty="0">
                  <a:solidFill>
                    <a:srgbClr val="505050"/>
                  </a:solidFill>
                  <a:latin typeface="Segoe UI"/>
                  <a:ea typeface="+mn-ea"/>
                  <a:cs typeface="+mn-cs"/>
                </a:rPr>
                <a:t>Http </a:t>
              </a:r>
            </a:p>
            <a:p>
              <a:pPr algn="ctr" defTabSz="685845" eaLnBrk="1" fontAlgn="auto" hangingPunct="1">
                <a:spcBef>
                  <a:spcPts val="0"/>
                </a:spcBef>
                <a:spcAft>
                  <a:spcPts val="0"/>
                </a:spcAft>
                <a:defRPr/>
              </a:pPr>
              <a:r>
                <a:rPr lang="en-US" sz="882" dirty="0">
                  <a:solidFill>
                    <a:srgbClr val="505050"/>
                  </a:solidFill>
                  <a:latin typeface="Segoe UI"/>
                  <a:ea typeface="+mn-ea"/>
                  <a:cs typeface="+mn-cs"/>
                </a:rPr>
                <a:t>Polling</a:t>
              </a:r>
            </a:p>
          </p:txBody>
        </p:sp>
      </p:grpSp>
      <p:grpSp>
        <p:nvGrpSpPr>
          <p:cNvPr id="65" name="Group 64"/>
          <p:cNvGrpSpPr/>
          <p:nvPr/>
        </p:nvGrpSpPr>
        <p:grpSpPr>
          <a:xfrm>
            <a:off x="7369901" y="4162115"/>
            <a:ext cx="547518" cy="499560"/>
            <a:chOff x="10023576" y="5271627"/>
            <a:chExt cx="744663" cy="679437"/>
          </a:xfrm>
        </p:grpSpPr>
        <p:cxnSp>
          <p:nvCxnSpPr>
            <p:cNvPr id="141" name="Straight Arrow Connector 140"/>
            <p:cNvCxnSpPr>
              <a:cxnSpLocks/>
              <a:endCxn id="98" idx="3"/>
            </p:cNvCxnSpPr>
            <p:nvPr/>
          </p:nvCxnSpPr>
          <p:spPr>
            <a:xfrm flipV="1">
              <a:off x="10023576" y="5740038"/>
              <a:ext cx="744663" cy="1922"/>
            </a:xfrm>
            <a:prstGeom prst="straightConnector1">
              <a:avLst/>
            </a:prstGeom>
            <a:ln w="25400">
              <a:solidFill>
                <a:srgbClr val="08B25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10064768" y="5271627"/>
              <a:ext cx="643830" cy="679437"/>
            </a:xfrm>
            <a:prstGeom prst="rect">
              <a:avLst/>
            </a:prstGeom>
          </p:spPr>
          <p:txBody>
            <a:bodyPr wrap="square">
              <a:spAutoFit/>
            </a:bodyPr>
            <a:lstStyle/>
            <a:p>
              <a:pPr algn="ctr" defTabSz="685845" eaLnBrk="1" fontAlgn="auto" hangingPunct="1">
                <a:spcBef>
                  <a:spcPts val="0"/>
                </a:spcBef>
                <a:spcAft>
                  <a:spcPts val="0"/>
                </a:spcAft>
                <a:defRPr/>
              </a:pPr>
              <a:r>
                <a:rPr lang="en-US" sz="882" dirty="0">
                  <a:solidFill>
                    <a:srgbClr val="505050"/>
                  </a:solidFill>
                  <a:latin typeface="Segoe UI"/>
                  <a:ea typeface="+mn-ea"/>
                  <a:cs typeface="+mn-cs"/>
                </a:rPr>
                <a:t>Http </a:t>
              </a:r>
            </a:p>
            <a:p>
              <a:pPr algn="ctr" defTabSz="685845" eaLnBrk="1" fontAlgn="auto" hangingPunct="1">
                <a:spcBef>
                  <a:spcPts val="0"/>
                </a:spcBef>
                <a:spcAft>
                  <a:spcPts val="0"/>
                </a:spcAft>
                <a:defRPr/>
              </a:pPr>
              <a:r>
                <a:rPr lang="en-US" sz="882" dirty="0">
                  <a:solidFill>
                    <a:srgbClr val="505050"/>
                  </a:solidFill>
                  <a:latin typeface="Segoe UI"/>
                  <a:ea typeface="+mn-ea"/>
                  <a:cs typeface="+mn-cs"/>
                </a:rPr>
                <a:t>Polling</a:t>
              </a:r>
            </a:p>
          </p:txBody>
        </p:sp>
      </p:grpSp>
      <p:grpSp>
        <p:nvGrpSpPr>
          <p:cNvPr id="73" name="Group 72"/>
          <p:cNvGrpSpPr/>
          <p:nvPr/>
        </p:nvGrpSpPr>
        <p:grpSpPr>
          <a:xfrm>
            <a:off x="3359277" y="4176097"/>
            <a:ext cx="1220100" cy="363818"/>
            <a:chOff x="4568849" y="5290648"/>
            <a:chExt cx="1659421" cy="494818"/>
          </a:xfrm>
        </p:grpSpPr>
        <p:cxnSp>
          <p:nvCxnSpPr>
            <p:cNvPr id="137" name="Straight Arrow Connector 136"/>
            <p:cNvCxnSpPr/>
            <p:nvPr/>
          </p:nvCxnSpPr>
          <p:spPr>
            <a:xfrm flipV="1">
              <a:off x="4568849" y="5741959"/>
              <a:ext cx="1659421" cy="226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5046374" y="5290648"/>
              <a:ext cx="927021" cy="494818"/>
            </a:xfrm>
            <a:prstGeom prst="rect">
              <a:avLst/>
            </a:prstGeom>
          </p:spPr>
          <p:txBody>
            <a:bodyPr wrap="none">
              <a:spAutoFit/>
            </a:bodyPr>
            <a:lstStyle/>
            <a:p>
              <a:pPr algn="ctr" defTabSz="685845" eaLnBrk="1" fontAlgn="auto" hangingPunct="1">
                <a:spcBef>
                  <a:spcPts val="0"/>
                </a:spcBef>
                <a:spcAft>
                  <a:spcPts val="0"/>
                </a:spcAft>
                <a:defRPr/>
              </a:pPr>
              <a:r>
                <a:rPr lang="en-US" sz="882" dirty="0">
                  <a:solidFill>
                    <a:srgbClr val="505050"/>
                  </a:solidFill>
                  <a:latin typeface="Segoe UI"/>
                  <a:ea typeface="+mn-ea"/>
                  <a:cs typeface="+mn-cs"/>
                </a:rPr>
                <a:t>Http sync.</a:t>
              </a:r>
            </a:p>
            <a:p>
              <a:pPr algn="ctr" defTabSz="685845" eaLnBrk="1" fontAlgn="auto" hangingPunct="1">
                <a:spcBef>
                  <a:spcPts val="0"/>
                </a:spcBef>
                <a:spcAft>
                  <a:spcPts val="0"/>
                </a:spcAft>
                <a:defRPr/>
              </a:pPr>
              <a:r>
                <a:rPr lang="en-US" sz="882" dirty="0">
                  <a:solidFill>
                    <a:srgbClr val="505050"/>
                  </a:solidFill>
                  <a:latin typeface="Segoe UI"/>
                  <a:ea typeface="+mn-ea"/>
                  <a:cs typeface="+mn-cs"/>
                </a:rPr>
                <a:t>request</a:t>
              </a:r>
            </a:p>
          </p:txBody>
        </p:sp>
      </p:grpSp>
      <p:cxnSp>
        <p:nvCxnSpPr>
          <p:cNvPr id="151" name="Connector: Curved 150"/>
          <p:cNvCxnSpPr>
            <a:cxnSpLocks/>
            <a:stCxn id="93" idx="1"/>
            <a:endCxn id="97" idx="2"/>
          </p:cNvCxnSpPr>
          <p:nvPr/>
        </p:nvCxnSpPr>
        <p:spPr>
          <a:xfrm rot="5400000">
            <a:off x="5977916" y="3498302"/>
            <a:ext cx="9338" cy="2536740"/>
          </a:xfrm>
          <a:prstGeom prst="curvedConnector3">
            <a:avLst>
              <a:gd name="adj1" fmla="val 5368693"/>
            </a:avLst>
          </a:prstGeom>
          <a:ln w="25400">
            <a:solidFill>
              <a:srgbClr val="00B05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5027779" y="4762007"/>
            <a:ext cx="1909613" cy="691258"/>
            <a:chOff x="6838128" y="6087519"/>
            <a:chExt cx="2597206" cy="940159"/>
          </a:xfrm>
        </p:grpSpPr>
        <p:cxnSp>
          <p:nvCxnSpPr>
            <p:cNvPr id="148" name="Connector: Curved 147"/>
            <p:cNvCxnSpPr>
              <a:cxnSpLocks/>
              <a:stCxn id="93" idx="2"/>
              <a:endCxn id="97" idx="1"/>
            </p:cNvCxnSpPr>
            <p:nvPr/>
          </p:nvCxnSpPr>
          <p:spPr>
            <a:xfrm rot="5400000">
              <a:off x="8130381" y="4795266"/>
              <a:ext cx="12700" cy="2597206"/>
            </a:xfrm>
            <a:prstGeom prst="curvedConnector3">
              <a:avLst>
                <a:gd name="adj1" fmla="val 3740874"/>
              </a:avLst>
            </a:prstGeom>
            <a:ln w="25400">
              <a:solidFill>
                <a:srgbClr val="00B05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54" name="Rectangle 153"/>
            <p:cNvSpPr/>
            <p:nvPr/>
          </p:nvSpPr>
          <p:spPr>
            <a:xfrm>
              <a:off x="7817249" y="6532860"/>
              <a:ext cx="717721" cy="494818"/>
            </a:xfrm>
            <a:prstGeom prst="rect">
              <a:avLst/>
            </a:prstGeom>
          </p:spPr>
          <p:txBody>
            <a:bodyPr wrap="none">
              <a:spAutoFit/>
            </a:bodyPr>
            <a:lstStyle/>
            <a:p>
              <a:pPr algn="ctr" defTabSz="685845" eaLnBrk="1" fontAlgn="auto" hangingPunct="1">
                <a:spcBef>
                  <a:spcPts val="0"/>
                </a:spcBef>
                <a:spcAft>
                  <a:spcPts val="0"/>
                </a:spcAft>
                <a:defRPr/>
              </a:pPr>
              <a:r>
                <a:rPr lang="en-US" sz="882" dirty="0">
                  <a:solidFill>
                    <a:srgbClr val="505050"/>
                  </a:solidFill>
                  <a:latin typeface="Segoe UI"/>
                  <a:ea typeface="+mn-ea"/>
                  <a:cs typeface="+mn-cs"/>
                </a:rPr>
                <a:t>Http </a:t>
              </a:r>
            </a:p>
            <a:p>
              <a:pPr algn="ctr" defTabSz="685845" eaLnBrk="1" fontAlgn="auto" hangingPunct="1">
                <a:spcBef>
                  <a:spcPts val="0"/>
                </a:spcBef>
                <a:spcAft>
                  <a:spcPts val="0"/>
                </a:spcAft>
                <a:defRPr/>
              </a:pPr>
              <a:r>
                <a:rPr lang="en-US" sz="882" dirty="0">
                  <a:solidFill>
                    <a:srgbClr val="505050"/>
                  </a:solidFill>
                  <a:latin typeface="Segoe UI"/>
                  <a:ea typeface="+mn-ea"/>
                  <a:cs typeface="+mn-cs"/>
                </a:rPr>
                <a:t>Polling</a:t>
              </a:r>
            </a:p>
          </p:txBody>
        </p:sp>
      </p:grpSp>
      <p:sp>
        <p:nvSpPr>
          <p:cNvPr id="163" name="Multiplication Sign 162"/>
          <p:cNvSpPr/>
          <p:nvPr/>
        </p:nvSpPr>
        <p:spPr bwMode="auto">
          <a:xfrm>
            <a:off x="7914479" y="1674854"/>
            <a:ext cx="551626" cy="507744"/>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grpSp>
        <p:nvGrpSpPr>
          <p:cNvPr id="5" name="Group 4">
            <a:extLst>
              <a:ext uri="{FF2B5EF4-FFF2-40B4-BE49-F238E27FC236}">
                <a16:creationId xmlns:a16="http://schemas.microsoft.com/office/drawing/2014/main" id="{FC856732-D7C4-4BB5-8FE2-AE809A258453}"/>
              </a:ext>
            </a:extLst>
          </p:cNvPr>
          <p:cNvGrpSpPr/>
          <p:nvPr/>
        </p:nvGrpSpPr>
        <p:grpSpPr>
          <a:xfrm>
            <a:off x="-24826" y="1225700"/>
            <a:ext cx="1176732" cy="729003"/>
            <a:chOff x="-33766" y="1277900"/>
            <a:chExt cx="1600437" cy="991495"/>
          </a:xfrm>
        </p:grpSpPr>
        <p:sp>
          <p:nvSpPr>
            <p:cNvPr id="2" name="Arrow: Right 1">
              <a:extLst>
                <a:ext uri="{FF2B5EF4-FFF2-40B4-BE49-F238E27FC236}">
                  <a16:creationId xmlns:a16="http://schemas.microsoft.com/office/drawing/2014/main" id="{FE14E290-655F-4504-A1EA-F0F4A4CF8A18}"/>
                </a:ext>
              </a:extLst>
            </p:cNvPr>
            <p:cNvSpPr/>
            <p:nvPr/>
          </p:nvSpPr>
          <p:spPr bwMode="auto">
            <a:xfrm>
              <a:off x="46037" y="1668462"/>
              <a:ext cx="690506" cy="600933"/>
            </a:xfrm>
            <a:prstGeom prst="rightArrow">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sp>
          <p:nvSpPr>
            <p:cNvPr id="3" name="Rectangle 2">
              <a:extLst>
                <a:ext uri="{FF2B5EF4-FFF2-40B4-BE49-F238E27FC236}">
                  <a16:creationId xmlns:a16="http://schemas.microsoft.com/office/drawing/2014/main" id="{3CE05D65-EC91-4F5B-87F3-86FD3A57180A}"/>
                </a:ext>
              </a:extLst>
            </p:cNvPr>
            <p:cNvSpPr/>
            <p:nvPr/>
          </p:nvSpPr>
          <p:spPr>
            <a:xfrm>
              <a:off x="-33766" y="1277900"/>
              <a:ext cx="1600437" cy="402726"/>
            </a:xfrm>
            <a:prstGeom prst="rect">
              <a:avLst/>
            </a:prstGeom>
          </p:spPr>
          <p:txBody>
            <a:bodyPr wrap="none">
              <a:spAutoFit/>
            </a:bodyPr>
            <a:lstStyle/>
            <a:p>
              <a:pPr defTabSz="685845" eaLnBrk="1" fontAlgn="auto" hangingPunct="1">
                <a:spcBef>
                  <a:spcPts val="0"/>
                </a:spcBef>
                <a:spcAft>
                  <a:spcPts val="0"/>
                </a:spcAft>
                <a:defRPr/>
              </a:pPr>
              <a:r>
                <a:rPr lang="en-US" sz="1324" b="1" dirty="0">
                  <a:solidFill>
                    <a:srgbClr val="FF0000"/>
                  </a:solidFill>
                  <a:latin typeface="Segoe UI"/>
                  <a:ea typeface="+mn-ea"/>
                  <a:cs typeface="+mn-cs"/>
                </a:rPr>
                <a:t>Anti-pattern</a:t>
              </a:r>
            </a:p>
          </p:txBody>
        </p:sp>
      </p:grpSp>
      <p:sp>
        <p:nvSpPr>
          <p:cNvPr id="107" name="Rectangle 106">
            <a:extLst>
              <a:ext uri="{FF2B5EF4-FFF2-40B4-BE49-F238E27FC236}">
                <a16:creationId xmlns:a16="http://schemas.microsoft.com/office/drawing/2014/main" id="{C185D275-588C-42DD-B408-322A98983978}"/>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bg1"/>
                </a:solidFill>
              </a:rPr>
              <a:t>Design Patterns</a:t>
            </a:r>
            <a:endParaRPr kumimoji="0" lang="en-US" sz="24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2025585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1000"/>
                                  </p:stCondLst>
                                  <p:childTnLst>
                                    <p:set>
                                      <p:cBhvr>
                                        <p:cTn id="13" dur="1" fill="hold">
                                          <p:stCondLst>
                                            <p:cond delay="0"/>
                                          </p:stCondLst>
                                        </p:cTn>
                                        <p:tgtEl>
                                          <p:spTgt spid="123"/>
                                        </p:tgtEl>
                                        <p:attrNameLst>
                                          <p:attrName>style.visibility</p:attrName>
                                        </p:attrNameLst>
                                      </p:cBhvr>
                                      <p:to>
                                        <p:strVal val="visible"/>
                                      </p:to>
                                    </p:set>
                                    <p:animEffect transition="in" filter="wipe(left)">
                                      <p:cBhvr>
                                        <p:cTn id="14" dur="500"/>
                                        <p:tgtEl>
                                          <p:spTgt spid="123"/>
                                        </p:tgtEl>
                                      </p:cBhvr>
                                    </p:animEffect>
                                  </p:childTnLst>
                                </p:cTn>
                              </p:par>
                            </p:childTnLst>
                          </p:cTn>
                        </p:par>
                        <p:par>
                          <p:cTn id="15" fill="hold">
                            <p:stCondLst>
                              <p:cond delay="1500"/>
                            </p:stCondLst>
                            <p:childTnLst>
                              <p:par>
                                <p:cTn id="16" presetID="22" presetClass="entr" presetSubtype="2" fill="hold" nodeType="afterEffect">
                                  <p:stCondLst>
                                    <p:cond delay="500"/>
                                  </p:stCondLst>
                                  <p:childTnLst>
                                    <p:set>
                                      <p:cBhvr>
                                        <p:cTn id="17" dur="1" fill="hold">
                                          <p:stCondLst>
                                            <p:cond delay="0"/>
                                          </p:stCondLst>
                                        </p:cTn>
                                        <p:tgtEl>
                                          <p:spTgt spid="124"/>
                                        </p:tgtEl>
                                        <p:attrNameLst>
                                          <p:attrName>style.visibility</p:attrName>
                                        </p:attrNameLst>
                                      </p:cBhvr>
                                      <p:to>
                                        <p:strVal val="visible"/>
                                      </p:to>
                                    </p:set>
                                    <p:animEffect transition="in" filter="wipe(right)">
                                      <p:cBhvr>
                                        <p:cTn id="18" dur="1000"/>
                                        <p:tgtEl>
                                          <p:spTgt spid="124"/>
                                        </p:tgtEl>
                                      </p:cBhvr>
                                    </p:animEffect>
                                  </p:childTnLst>
                                </p:cTn>
                              </p:par>
                            </p:childTnLst>
                          </p:cTn>
                        </p:par>
                        <p:par>
                          <p:cTn id="19" fill="hold">
                            <p:stCondLst>
                              <p:cond delay="3000"/>
                            </p:stCondLst>
                            <p:childTnLst>
                              <p:par>
                                <p:cTn id="20" presetID="10" presetClass="entr" presetSubtype="0" fill="hold" nodeType="afterEffect">
                                  <p:stCondLst>
                                    <p:cond delay="50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childTnLst>
                          </p:cTn>
                        </p:par>
                        <p:par>
                          <p:cTn id="23" fill="hold">
                            <p:stCondLst>
                              <p:cond delay="4000"/>
                            </p:stCondLst>
                            <p:childTnLst>
                              <p:par>
                                <p:cTn id="24" presetID="53" presetClass="entr" presetSubtype="16" fill="hold" grpId="0" nodeType="afterEffect">
                                  <p:stCondLst>
                                    <p:cond delay="2000"/>
                                  </p:stCondLst>
                                  <p:childTnLst>
                                    <p:set>
                                      <p:cBhvr>
                                        <p:cTn id="25" dur="1" fill="hold">
                                          <p:stCondLst>
                                            <p:cond delay="0"/>
                                          </p:stCondLst>
                                        </p:cTn>
                                        <p:tgtEl>
                                          <p:spTgt spid="163"/>
                                        </p:tgtEl>
                                        <p:attrNameLst>
                                          <p:attrName>style.visibility</p:attrName>
                                        </p:attrNameLst>
                                      </p:cBhvr>
                                      <p:to>
                                        <p:strVal val="visible"/>
                                      </p:to>
                                    </p:set>
                                    <p:anim calcmode="lin" valueType="num">
                                      <p:cBhvr>
                                        <p:cTn id="26" dur="500" fill="hold"/>
                                        <p:tgtEl>
                                          <p:spTgt spid="163"/>
                                        </p:tgtEl>
                                        <p:attrNameLst>
                                          <p:attrName>ppt_w</p:attrName>
                                        </p:attrNameLst>
                                      </p:cBhvr>
                                      <p:tavLst>
                                        <p:tav tm="0">
                                          <p:val>
                                            <p:fltVal val="0"/>
                                          </p:val>
                                        </p:tav>
                                        <p:tav tm="100000">
                                          <p:val>
                                            <p:strVal val="#ppt_w"/>
                                          </p:val>
                                        </p:tav>
                                      </p:tavLst>
                                    </p:anim>
                                    <p:anim calcmode="lin" valueType="num">
                                      <p:cBhvr>
                                        <p:cTn id="27" dur="500" fill="hold"/>
                                        <p:tgtEl>
                                          <p:spTgt spid="163"/>
                                        </p:tgtEl>
                                        <p:attrNameLst>
                                          <p:attrName>ppt_h</p:attrName>
                                        </p:attrNameLst>
                                      </p:cBhvr>
                                      <p:tavLst>
                                        <p:tav tm="0">
                                          <p:val>
                                            <p:fltVal val="0"/>
                                          </p:val>
                                        </p:tav>
                                        <p:tav tm="100000">
                                          <p:val>
                                            <p:strVal val="#ppt_h"/>
                                          </p:val>
                                        </p:tav>
                                      </p:tavLst>
                                    </p:anim>
                                    <p:animEffect transition="in" filter="fade">
                                      <p:cBhvr>
                                        <p:cTn id="28" dur="500"/>
                                        <p:tgtEl>
                                          <p:spTgt spid="163"/>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1000"/>
                                        <p:tgtEl>
                                          <p:spTgt spid="86"/>
                                        </p:tgtEl>
                                      </p:cBhvr>
                                    </p:animEffect>
                                    <p:anim calcmode="lin" valueType="num">
                                      <p:cBhvr>
                                        <p:cTn id="34" dur="1000" fill="hold"/>
                                        <p:tgtEl>
                                          <p:spTgt spid="86"/>
                                        </p:tgtEl>
                                        <p:attrNameLst>
                                          <p:attrName>ppt_x</p:attrName>
                                        </p:attrNameLst>
                                      </p:cBhvr>
                                      <p:tavLst>
                                        <p:tav tm="0">
                                          <p:val>
                                            <p:strVal val="#ppt_x"/>
                                          </p:val>
                                        </p:tav>
                                        <p:tav tm="100000">
                                          <p:val>
                                            <p:strVal val="#ppt_x"/>
                                          </p:val>
                                        </p:tav>
                                      </p:tavLst>
                                    </p:anim>
                                    <p:anim calcmode="lin" valueType="num">
                                      <p:cBhvr>
                                        <p:cTn id="35"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right)">
                                      <p:cBhvr>
                                        <p:cTn id="40" dur="500"/>
                                        <p:tgtEl>
                                          <p:spTgt spid="23"/>
                                        </p:tgtEl>
                                      </p:cBhvr>
                                    </p:animEffect>
                                  </p:childTnLst>
                                </p:cTn>
                              </p:par>
                            </p:childTnLst>
                          </p:cTn>
                        </p:par>
                        <p:par>
                          <p:cTn id="41" fill="hold">
                            <p:stCondLst>
                              <p:cond delay="500"/>
                            </p:stCondLst>
                            <p:childTnLst>
                              <p:par>
                                <p:cTn id="42" presetID="10" presetClass="exit" presetSubtype="0" fill="hold" nodeType="afterEffect">
                                  <p:stCondLst>
                                    <p:cond delay="500"/>
                                  </p:stCondLst>
                                  <p:childTnLst>
                                    <p:animEffect transition="out" filter="fade">
                                      <p:cBhvr>
                                        <p:cTn id="43" dur="500"/>
                                        <p:tgtEl>
                                          <p:spTgt spid="23"/>
                                        </p:tgtEl>
                                      </p:cBhvr>
                                    </p:animEffect>
                                    <p:set>
                                      <p:cBhvr>
                                        <p:cTn id="44" dur="1" fill="hold">
                                          <p:stCondLst>
                                            <p:cond delay="499"/>
                                          </p:stCondLst>
                                        </p:cTn>
                                        <p:tgtEl>
                                          <p:spTgt spid="2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childTnLst>
                          </p:cTn>
                        </p:par>
                        <p:par>
                          <p:cTn id="50" fill="hold">
                            <p:stCondLst>
                              <p:cond delay="500"/>
                            </p:stCondLst>
                            <p:childTnLst>
                              <p:par>
                                <p:cTn id="51" presetID="10" presetClass="exit" presetSubtype="0" fill="hold" nodeType="afterEffect">
                                  <p:stCondLst>
                                    <p:cond delay="500"/>
                                  </p:stCondLst>
                                  <p:childTnLst>
                                    <p:animEffect transition="out" filter="fade">
                                      <p:cBhvr>
                                        <p:cTn id="52" dur="500"/>
                                        <p:tgtEl>
                                          <p:spTgt spid="24"/>
                                        </p:tgtEl>
                                      </p:cBhvr>
                                    </p:animEffect>
                                    <p:set>
                                      <p:cBhvr>
                                        <p:cTn id="53" dur="1" fill="hold">
                                          <p:stCondLst>
                                            <p:cond delay="499"/>
                                          </p:stCondLst>
                                        </p:cTn>
                                        <p:tgtEl>
                                          <p:spTgt spid="2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down)">
                                      <p:cBhvr>
                                        <p:cTn id="58" dur="500"/>
                                        <p:tgtEl>
                                          <p:spTgt spid="27"/>
                                        </p:tgtEl>
                                      </p:cBhvr>
                                    </p:animEffect>
                                  </p:childTnLst>
                                </p:cTn>
                              </p:par>
                            </p:childTnLst>
                          </p:cTn>
                        </p:par>
                        <p:par>
                          <p:cTn id="59" fill="hold">
                            <p:stCondLst>
                              <p:cond delay="500"/>
                            </p:stCondLst>
                            <p:childTnLst>
                              <p:par>
                                <p:cTn id="60" presetID="10" presetClass="exit" presetSubtype="0" fill="hold" nodeType="afterEffect">
                                  <p:stCondLst>
                                    <p:cond delay="500"/>
                                  </p:stCondLst>
                                  <p:childTnLst>
                                    <p:animEffect transition="out" filter="fade">
                                      <p:cBhvr>
                                        <p:cTn id="61" dur="500"/>
                                        <p:tgtEl>
                                          <p:spTgt spid="27"/>
                                        </p:tgtEl>
                                      </p:cBhvr>
                                    </p:animEffect>
                                    <p:set>
                                      <p:cBhvr>
                                        <p:cTn id="62" dur="1" fill="hold">
                                          <p:stCondLst>
                                            <p:cond delay="499"/>
                                          </p:stCondLst>
                                        </p:cTn>
                                        <p:tgtEl>
                                          <p:spTgt spid="2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500"/>
                                        <p:tgtEl>
                                          <p:spTgt spid="28"/>
                                        </p:tgtEl>
                                      </p:cBhvr>
                                    </p:animEffect>
                                  </p:childTnLst>
                                </p:cTn>
                              </p:par>
                            </p:childTnLst>
                          </p:cTn>
                        </p:par>
                        <p:par>
                          <p:cTn id="68" fill="hold">
                            <p:stCondLst>
                              <p:cond delay="500"/>
                            </p:stCondLst>
                            <p:childTnLst>
                              <p:par>
                                <p:cTn id="69" presetID="22" presetClass="entr" presetSubtype="2" fill="hold"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right)">
                                      <p:cBhvr>
                                        <p:cTn id="71" dur="500"/>
                                        <p:tgtEl>
                                          <p:spTgt spid="29"/>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left)">
                                      <p:cBhvr>
                                        <p:cTn id="75" dur="500"/>
                                        <p:tgtEl>
                                          <p:spTgt spid="25"/>
                                        </p:tgtEl>
                                      </p:cBhvr>
                                    </p:animEffect>
                                  </p:childTnLst>
                                </p:cTn>
                              </p:par>
                            </p:childTnLst>
                          </p:cTn>
                        </p:par>
                        <p:par>
                          <p:cTn id="76" fill="hold">
                            <p:stCondLst>
                              <p:cond delay="1500"/>
                            </p:stCondLst>
                            <p:childTnLst>
                              <p:par>
                                <p:cTn id="77" presetID="10" presetClass="exit" presetSubtype="0" fill="hold" nodeType="afterEffect">
                                  <p:stCondLst>
                                    <p:cond delay="0"/>
                                  </p:stCondLst>
                                  <p:childTnLst>
                                    <p:animEffect transition="out" filter="fade">
                                      <p:cBhvr>
                                        <p:cTn id="78" dur="500"/>
                                        <p:tgtEl>
                                          <p:spTgt spid="25"/>
                                        </p:tgtEl>
                                      </p:cBhvr>
                                    </p:animEffect>
                                    <p:set>
                                      <p:cBhvr>
                                        <p:cTn id="79" dur="1" fill="hold">
                                          <p:stCondLst>
                                            <p:cond delay="499"/>
                                          </p:stCondLst>
                                        </p:cTn>
                                        <p:tgtEl>
                                          <p:spTgt spid="2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fade">
                                      <p:cBhvr>
                                        <p:cTn id="84" dur="1000"/>
                                        <p:tgtEl>
                                          <p:spTgt spid="87"/>
                                        </p:tgtEl>
                                      </p:cBhvr>
                                    </p:animEffect>
                                    <p:anim calcmode="lin" valueType="num">
                                      <p:cBhvr>
                                        <p:cTn id="85" dur="1000" fill="hold"/>
                                        <p:tgtEl>
                                          <p:spTgt spid="87"/>
                                        </p:tgtEl>
                                        <p:attrNameLst>
                                          <p:attrName>ppt_x</p:attrName>
                                        </p:attrNameLst>
                                      </p:cBhvr>
                                      <p:tavLst>
                                        <p:tav tm="0">
                                          <p:val>
                                            <p:strVal val="#ppt_x"/>
                                          </p:val>
                                        </p:tav>
                                        <p:tav tm="100000">
                                          <p:val>
                                            <p:strVal val="#ppt_x"/>
                                          </p:val>
                                        </p:tav>
                                      </p:tavLst>
                                    </p:anim>
                                    <p:anim calcmode="lin" valueType="num">
                                      <p:cBhvr>
                                        <p:cTn id="86"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left)">
                                      <p:cBhvr>
                                        <p:cTn id="91" dur="500"/>
                                        <p:tgtEl>
                                          <p:spTgt spid="65"/>
                                        </p:tgtEl>
                                      </p:cBhvr>
                                    </p:animEffect>
                                  </p:childTnLst>
                                </p:cTn>
                              </p:par>
                            </p:childTnLst>
                          </p:cTn>
                        </p:par>
                        <p:par>
                          <p:cTn id="92" fill="hold">
                            <p:stCondLst>
                              <p:cond delay="500"/>
                            </p:stCondLst>
                            <p:childTnLst>
                              <p:par>
                                <p:cTn id="93" presetID="22" presetClass="entr" presetSubtype="2" fill="hold" nodeType="afterEffect">
                                  <p:stCondLst>
                                    <p:cond delay="0"/>
                                  </p:stCondLst>
                                  <p:childTnLst>
                                    <p:set>
                                      <p:cBhvr>
                                        <p:cTn id="94" dur="1" fill="hold">
                                          <p:stCondLst>
                                            <p:cond delay="0"/>
                                          </p:stCondLst>
                                        </p:cTn>
                                        <p:tgtEl>
                                          <p:spTgt spid="117"/>
                                        </p:tgtEl>
                                        <p:attrNameLst>
                                          <p:attrName>style.visibility</p:attrName>
                                        </p:attrNameLst>
                                      </p:cBhvr>
                                      <p:to>
                                        <p:strVal val="visible"/>
                                      </p:to>
                                    </p:set>
                                    <p:animEffect transition="in" filter="wipe(right)">
                                      <p:cBhvr>
                                        <p:cTn id="95" dur="500"/>
                                        <p:tgtEl>
                                          <p:spTgt spid="117"/>
                                        </p:tgtEl>
                                      </p:cBhvr>
                                    </p:animEffect>
                                  </p:childTnLst>
                                </p:cTn>
                              </p:par>
                            </p:childTnLst>
                          </p:cTn>
                        </p:par>
                        <p:par>
                          <p:cTn id="96" fill="hold">
                            <p:stCondLst>
                              <p:cond delay="1000"/>
                            </p:stCondLst>
                            <p:childTnLst>
                              <p:par>
                                <p:cTn id="97" presetID="10" presetClass="exit" presetSubtype="0" fill="hold" nodeType="afterEffect">
                                  <p:stCondLst>
                                    <p:cond delay="0"/>
                                  </p:stCondLst>
                                  <p:childTnLst>
                                    <p:animEffect transition="out" filter="fade">
                                      <p:cBhvr>
                                        <p:cTn id="98" dur="500"/>
                                        <p:tgtEl>
                                          <p:spTgt spid="65"/>
                                        </p:tgtEl>
                                      </p:cBhvr>
                                    </p:animEffect>
                                    <p:set>
                                      <p:cBhvr>
                                        <p:cTn id="99" dur="1" fill="hold">
                                          <p:stCondLst>
                                            <p:cond delay="499"/>
                                          </p:stCondLst>
                                        </p:cTn>
                                        <p:tgtEl>
                                          <p:spTgt spid="65"/>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117"/>
                                        </p:tgtEl>
                                      </p:cBhvr>
                                    </p:animEffect>
                                    <p:set>
                                      <p:cBhvr>
                                        <p:cTn id="102" dur="1" fill="hold">
                                          <p:stCondLst>
                                            <p:cond delay="499"/>
                                          </p:stCondLst>
                                        </p:cTn>
                                        <p:tgtEl>
                                          <p:spTgt spid="11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wipe(left)">
                                      <p:cBhvr>
                                        <p:cTn id="107" dur="500"/>
                                        <p:tgtEl>
                                          <p:spTgt spid="64"/>
                                        </p:tgtEl>
                                      </p:cBhvr>
                                    </p:animEffect>
                                  </p:childTnLst>
                                </p:cTn>
                              </p:par>
                            </p:childTnLst>
                          </p:cTn>
                        </p:par>
                        <p:par>
                          <p:cTn id="108" fill="hold">
                            <p:stCondLst>
                              <p:cond delay="500"/>
                            </p:stCondLst>
                            <p:childTnLst>
                              <p:par>
                                <p:cTn id="109" presetID="22" presetClass="entr" presetSubtype="2" fill="hold" nodeType="afterEffect">
                                  <p:stCondLst>
                                    <p:cond delay="0"/>
                                  </p:stCondLst>
                                  <p:childTnLst>
                                    <p:set>
                                      <p:cBhvr>
                                        <p:cTn id="110" dur="1" fill="hold">
                                          <p:stCondLst>
                                            <p:cond delay="0"/>
                                          </p:stCondLst>
                                        </p:cTn>
                                        <p:tgtEl>
                                          <p:spTgt spid="116"/>
                                        </p:tgtEl>
                                        <p:attrNameLst>
                                          <p:attrName>style.visibility</p:attrName>
                                        </p:attrNameLst>
                                      </p:cBhvr>
                                      <p:to>
                                        <p:strVal val="visible"/>
                                      </p:to>
                                    </p:set>
                                    <p:animEffect transition="in" filter="wipe(right)">
                                      <p:cBhvr>
                                        <p:cTn id="111" dur="500"/>
                                        <p:tgtEl>
                                          <p:spTgt spid="116"/>
                                        </p:tgtEl>
                                      </p:cBhvr>
                                    </p:animEffect>
                                  </p:childTnLst>
                                </p:cTn>
                              </p:par>
                            </p:childTnLst>
                          </p:cTn>
                        </p:par>
                        <p:par>
                          <p:cTn id="112" fill="hold">
                            <p:stCondLst>
                              <p:cond delay="1000"/>
                            </p:stCondLst>
                            <p:childTnLst>
                              <p:par>
                                <p:cTn id="113" presetID="10" presetClass="exit" presetSubtype="0" fill="hold" nodeType="afterEffect">
                                  <p:stCondLst>
                                    <p:cond delay="0"/>
                                  </p:stCondLst>
                                  <p:childTnLst>
                                    <p:animEffect transition="out" filter="fade">
                                      <p:cBhvr>
                                        <p:cTn id="114" dur="500"/>
                                        <p:tgtEl>
                                          <p:spTgt spid="64"/>
                                        </p:tgtEl>
                                      </p:cBhvr>
                                    </p:animEffect>
                                    <p:set>
                                      <p:cBhvr>
                                        <p:cTn id="115" dur="1" fill="hold">
                                          <p:stCondLst>
                                            <p:cond delay="499"/>
                                          </p:stCondLst>
                                        </p:cTn>
                                        <p:tgtEl>
                                          <p:spTgt spid="64"/>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116"/>
                                        </p:tgtEl>
                                      </p:cBhvr>
                                    </p:animEffect>
                                    <p:set>
                                      <p:cBhvr>
                                        <p:cTn id="118" dur="1" fill="hold">
                                          <p:stCondLst>
                                            <p:cond delay="499"/>
                                          </p:stCondLst>
                                        </p:cTn>
                                        <p:tgtEl>
                                          <p:spTgt spid="116"/>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72"/>
                                        </p:tgtEl>
                                        <p:attrNameLst>
                                          <p:attrName>style.visibility</p:attrName>
                                        </p:attrNameLst>
                                      </p:cBhvr>
                                      <p:to>
                                        <p:strVal val="visible"/>
                                      </p:to>
                                    </p:set>
                                    <p:animEffect transition="in" filter="wipe(left)">
                                      <p:cBhvr>
                                        <p:cTn id="123" dur="500"/>
                                        <p:tgtEl>
                                          <p:spTgt spid="72"/>
                                        </p:tgtEl>
                                      </p:cBhvr>
                                    </p:animEffect>
                                  </p:childTnLst>
                                </p:cTn>
                              </p:par>
                            </p:childTnLst>
                          </p:cTn>
                        </p:par>
                        <p:par>
                          <p:cTn id="124" fill="hold">
                            <p:stCondLst>
                              <p:cond delay="500"/>
                            </p:stCondLst>
                            <p:childTnLst>
                              <p:par>
                                <p:cTn id="125" presetID="22" presetClass="entr" presetSubtype="2" fill="hold" nodeType="afterEffect">
                                  <p:stCondLst>
                                    <p:cond delay="0"/>
                                  </p:stCondLst>
                                  <p:childTnLst>
                                    <p:set>
                                      <p:cBhvr>
                                        <p:cTn id="126" dur="1" fill="hold">
                                          <p:stCondLst>
                                            <p:cond delay="0"/>
                                          </p:stCondLst>
                                        </p:cTn>
                                        <p:tgtEl>
                                          <p:spTgt spid="151"/>
                                        </p:tgtEl>
                                        <p:attrNameLst>
                                          <p:attrName>style.visibility</p:attrName>
                                        </p:attrNameLst>
                                      </p:cBhvr>
                                      <p:to>
                                        <p:strVal val="visible"/>
                                      </p:to>
                                    </p:set>
                                    <p:animEffect transition="in" filter="wipe(right)">
                                      <p:cBhvr>
                                        <p:cTn id="127" dur="500"/>
                                        <p:tgtEl>
                                          <p:spTgt spid="151"/>
                                        </p:tgtEl>
                                      </p:cBhvr>
                                    </p:animEffect>
                                  </p:childTnLst>
                                </p:cTn>
                              </p:par>
                            </p:childTnLst>
                          </p:cTn>
                        </p:par>
                        <p:par>
                          <p:cTn id="128" fill="hold">
                            <p:stCondLst>
                              <p:cond delay="1000"/>
                            </p:stCondLst>
                            <p:childTnLst>
                              <p:par>
                                <p:cTn id="129" presetID="10" presetClass="exit" presetSubtype="0" fill="hold" nodeType="afterEffect">
                                  <p:stCondLst>
                                    <p:cond delay="0"/>
                                  </p:stCondLst>
                                  <p:childTnLst>
                                    <p:animEffect transition="out" filter="fade">
                                      <p:cBhvr>
                                        <p:cTn id="130" dur="500"/>
                                        <p:tgtEl>
                                          <p:spTgt spid="72"/>
                                        </p:tgtEl>
                                      </p:cBhvr>
                                    </p:animEffect>
                                    <p:set>
                                      <p:cBhvr>
                                        <p:cTn id="131" dur="1" fill="hold">
                                          <p:stCondLst>
                                            <p:cond delay="499"/>
                                          </p:stCondLst>
                                        </p:cTn>
                                        <p:tgtEl>
                                          <p:spTgt spid="72"/>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151"/>
                                        </p:tgtEl>
                                      </p:cBhvr>
                                    </p:animEffect>
                                    <p:set>
                                      <p:cBhvr>
                                        <p:cTn id="134" dur="1" fill="hold">
                                          <p:stCondLst>
                                            <p:cond delay="499"/>
                                          </p:stCondLst>
                                        </p:cTn>
                                        <p:tgtEl>
                                          <p:spTgt spid="151"/>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73"/>
                                        </p:tgtEl>
                                        <p:attrNameLst>
                                          <p:attrName>style.visibility</p:attrName>
                                        </p:attrNameLst>
                                      </p:cBhvr>
                                      <p:to>
                                        <p:strVal val="visible"/>
                                      </p:to>
                                    </p:set>
                                    <p:animEffect transition="in" filter="wipe(left)">
                                      <p:cBhvr>
                                        <p:cTn id="139" dur="500"/>
                                        <p:tgtEl>
                                          <p:spTgt spid="73"/>
                                        </p:tgtEl>
                                      </p:cBhvr>
                                    </p:animEffect>
                                  </p:childTnLst>
                                </p:cTn>
                              </p:par>
                            </p:childTnLst>
                          </p:cTn>
                        </p:par>
                        <p:par>
                          <p:cTn id="140" fill="hold">
                            <p:stCondLst>
                              <p:cond delay="500"/>
                            </p:stCondLst>
                            <p:childTnLst>
                              <p:par>
                                <p:cTn id="141" presetID="22" presetClass="entr" presetSubtype="2" fill="hold" nodeType="afterEffect">
                                  <p:stCondLst>
                                    <p:cond delay="0"/>
                                  </p:stCondLst>
                                  <p:childTnLst>
                                    <p:set>
                                      <p:cBhvr>
                                        <p:cTn id="142" dur="1" fill="hold">
                                          <p:stCondLst>
                                            <p:cond delay="0"/>
                                          </p:stCondLst>
                                        </p:cTn>
                                        <p:tgtEl>
                                          <p:spTgt spid="74"/>
                                        </p:tgtEl>
                                        <p:attrNameLst>
                                          <p:attrName>style.visibility</p:attrName>
                                        </p:attrNameLst>
                                      </p:cBhvr>
                                      <p:to>
                                        <p:strVal val="visible"/>
                                      </p:to>
                                    </p:set>
                                    <p:animEffect transition="in" filter="wipe(right)">
                                      <p:cBhvr>
                                        <p:cTn id="143" dur="500"/>
                                        <p:tgtEl>
                                          <p:spTgt spid="74"/>
                                        </p:tgtEl>
                                      </p:cBhvr>
                                    </p:animEffect>
                                  </p:childTnLst>
                                </p:cTn>
                              </p:par>
                            </p:childTnLst>
                          </p:cTn>
                        </p:par>
                        <p:par>
                          <p:cTn id="144" fill="hold">
                            <p:stCondLst>
                              <p:cond delay="1500"/>
                            </p:stCondLst>
                            <p:childTnLst>
                              <p:par>
                                <p:cTn id="145" presetID="22" presetClass="entr" presetSubtype="2" fill="hold" nodeType="afterEffect">
                                  <p:stCondLst>
                                    <p:cond delay="500"/>
                                  </p:stCondLst>
                                  <p:childTnLst>
                                    <p:set>
                                      <p:cBhvr>
                                        <p:cTn id="146" dur="1" fill="hold">
                                          <p:stCondLst>
                                            <p:cond delay="0"/>
                                          </p:stCondLst>
                                        </p:cTn>
                                        <p:tgtEl>
                                          <p:spTgt spid="69"/>
                                        </p:tgtEl>
                                        <p:attrNameLst>
                                          <p:attrName>style.visibility</p:attrName>
                                        </p:attrNameLst>
                                      </p:cBhvr>
                                      <p:to>
                                        <p:strVal val="visible"/>
                                      </p:to>
                                    </p:set>
                                    <p:animEffect transition="in" filter="wipe(right)">
                                      <p:cBhvr>
                                        <p:cTn id="147" dur="500"/>
                                        <p:tgtEl>
                                          <p:spTgt spid="69"/>
                                        </p:tgtEl>
                                      </p:cBhvr>
                                    </p:animEffect>
                                  </p:childTnLst>
                                </p:cTn>
                              </p:par>
                            </p:childTnLst>
                          </p:cTn>
                        </p:par>
                        <p:par>
                          <p:cTn id="148" fill="hold">
                            <p:stCondLst>
                              <p:cond delay="2500"/>
                            </p:stCondLst>
                            <p:childTnLst>
                              <p:par>
                                <p:cTn id="149" presetID="22" presetClass="entr" presetSubtype="8" fill="hold" nodeType="afterEffect">
                                  <p:stCondLst>
                                    <p:cond delay="0"/>
                                  </p:stCondLst>
                                  <p:childTnLst>
                                    <p:set>
                                      <p:cBhvr>
                                        <p:cTn id="150" dur="1" fill="hold">
                                          <p:stCondLst>
                                            <p:cond delay="0"/>
                                          </p:stCondLst>
                                        </p:cTn>
                                        <p:tgtEl>
                                          <p:spTgt spid="114"/>
                                        </p:tgtEl>
                                        <p:attrNameLst>
                                          <p:attrName>style.visibility</p:attrName>
                                        </p:attrNameLst>
                                      </p:cBhvr>
                                      <p:to>
                                        <p:strVal val="visible"/>
                                      </p:to>
                                    </p:set>
                                    <p:animEffect transition="in" filter="wipe(left)">
                                      <p:cBhvr>
                                        <p:cTn id="151" dur="500"/>
                                        <p:tgtEl>
                                          <p:spTgt spid="114"/>
                                        </p:tgtEl>
                                      </p:cBhvr>
                                    </p:animEffect>
                                  </p:childTnLst>
                                </p:cTn>
                              </p:par>
                            </p:childTnLst>
                          </p:cTn>
                        </p:par>
                        <p:par>
                          <p:cTn id="152" fill="hold">
                            <p:stCondLst>
                              <p:cond delay="3000"/>
                            </p:stCondLst>
                            <p:childTnLst>
                              <p:par>
                                <p:cTn id="153" presetID="10" presetClass="exit" presetSubtype="0" fill="hold" nodeType="afterEffect">
                                  <p:stCondLst>
                                    <p:cond delay="0"/>
                                  </p:stCondLst>
                                  <p:childTnLst>
                                    <p:animEffect transition="out" filter="fade">
                                      <p:cBhvr>
                                        <p:cTn id="154" dur="500"/>
                                        <p:tgtEl>
                                          <p:spTgt spid="69"/>
                                        </p:tgtEl>
                                      </p:cBhvr>
                                    </p:animEffect>
                                    <p:set>
                                      <p:cBhvr>
                                        <p:cTn id="155" dur="1" fill="hold">
                                          <p:stCondLst>
                                            <p:cond delay="499"/>
                                          </p:stCondLst>
                                        </p:cTn>
                                        <p:tgtEl>
                                          <p:spTgt spid="69"/>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14"/>
                                        </p:tgtEl>
                                      </p:cBhvr>
                                    </p:animEffect>
                                    <p:set>
                                      <p:cBhvr>
                                        <p:cTn id="158" dur="1" fill="hold">
                                          <p:stCondLst>
                                            <p:cond delay="499"/>
                                          </p:stCondLst>
                                        </p:cTn>
                                        <p:tgtEl>
                                          <p:spTgt spid="1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6" grpId="0"/>
      <p:bldP spid="87" grpId="0"/>
      <p:bldP spid="16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538088" y="1568890"/>
            <a:ext cx="8235903" cy="3193513"/>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sp>
        <p:nvSpPr>
          <p:cNvPr id="9" name="Rectangle 8"/>
          <p:cNvSpPr/>
          <p:nvPr/>
        </p:nvSpPr>
        <p:spPr>
          <a:xfrm>
            <a:off x="655880" y="358175"/>
            <a:ext cx="8179876" cy="907043"/>
          </a:xfrm>
          <a:prstGeom prst="rect">
            <a:avLst/>
          </a:prstGeom>
        </p:spPr>
        <p:txBody>
          <a:bodyPr wrap="square">
            <a:spAutoFit/>
          </a:bodyPr>
          <a:lstStyle/>
          <a:p>
            <a:pPr algn="ctr" defTabSz="685475" eaLnBrk="1" fontAlgn="auto" hangingPunct="1">
              <a:spcBef>
                <a:spcPts val="0"/>
              </a:spcBef>
              <a:spcAft>
                <a:spcPts val="0"/>
              </a:spcAft>
              <a:defRPr/>
            </a:pPr>
            <a:r>
              <a:rPr lang="en-US" sz="2647" b="1" kern="0" dirty="0">
                <a:solidFill>
                  <a:sysClr val="windowText" lastClr="000000"/>
                </a:solidFill>
                <a:latin typeface="Segoe UI"/>
                <a:ea typeface="+mn-ea"/>
                <a:cs typeface="+mn-cs"/>
              </a:rPr>
              <a:t>Asynchronous Event-Driven communication with an Event Bus</a:t>
            </a:r>
            <a:endParaRPr lang="en-US" sz="2647" kern="0" dirty="0">
              <a:solidFill>
                <a:sysClr val="windowText" lastClr="000000"/>
              </a:solidFill>
              <a:latin typeface="Segoe UI Light"/>
              <a:ea typeface="+mn-ea"/>
              <a:cs typeface="+mn-cs"/>
            </a:endParaRPr>
          </a:p>
        </p:txBody>
      </p:sp>
      <p:grpSp>
        <p:nvGrpSpPr>
          <p:cNvPr id="337" name="Group 336"/>
          <p:cNvGrpSpPr/>
          <p:nvPr/>
        </p:nvGrpSpPr>
        <p:grpSpPr>
          <a:xfrm>
            <a:off x="6054741" y="2295001"/>
            <a:ext cx="442009" cy="247782"/>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354" name="Group 353"/>
          <p:cNvGrpSpPr/>
          <p:nvPr/>
        </p:nvGrpSpPr>
        <p:grpSpPr>
          <a:xfrm>
            <a:off x="6054741" y="3840056"/>
            <a:ext cx="442009" cy="247782"/>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dirty="0">
                  <a:solidFill>
                    <a:sysClr val="windowText" lastClr="000000"/>
                  </a:solidFill>
                  <a:latin typeface="Segoe UI"/>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sp>
        <p:nvSpPr>
          <p:cNvPr id="373" name="Rounded Rectangle 66"/>
          <p:cNvSpPr/>
          <p:nvPr/>
        </p:nvSpPr>
        <p:spPr bwMode="auto">
          <a:xfrm>
            <a:off x="5934755" y="3505800"/>
            <a:ext cx="2695417" cy="726444"/>
          </a:xfrm>
          <a:prstGeom prst="roundRect">
            <a:avLst/>
          </a:prstGeom>
          <a:noFill/>
          <a:ln w="10795" cap="flat" cmpd="sng" algn="ctr">
            <a:solidFill>
              <a:srgbClr val="404040"/>
            </a:solidFill>
            <a:prstDash val="lgDash"/>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8" name="Picture 2" descr="Resultado de imagen para Redis cache Azure icon"/>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67895" y="2174622"/>
            <a:ext cx="494170" cy="494170"/>
          </a:xfrm>
          <a:prstGeom prst="rect">
            <a:avLst/>
          </a:prstGeom>
          <a:noFill/>
          <a:extLst>
            <a:ext uri="{909E8E84-426E-40DD-AFC4-6F175D3DCCD1}">
              <a14:hiddenFill xmlns:a14="http://schemas.microsoft.com/office/drawing/2010/main">
                <a:solidFill>
                  <a:srgbClr val="FFFFFF"/>
                </a:solidFill>
              </a14:hiddenFill>
            </a:ext>
          </a:extLst>
        </p:spPr>
      </p:pic>
      <p:cxnSp>
        <p:nvCxnSpPr>
          <p:cNvPr id="377" name="Straight Arrow Connector 376"/>
          <p:cNvCxnSpPr>
            <a:cxnSpLocks/>
            <a:endCxn id="48" idx="1"/>
          </p:cNvCxnSpPr>
          <p:nvPr/>
        </p:nvCxnSpPr>
        <p:spPr>
          <a:xfrm>
            <a:off x="6505692" y="2416153"/>
            <a:ext cx="462203" cy="5554"/>
          </a:xfrm>
          <a:prstGeom prst="straightConnector1">
            <a:avLst/>
          </a:prstGeom>
          <a:noFill/>
          <a:ln w="12700" cap="flat" cmpd="sng" algn="ctr">
            <a:solidFill>
              <a:sysClr val="windowText" lastClr="000000"/>
            </a:solidFill>
            <a:prstDash val="solid"/>
            <a:miter lim="800000"/>
            <a:tailEnd type="triangle"/>
          </a:ln>
          <a:effectLst/>
        </p:spPr>
      </p:cxnSp>
      <p:sp>
        <p:nvSpPr>
          <p:cNvPr id="73" name="Rectangle 72"/>
          <p:cNvSpPr/>
          <p:nvPr/>
        </p:nvSpPr>
        <p:spPr>
          <a:xfrm>
            <a:off x="7717648" y="3806521"/>
            <a:ext cx="771365" cy="273280"/>
          </a:xfrm>
          <a:prstGeom prst="rect">
            <a:avLst/>
          </a:prstGeom>
        </p:spPr>
        <p:txBody>
          <a:bodyPr wrap="none">
            <a:spAutoFit/>
          </a:bodyPr>
          <a:lstStyle/>
          <a:p>
            <a:pPr defTabSz="685475" eaLnBrk="1" fontAlgn="auto" hangingPunct="1">
              <a:spcBef>
                <a:spcPts val="0"/>
              </a:spcBef>
              <a:spcAft>
                <a:spcPts val="0"/>
              </a:spcAft>
              <a:defRPr/>
            </a:pPr>
            <a:r>
              <a:rPr lang="en-US" sz="1176" dirty="0">
                <a:solidFill>
                  <a:srgbClr val="505050"/>
                </a:solidFill>
                <a:latin typeface="Segoe UI Light" pitchFamily="34" charset="0"/>
                <a:ea typeface="+mn-ea"/>
                <a:cs typeface="+mn-cs"/>
              </a:rPr>
              <a:t>Database</a:t>
            </a:r>
          </a:p>
        </p:txBody>
      </p:sp>
      <p:sp>
        <p:nvSpPr>
          <p:cNvPr id="386" name="Rectangle 385"/>
          <p:cNvSpPr/>
          <p:nvPr/>
        </p:nvSpPr>
        <p:spPr>
          <a:xfrm>
            <a:off x="6010706" y="3477080"/>
            <a:ext cx="1758815" cy="273280"/>
          </a:xfrm>
          <a:prstGeom prst="rect">
            <a:avLst/>
          </a:prstGeom>
        </p:spPr>
        <p:txBody>
          <a:bodyPr wrap="none">
            <a:spAutoFit/>
          </a:bodyPr>
          <a:lstStyle/>
          <a:p>
            <a:pPr defTabSz="685475" eaLnBrk="1" fontAlgn="auto" hangingPunct="1">
              <a:spcBef>
                <a:spcPts val="0"/>
              </a:spcBef>
              <a:spcAft>
                <a:spcPts val="0"/>
              </a:spcAft>
              <a:defRPr/>
            </a:pPr>
            <a:r>
              <a:rPr lang="en-US" sz="1176" b="1" dirty="0">
                <a:solidFill>
                  <a:srgbClr val="505050"/>
                </a:solidFill>
                <a:latin typeface="Segoe UI" panose="020B0502040204020203" pitchFamily="34" charset="0"/>
                <a:ea typeface="+mn-ea"/>
                <a:cs typeface="Segoe UI" panose="020B0502040204020203" pitchFamily="34" charset="0"/>
              </a:rPr>
              <a:t>Ordering Microservice</a:t>
            </a:r>
          </a:p>
        </p:txBody>
      </p:sp>
      <p:sp>
        <p:nvSpPr>
          <p:cNvPr id="389" name="Rounded Rectangle 66"/>
          <p:cNvSpPr/>
          <p:nvPr/>
        </p:nvSpPr>
        <p:spPr bwMode="auto">
          <a:xfrm>
            <a:off x="5934755" y="1969295"/>
            <a:ext cx="2695417" cy="726444"/>
          </a:xfrm>
          <a:prstGeom prst="roundRect">
            <a:avLst/>
          </a:prstGeom>
          <a:noFill/>
          <a:ln w="10795" cap="flat" cmpd="sng" algn="ctr">
            <a:solidFill>
              <a:srgbClr val="404040"/>
            </a:solidFill>
            <a:prstDash val="lgDash"/>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0" name="Rectangle 389"/>
          <p:cNvSpPr/>
          <p:nvPr/>
        </p:nvSpPr>
        <p:spPr>
          <a:xfrm>
            <a:off x="6010706" y="1940575"/>
            <a:ext cx="1593706" cy="273280"/>
          </a:xfrm>
          <a:prstGeom prst="rect">
            <a:avLst/>
          </a:prstGeom>
        </p:spPr>
        <p:txBody>
          <a:bodyPr wrap="none">
            <a:spAutoFit/>
          </a:bodyPr>
          <a:lstStyle/>
          <a:p>
            <a:pPr defTabSz="685475" eaLnBrk="1" fontAlgn="auto" hangingPunct="1">
              <a:spcBef>
                <a:spcPts val="0"/>
              </a:spcBef>
              <a:spcAft>
                <a:spcPts val="0"/>
              </a:spcAft>
              <a:defRPr/>
            </a:pPr>
            <a:r>
              <a:rPr lang="en-US" sz="1176" b="1" dirty="0">
                <a:solidFill>
                  <a:srgbClr val="505050"/>
                </a:solidFill>
                <a:latin typeface="Segoe UI" panose="020B0502040204020203" pitchFamily="34" charset="0"/>
                <a:ea typeface="+mn-ea"/>
                <a:cs typeface="Segoe UI" panose="020B0502040204020203" pitchFamily="34" charset="0"/>
              </a:rPr>
              <a:t>Basket Microservice</a:t>
            </a:r>
          </a:p>
        </p:txBody>
      </p:sp>
      <p:sp>
        <p:nvSpPr>
          <p:cNvPr id="393" name="Rectangle 392"/>
          <p:cNvSpPr/>
          <p:nvPr/>
        </p:nvSpPr>
        <p:spPr>
          <a:xfrm>
            <a:off x="7439042" y="2198946"/>
            <a:ext cx="987771" cy="454227"/>
          </a:xfrm>
          <a:prstGeom prst="rect">
            <a:avLst/>
          </a:prstGeom>
        </p:spPr>
        <p:txBody>
          <a:bodyPr wrap="none">
            <a:spAutoFit/>
          </a:bodyPr>
          <a:lstStyle/>
          <a:p>
            <a:pPr defTabSz="685475" eaLnBrk="1" fontAlgn="auto" hangingPunct="1">
              <a:spcBef>
                <a:spcPts val="0"/>
              </a:spcBef>
              <a:spcAft>
                <a:spcPts val="0"/>
              </a:spcAft>
              <a:defRPr/>
            </a:pPr>
            <a:r>
              <a:rPr lang="en-US" sz="1176" dirty="0">
                <a:solidFill>
                  <a:srgbClr val="505050"/>
                </a:solidFill>
                <a:latin typeface="Segoe UI Light" pitchFamily="34" charset="0"/>
                <a:ea typeface="+mn-ea"/>
                <a:cs typeface="+mn-cs"/>
              </a:rPr>
              <a:t>Database as </a:t>
            </a:r>
          </a:p>
          <a:p>
            <a:pPr defTabSz="685475" eaLnBrk="1" fontAlgn="auto" hangingPunct="1">
              <a:spcBef>
                <a:spcPts val="0"/>
              </a:spcBef>
              <a:spcAft>
                <a:spcPts val="0"/>
              </a:spcAft>
              <a:defRPr/>
            </a:pPr>
            <a:r>
              <a:rPr lang="en-US" sz="1176" dirty="0">
                <a:solidFill>
                  <a:srgbClr val="505050"/>
                </a:solidFill>
                <a:latin typeface="Segoe UI Light" pitchFamily="34" charset="0"/>
                <a:ea typeface="+mn-ea"/>
                <a:cs typeface="+mn-cs"/>
              </a:rPr>
              <a:t>Cache</a:t>
            </a:r>
          </a:p>
        </p:txBody>
      </p:sp>
      <p:sp>
        <p:nvSpPr>
          <p:cNvPr id="398" name="Rectangle 397"/>
          <p:cNvSpPr/>
          <p:nvPr/>
        </p:nvSpPr>
        <p:spPr>
          <a:xfrm>
            <a:off x="6032844" y="4047437"/>
            <a:ext cx="516488" cy="228076"/>
          </a:xfrm>
          <a:prstGeom prst="rect">
            <a:avLst/>
          </a:prstGeom>
        </p:spPr>
        <p:txBody>
          <a:bodyPr wrap="none">
            <a:spAutoFit/>
          </a:bodyPr>
          <a:lstStyle/>
          <a:p>
            <a:pP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Service</a:t>
            </a:r>
          </a:p>
        </p:txBody>
      </p:sp>
      <p:sp>
        <p:nvSpPr>
          <p:cNvPr id="400" name="Rectangle 399"/>
          <p:cNvSpPr/>
          <p:nvPr/>
        </p:nvSpPr>
        <p:spPr>
          <a:xfrm>
            <a:off x="6042379" y="2506063"/>
            <a:ext cx="516488" cy="228076"/>
          </a:xfrm>
          <a:prstGeom prst="rect">
            <a:avLst/>
          </a:prstGeom>
        </p:spPr>
        <p:txBody>
          <a:bodyPr wrap="none">
            <a:spAutoFit/>
          </a:bodyPr>
          <a:lstStyle/>
          <a:p>
            <a:pP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Service</a:t>
            </a:r>
          </a:p>
        </p:txBody>
      </p:sp>
      <p:cxnSp>
        <p:nvCxnSpPr>
          <p:cNvPr id="75" name="Straight Arrow Connector 74"/>
          <p:cNvCxnSpPr>
            <a:cxnSpLocks/>
            <a:stCxn id="91" idx="2"/>
            <a:endCxn id="118" idx="0"/>
          </p:cNvCxnSpPr>
          <p:nvPr/>
        </p:nvCxnSpPr>
        <p:spPr>
          <a:xfrm flipH="1">
            <a:off x="2126960" y="3280749"/>
            <a:ext cx="3959" cy="304832"/>
          </a:xfrm>
          <a:prstGeom prst="straightConnector1">
            <a:avLst/>
          </a:prstGeom>
          <a:noFill/>
          <a:ln w="12700" cap="flat" cmpd="sng" algn="ctr">
            <a:solidFill>
              <a:sysClr val="windowText" lastClr="000000"/>
            </a:solidFill>
            <a:prstDash val="solid"/>
            <a:miter lim="800000"/>
            <a:tailEnd type="triangle"/>
          </a:ln>
          <a:effectLst/>
        </p:spPr>
      </p:cxnSp>
      <p:sp>
        <p:nvSpPr>
          <p:cNvPr id="84" name="Rounded Rectangle 66"/>
          <p:cNvSpPr/>
          <p:nvPr/>
        </p:nvSpPr>
        <p:spPr bwMode="auto">
          <a:xfrm>
            <a:off x="918448" y="2455405"/>
            <a:ext cx="2663318" cy="1616094"/>
          </a:xfrm>
          <a:prstGeom prst="roundRect">
            <a:avLst/>
          </a:prstGeom>
          <a:noFill/>
          <a:ln w="10795" cap="flat" cmpd="sng" algn="ctr">
            <a:solidFill>
              <a:srgbClr val="404040"/>
            </a:solidFill>
            <a:prstDash val="lgDash"/>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p:cNvSpPr/>
          <p:nvPr/>
        </p:nvSpPr>
        <p:spPr>
          <a:xfrm>
            <a:off x="1071435" y="2447820"/>
            <a:ext cx="1972015" cy="273280"/>
          </a:xfrm>
          <a:prstGeom prst="rect">
            <a:avLst/>
          </a:prstGeom>
        </p:spPr>
        <p:txBody>
          <a:bodyPr wrap="none">
            <a:spAutoFit/>
          </a:bodyPr>
          <a:lstStyle/>
          <a:p>
            <a:pPr defTabSz="685475" eaLnBrk="1" fontAlgn="auto" hangingPunct="1">
              <a:spcBef>
                <a:spcPts val="0"/>
              </a:spcBef>
              <a:spcAft>
                <a:spcPts val="0"/>
              </a:spcAft>
              <a:defRPr/>
            </a:pPr>
            <a:r>
              <a:rPr lang="en-US" sz="1176" b="1" dirty="0">
                <a:solidFill>
                  <a:srgbClr val="505050"/>
                </a:solidFill>
                <a:latin typeface="Segoe UI" panose="020B0502040204020203" pitchFamily="34" charset="0"/>
                <a:ea typeface="+mn-ea"/>
                <a:cs typeface="Segoe UI" panose="020B0502040204020203" pitchFamily="34" charset="0"/>
              </a:rPr>
              <a:t>User-Profile Microservice</a:t>
            </a:r>
          </a:p>
        </p:txBody>
      </p:sp>
      <p:sp>
        <p:nvSpPr>
          <p:cNvPr id="86" name="Rectangle 85"/>
          <p:cNvSpPr/>
          <p:nvPr/>
        </p:nvSpPr>
        <p:spPr>
          <a:xfrm>
            <a:off x="1610988" y="2676623"/>
            <a:ext cx="1042839" cy="228076"/>
          </a:xfrm>
          <a:prstGeom prst="rect">
            <a:avLst/>
          </a:prstGeom>
        </p:spPr>
        <p:txBody>
          <a:bodyPr wrap="square">
            <a:spAutoFit/>
          </a:bodyPr>
          <a:lstStyle/>
          <a:p>
            <a:pPr algn="ct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Web API Service</a:t>
            </a:r>
          </a:p>
        </p:txBody>
      </p:sp>
      <p:grpSp>
        <p:nvGrpSpPr>
          <p:cNvPr id="88" name="Group 87"/>
          <p:cNvGrpSpPr>
            <a:grpSpLocks noChangeAspect="1"/>
          </p:cNvGrpSpPr>
          <p:nvPr/>
        </p:nvGrpSpPr>
        <p:grpSpPr>
          <a:xfrm>
            <a:off x="1741085" y="2884919"/>
            <a:ext cx="779668" cy="437068"/>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839" eaLnBrk="1" fontAlgn="auto" hangingPunct="1">
                <a:spcBef>
                  <a:spcPts val="0"/>
                </a:spcBef>
                <a:spcAft>
                  <a:spcPts val="0"/>
                </a:spcAft>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116" name="Group 115"/>
          <p:cNvGrpSpPr/>
          <p:nvPr/>
        </p:nvGrpSpPr>
        <p:grpSpPr>
          <a:xfrm>
            <a:off x="1729327" y="3542851"/>
            <a:ext cx="795267" cy="452867"/>
            <a:chOff x="3523102" y="1791568"/>
            <a:chExt cx="6746733" cy="3782104"/>
          </a:xfrm>
          <a:solidFill>
            <a:srgbClr val="C00000"/>
          </a:solidFill>
        </p:grpSpPr>
        <p:sp>
          <p:nvSpPr>
            <p:cNvPr id="118" name="Rectangle 11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119"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120"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121" name="Flowchart: Magnetic Disk 120"/>
          <p:cNvSpPr/>
          <p:nvPr/>
        </p:nvSpPr>
        <p:spPr>
          <a:xfrm>
            <a:off x="2007455" y="3628296"/>
            <a:ext cx="249907" cy="255835"/>
          </a:xfrm>
          <a:prstGeom prst="flowChartMagneticDisk">
            <a:avLst/>
          </a:prstGeom>
          <a:solidFill>
            <a:srgbClr val="C00000"/>
          </a:solidFill>
          <a:ln w="15875" cap="flat" cmpd="sng" algn="ctr">
            <a:solidFill>
              <a:sysClr val="window" lastClr="FFFFFF"/>
            </a:solidFill>
            <a:prstDash val="solid"/>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6958309" y="3735451"/>
            <a:ext cx="763329" cy="425496"/>
            <a:chOff x="3011394" y="2282383"/>
            <a:chExt cx="1038180" cy="578704"/>
          </a:xfrm>
        </p:grpSpPr>
        <p:grpSp>
          <p:nvGrpSpPr>
            <p:cNvPr id="123" name="Group 122"/>
            <p:cNvGrpSpPr/>
            <p:nvPr/>
          </p:nvGrpSpPr>
          <p:grpSpPr>
            <a:xfrm>
              <a:off x="3011394" y="2282383"/>
              <a:ext cx="1038180" cy="578704"/>
              <a:chOff x="3523102" y="1791568"/>
              <a:chExt cx="6746733" cy="3782104"/>
            </a:xfrm>
            <a:solidFill>
              <a:srgbClr val="00B050"/>
            </a:solidFill>
          </p:grpSpPr>
          <p:sp>
            <p:nvSpPr>
              <p:cNvPr id="125" name="Rectangle 12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dirty="0">
                  <a:solidFill>
                    <a:sysClr val="windowText" lastClr="000000"/>
                  </a:solidFill>
                  <a:latin typeface="Segoe UI"/>
                </a:endParaRPr>
              </a:p>
            </p:txBody>
          </p:sp>
          <p:sp>
            <p:nvSpPr>
              <p:cNvPr id="12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sp>
            <p:nvSpPr>
              <p:cNvPr id="12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eaLnBrk="1" fontAlgn="auto" hangingPunct="1">
                  <a:spcBef>
                    <a:spcPts val="0"/>
                  </a:spcBef>
                  <a:spcAft>
                    <a:spcPts val="0"/>
                  </a:spcAft>
                  <a:defRPr/>
                </a:pPr>
                <a:endParaRPr lang="en-US" sz="1297" kern="0">
                  <a:solidFill>
                    <a:sysClr val="windowText" lastClr="000000"/>
                  </a:solidFill>
                  <a:latin typeface="Segoe UI"/>
                </a:endParaRPr>
              </a:p>
            </p:txBody>
          </p:sp>
        </p:grpSp>
        <p:sp>
          <p:nvSpPr>
            <p:cNvPr id="128" name="Flowchart: Magnetic Disk 127"/>
            <p:cNvSpPr/>
            <p:nvPr/>
          </p:nvSpPr>
          <p:spPr>
            <a:xfrm>
              <a:off x="3378692" y="2397757"/>
              <a:ext cx="339891" cy="347953"/>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67222" tIns="67222" rIns="25211" bIns="25211" rtlCol="0" anchor="b" anchorCtr="0"/>
            <a:lstStyle/>
            <a:p>
              <a:pPr algn="ctr" defTabSz="685467" eaLnBrk="1" fontAlgn="auto" hangingPunct="1">
                <a:spcBef>
                  <a:spcPts val="0"/>
                </a:spcBef>
                <a:spcAft>
                  <a:spcPts val="0"/>
                </a:spcAft>
                <a:defRPr/>
              </a:pPr>
              <a:endParaRPr lang="en-US" sz="58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9" name="Straight Arrow Connector 128"/>
          <p:cNvCxnSpPr>
            <a:cxnSpLocks/>
          </p:cNvCxnSpPr>
          <p:nvPr/>
        </p:nvCxnSpPr>
        <p:spPr>
          <a:xfrm>
            <a:off x="6512822" y="3952988"/>
            <a:ext cx="452584" cy="6186"/>
          </a:xfrm>
          <a:prstGeom prst="straightConnector1">
            <a:avLst/>
          </a:prstGeom>
          <a:noFill/>
          <a:ln w="12700" cap="flat" cmpd="sng" algn="ctr">
            <a:solidFill>
              <a:sysClr val="windowText" lastClr="000000"/>
            </a:solidFill>
            <a:prstDash val="solid"/>
            <a:miter lim="800000"/>
            <a:tailEnd type="triangle"/>
          </a:ln>
          <a:effectLst/>
        </p:spPr>
      </p:cxnSp>
      <p:sp>
        <p:nvSpPr>
          <p:cNvPr id="131" name="Rectangle 130"/>
          <p:cNvSpPr/>
          <p:nvPr/>
        </p:nvSpPr>
        <p:spPr>
          <a:xfrm>
            <a:off x="1168022" y="3665357"/>
            <a:ext cx="628698" cy="228076"/>
          </a:xfrm>
          <a:prstGeom prst="rect">
            <a:avLst/>
          </a:prstGeom>
        </p:spPr>
        <p:txBody>
          <a:bodyPr wrap="none">
            <a:spAutoFit/>
          </a:bodyPr>
          <a:lstStyle/>
          <a:p>
            <a:pP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Database</a:t>
            </a:r>
          </a:p>
        </p:txBody>
      </p:sp>
      <p:cxnSp>
        <p:nvCxnSpPr>
          <p:cNvPr id="137" name="Straight Arrow Connector 136"/>
          <p:cNvCxnSpPr>
            <a:cxnSpLocks/>
          </p:cNvCxnSpPr>
          <p:nvPr/>
        </p:nvCxnSpPr>
        <p:spPr>
          <a:xfrm>
            <a:off x="664974" y="3091398"/>
            <a:ext cx="1021232" cy="1"/>
          </a:xfrm>
          <a:prstGeom prst="straightConnector1">
            <a:avLst/>
          </a:prstGeom>
          <a:noFill/>
          <a:ln w="12700" cap="flat" cmpd="sng" algn="ctr">
            <a:solidFill>
              <a:sysClr val="windowText" lastClr="000000"/>
            </a:solidFill>
            <a:prstDash val="solid"/>
            <a:miter lim="800000"/>
            <a:tailEnd type="triangle"/>
          </a:ln>
          <a:effectLst/>
        </p:spPr>
      </p:cxnSp>
      <p:sp>
        <p:nvSpPr>
          <p:cNvPr id="103" name="Rectangle 102"/>
          <p:cNvSpPr/>
          <p:nvPr/>
        </p:nvSpPr>
        <p:spPr>
          <a:xfrm>
            <a:off x="664975" y="1637395"/>
            <a:ext cx="932178" cy="318677"/>
          </a:xfrm>
          <a:prstGeom prst="rect">
            <a:avLst/>
          </a:prstGeom>
        </p:spPr>
        <p:txBody>
          <a:bodyPr wrap="none">
            <a:spAutoFit/>
          </a:bodyPr>
          <a:lstStyle/>
          <a:p>
            <a:pPr defTabSz="685475" eaLnBrk="1" fontAlgn="auto" hangingPunct="1">
              <a:spcBef>
                <a:spcPts val="0"/>
              </a:spcBef>
              <a:spcAft>
                <a:spcPts val="0"/>
              </a:spcAft>
              <a:defRPr/>
            </a:pPr>
            <a:r>
              <a:rPr lang="en-US" sz="1471" b="1" dirty="0">
                <a:solidFill>
                  <a:srgbClr val="505050"/>
                </a:solidFill>
                <a:latin typeface="Segoe UI" panose="020B0502040204020203" pitchFamily="34" charset="0"/>
                <a:ea typeface="+mn-ea"/>
                <a:cs typeface="Segoe UI" panose="020B0502040204020203" pitchFamily="34" charset="0"/>
              </a:rPr>
              <a:t>Backend</a:t>
            </a:r>
          </a:p>
        </p:txBody>
      </p:sp>
      <p:cxnSp>
        <p:nvCxnSpPr>
          <p:cNvPr id="104" name="Straight Arrow Connector 103"/>
          <p:cNvCxnSpPr>
            <a:cxnSpLocks/>
            <a:endCxn id="6" idx="1"/>
          </p:cNvCxnSpPr>
          <p:nvPr/>
        </p:nvCxnSpPr>
        <p:spPr>
          <a:xfrm>
            <a:off x="2341285" y="3083870"/>
            <a:ext cx="1334291" cy="7528"/>
          </a:xfrm>
          <a:prstGeom prst="straightConnector1">
            <a:avLst/>
          </a:prstGeom>
          <a:noFill/>
          <a:ln w="12700" cap="flat" cmpd="sng" algn="ctr">
            <a:solidFill>
              <a:sysClr val="windowText" lastClr="000000"/>
            </a:solidFill>
            <a:prstDash val="solid"/>
            <a:miter lim="800000"/>
            <a:tailEnd type="triangle"/>
          </a:ln>
          <a:effectLst/>
        </p:spPr>
      </p:cxnSp>
      <p:sp>
        <p:nvSpPr>
          <p:cNvPr id="109" name="Rectangle 108"/>
          <p:cNvSpPr/>
          <p:nvPr/>
        </p:nvSpPr>
        <p:spPr>
          <a:xfrm>
            <a:off x="2464623" y="3059149"/>
            <a:ext cx="1172754" cy="499560"/>
          </a:xfrm>
          <a:prstGeom prst="rect">
            <a:avLst/>
          </a:prstGeom>
        </p:spPr>
        <p:txBody>
          <a:bodyPr wrap="square">
            <a:spAutoFit/>
          </a:bodyPr>
          <a:lstStyle/>
          <a:p>
            <a:pPr algn="ctr" defTabSz="685845" eaLnBrk="1" fontAlgn="auto" hangingPunct="1">
              <a:spcBef>
                <a:spcPts val="0"/>
              </a:spcBef>
              <a:spcAft>
                <a:spcPts val="0"/>
              </a:spcAft>
              <a:defRPr/>
            </a:pPr>
            <a:r>
              <a:rPr lang="en-US" sz="882" b="1" dirty="0">
                <a:solidFill>
                  <a:srgbClr val="505050"/>
                </a:solidFill>
                <a:latin typeface="Segoe UI" panose="020B0502040204020203" pitchFamily="34" charset="0"/>
                <a:ea typeface="+mn-ea"/>
                <a:cs typeface="Segoe UI" panose="020B0502040204020203" pitchFamily="34" charset="0"/>
              </a:rPr>
              <a:t>UserUpdated event </a:t>
            </a:r>
          </a:p>
          <a:p>
            <a:pPr algn="ctr" defTabSz="685845" eaLnBrk="1" fontAlgn="auto" hangingPunct="1">
              <a:spcBef>
                <a:spcPts val="0"/>
              </a:spcBef>
              <a:spcAft>
                <a:spcPts val="0"/>
              </a:spcAft>
              <a:defRPr/>
            </a:pPr>
            <a:r>
              <a:rPr lang="en-US" sz="882" b="1" dirty="0">
                <a:solidFill>
                  <a:srgbClr val="505050"/>
                </a:solidFill>
                <a:latin typeface="Segoe UI" panose="020B0502040204020203" pitchFamily="34" charset="0"/>
                <a:ea typeface="+mn-ea"/>
                <a:cs typeface="Segoe UI" panose="020B0502040204020203" pitchFamily="34" charset="0"/>
              </a:rPr>
              <a:t>(Publish Action)</a:t>
            </a:r>
          </a:p>
        </p:txBody>
      </p:sp>
      <p:sp>
        <p:nvSpPr>
          <p:cNvPr id="6" name="Cylinder 5"/>
          <p:cNvSpPr/>
          <p:nvPr/>
        </p:nvSpPr>
        <p:spPr bwMode="auto">
          <a:xfrm rot="16200000">
            <a:off x="4447275" y="2122259"/>
            <a:ext cx="394881" cy="1938278"/>
          </a:xfrm>
          <a:prstGeom prst="can">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33503" y="2884696"/>
            <a:ext cx="216693" cy="169760"/>
          </a:xfrm>
          <a:prstGeom prst="rect">
            <a:avLst/>
          </a:prstGeom>
        </p:spPr>
      </p:pic>
      <p:sp>
        <p:nvSpPr>
          <p:cNvPr id="12" name="Rectangle 11"/>
          <p:cNvSpPr/>
          <p:nvPr/>
        </p:nvSpPr>
        <p:spPr>
          <a:xfrm>
            <a:off x="3709966" y="2860978"/>
            <a:ext cx="1935146" cy="454227"/>
          </a:xfrm>
          <a:prstGeom prst="rect">
            <a:avLst/>
          </a:prstGeom>
        </p:spPr>
        <p:txBody>
          <a:bodyPr wrap="none">
            <a:spAutoFit/>
          </a:bodyPr>
          <a:lstStyle/>
          <a:p>
            <a:pPr algn="ctr" defTabSz="685475" eaLnBrk="1" fontAlgn="auto" hangingPunct="1">
              <a:spcBef>
                <a:spcPts val="0"/>
              </a:spcBef>
              <a:spcAft>
                <a:spcPts val="0"/>
              </a:spcAft>
              <a:defRPr/>
            </a:pPr>
            <a:r>
              <a:rPr lang="en-US" sz="1176" dirty="0">
                <a:solidFill>
                  <a:srgbClr val="505050"/>
                </a:solidFill>
                <a:latin typeface="Segoe UI Light" pitchFamily="34" charset="0"/>
                <a:ea typeface="+mn-ea"/>
                <a:cs typeface="+mn-cs"/>
              </a:rPr>
              <a:t>Event Bus</a:t>
            </a:r>
          </a:p>
          <a:p>
            <a:pPr algn="ctr" defTabSz="685475" eaLnBrk="1" fontAlgn="auto" hangingPunct="1">
              <a:spcBef>
                <a:spcPts val="0"/>
              </a:spcBef>
              <a:spcAft>
                <a:spcPts val="0"/>
              </a:spcAft>
              <a:defRPr/>
            </a:pPr>
            <a:r>
              <a:rPr lang="en-US" sz="1176" dirty="0">
                <a:solidFill>
                  <a:srgbClr val="505050"/>
                </a:solidFill>
                <a:latin typeface="Segoe UI Light" pitchFamily="34" charset="0"/>
                <a:ea typeface="+mn-ea"/>
                <a:cs typeface="+mn-cs"/>
              </a:rPr>
              <a:t>(Publish/Subscribe Channel)</a:t>
            </a:r>
          </a:p>
        </p:txBody>
      </p:sp>
      <p:cxnSp>
        <p:nvCxnSpPr>
          <p:cNvPr id="114" name="Straight Arrow Connector 113"/>
          <p:cNvCxnSpPr>
            <a:cxnSpLocks/>
            <a:stCxn id="6" idx="3"/>
          </p:cNvCxnSpPr>
          <p:nvPr/>
        </p:nvCxnSpPr>
        <p:spPr>
          <a:xfrm flipV="1">
            <a:off x="5613854" y="2676623"/>
            <a:ext cx="333946" cy="414774"/>
          </a:xfrm>
          <a:prstGeom prst="straightConnector1">
            <a:avLst/>
          </a:prstGeom>
          <a:noFill/>
          <a:ln w="12700" cap="flat" cmpd="sng" algn="ctr">
            <a:solidFill>
              <a:sysClr val="windowText" lastClr="000000"/>
            </a:solidFill>
            <a:prstDash val="solid"/>
            <a:miter lim="800000"/>
            <a:tailEnd type="triangle"/>
          </a:ln>
          <a:effectLst/>
        </p:spPr>
      </p:cxnSp>
      <p:cxnSp>
        <p:nvCxnSpPr>
          <p:cNvPr id="117" name="Straight Arrow Connector 116"/>
          <p:cNvCxnSpPr>
            <a:cxnSpLocks/>
            <a:stCxn id="6" idx="3"/>
          </p:cNvCxnSpPr>
          <p:nvPr/>
        </p:nvCxnSpPr>
        <p:spPr>
          <a:xfrm>
            <a:off x="5613854" y="3091398"/>
            <a:ext cx="333946" cy="451453"/>
          </a:xfrm>
          <a:prstGeom prst="straightConnector1">
            <a:avLst/>
          </a:prstGeom>
          <a:noFill/>
          <a:ln w="12700" cap="flat" cmpd="sng" algn="ctr">
            <a:solidFill>
              <a:sysClr val="windowText" lastClr="000000"/>
            </a:solidFill>
            <a:prstDash val="solid"/>
            <a:miter lim="800000"/>
            <a:tailEnd type="triangle"/>
          </a:ln>
          <a:effectLst/>
        </p:spPr>
      </p:cxnSp>
      <p:sp>
        <p:nvSpPr>
          <p:cNvPr id="135" name="Rectangle 134"/>
          <p:cNvSpPr/>
          <p:nvPr/>
        </p:nvSpPr>
        <p:spPr>
          <a:xfrm>
            <a:off x="986301" y="2912005"/>
            <a:ext cx="803500" cy="363818"/>
          </a:xfrm>
          <a:prstGeom prst="rect">
            <a:avLst/>
          </a:prstGeom>
        </p:spPr>
        <p:txBody>
          <a:bodyPr wrap="square">
            <a:spAutoFit/>
          </a:bodyPr>
          <a:lstStyle/>
          <a:p>
            <a:pPr defTabSz="685845" eaLnBrk="1" fontAlgn="auto" hangingPunct="1">
              <a:spcBef>
                <a:spcPts val="0"/>
              </a:spcBef>
              <a:spcAft>
                <a:spcPts val="0"/>
              </a:spcAft>
              <a:defRPr/>
            </a:pPr>
            <a:r>
              <a:rPr lang="en-US" sz="882" b="1" dirty="0">
                <a:solidFill>
                  <a:srgbClr val="505050"/>
                </a:solidFill>
                <a:latin typeface="Segoe UI" panose="020B0502040204020203" pitchFamily="34" charset="0"/>
                <a:ea typeface="+mn-ea"/>
                <a:cs typeface="Segoe UI" panose="020B0502040204020203" pitchFamily="34" charset="0"/>
              </a:rPr>
              <a:t>UpdateUser </a:t>
            </a:r>
          </a:p>
          <a:p>
            <a:pPr defTabSz="685845" eaLnBrk="1" fontAlgn="auto" hangingPunct="1">
              <a:spcBef>
                <a:spcPts val="0"/>
              </a:spcBef>
              <a:spcAft>
                <a:spcPts val="0"/>
              </a:spcAft>
              <a:defRPr/>
            </a:pPr>
            <a:r>
              <a:rPr lang="en-US" sz="882" b="1" dirty="0">
                <a:solidFill>
                  <a:srgbClr val="505050"/>
                </a:solidFill>
                <a:latin typeface="Segoe UI" panose="020B0502040204020203" pitchFamily="34" charset="0"/>
                <a:ea typeface="+mn-ea"/>
                <a:cs typeface="Segoe UI" panose="020B0502040204020203" pitchFamily="34" charset="0"/>
              </a:rPr>
              <a:t>command</a:t>
            </a:r>
          </a:p>
        </p:txBody>
      </p:sp>
      <p:pic>
        <p:nvPicPr>
          <p:cNvPr id="145" name="Picture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82640" y="2769965"/>
            <a:ext cx="216693" cy="169760"/>
          </a:xfrm>
          <a:prstGeom prst="rect">
            <a:avLst/>
          </a:prstGeom>
        </p:spPr>
      </p:pic>
      <p:pic>
        <p:nvPicPr>
          <p:cNvPr id="146" name="Picture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80567" y="3243071"/>
            <a:ext cx="216693" cy="169760"/>
          </a:xfrm>
          <a:prstGeom prst="rect">
            <a:avLst/>
          </a:prstGeom>
        </p:spPr>
      </p:pic>
      <p:sp>
        <p:nvSpPr>
          <p:cNvPr id="147" name="Rectangle 146"/>
          <p:cNvSpPr/>
          <p:nvPr/>
        </p:nvSpPr>
        <p:spPr>
          <a:xfrm>
            <a:off x="6070073" y="2747132"/>
            <a:ext cx="2560099" cy="228076"/>
          </a:xfrm>
          <a:prstGeom prst="rect">
            <a:avLst/>
          </a:prstGeom>
        </p:spPr>
        <p:txBody>
          <a:bodyPr wrap="square">
            <a:spAutoFit/>
          </a:bodyPr>
          <a:lstStyle/>
          <a:p>
            <a:pPr defTabSz="685845" eaLnBrk="1" fontAlgn="auto" hangingPunct="1">
              <a:spcBef>
                <a:spcPts val="0"/>
              </a:spcBef>
              <a:spcAft>
                <a:spcPts val="0"/>
              </a:spcAft>
              <a:defRPr/>
            </a:pPr>
            <a:r>
              <a:rPr lang="en-US" sz="882" b="1" dirty="0">
                <a:solidFill>
                  <a:srgbClr val="505050"/>
                </a:solidFill>
                <a:latin typeface="Segoe UI" panose="020B0502040204020203" pitchFamily="34" charset="0"/>
                <a:ea typeface="+mn-ea"/>
                <a:cs typeface="Segoe UI" panose="020B0502040204020203" pitchFamily="34" charset="0"/>
              </a:rPr>
              <a:t>UserUpdated event </a:t>
            </a:r>
            <a:r>
              <a:rPr lang="en-US" sz="882" b="1" dirty="0">
                <a:solidFill>
                  <a:srgbClr val="505050"/>
                </a:solidFill>
                <a:latin typeface="Segoe UI" panose="020B0502040204020203" pitchFamily="34" charset="0"/>
                <a:ea typeface="+mn-ea"/>
                <a:cs typeface="Segoe UI" panose="020B0502040204020203" pitchFamily="34" charset="0"/>
                <a:sym typeface="Wingdings" panose="05000000000000000000" pitchFamily="2" charset="2"/>
              </a:rPr>
              <a:t> Buyer info </a:t>
            </a:r>
            <a:r>
              <a:rPr lang="en-US" sz="882" b="1" dirty="0">
                <a:solidFill>
                  <a:srgbClr val="505050"/>
                </a:solidFill>
                <a:latin typeface="Segoe UI" panose="020B0502040204020203" pitchFamily="34" charset="0"/>
                <a:ea typeface="+mn-ea"/>
                <a:cs typeface="Segoe UI" panose="020B0502040204020203" pitchFamily="34" charset="0"/>
              </a:rPr>
              <a:t> </a:t>
            </a:r>
          </a:p>
        </p:txBody>
      </p:sp>
      <p:sp>
        <p:nvSpPr>
          <p:cNvPr id="149" name="Rectangle 148"/>
          <p:cNvSpPr/>
          <p:nvPr/>
        </p:nvSpPr>
        <p:spPr>
          <a:xfrm>
            <a:off x="6070073" y="3223822"/>
            <a:ext cx="2560099" cy="228076"/>
          </a:xfrm>
          <a:prstGeom prst="rect">
            <a:avLst/>
          </a:prstGeom>
        </p:spPr>
        <p:txBody>
          <a:bodyPr wrap="square">
            <a:spAutoFit/>
          </a:bodyPr>
          <a:lstStyle/>
          <a:p>
            <a:pPr defTabSz="685845" eaLnBrk="1" fontAlgn="auto" hangingPunct="1">
              <a:spcBef>
                <a:spcPts val="0"/>
              </a:spcBef>
              <a:spcAft>
                <a:spcPts val="0"/>
              </a:spcAft>
              <a:defRPr/>
            </a:pPr>
            <a:r>
              <a:rPr lang="en-US" sz="882" b="1" dirty="0">
                <a:solidFill>
                  <a:srgbClr val="505050"/>
                </a:solidFill>
                <a:latin typeface="Segoe UI" panose="020B0502040204020203" pitchFamily="34" charset="0"/>
                <a:ea typeface="+mn-ea"/>
                <a:cs typeface="Segoe UI" panose="020B0502040204020203" pitchFamily="34" charset="0"/>
              </a:rPr>
              <a:t>UserUpdated event </a:t>
            </a:r>
            <a:r>
              <a:rPr lang="en-US" sz="882" b="1" dirty="0">
                <a:solidFill>
                  <a:srgbClr val="505050"/>
                </a:solidFill>
                <a:latin typeface="Segoe UI" panose="020B0502040204020203" pitchFamily="34" charset="0"/>
                <a:ea typeface="+mn-ea"/>
                <a:cs typeface="Segoe UI" panose="020B0502040204020203" pitchFamily="34" charset="0"/>
                <a:sym typeface="Wingdings" panose="05000000000000000000" pitchFamily="2" charset="2"/>
              </a:rPr>
              <a:t> Buyer info </a:t>
            </a:r>
            <a:r>
              <a:rPr lang="en-US" sz="882" b="1" dirty="0">
                <a:solidFill>
                  <a:srgbClr val="505050"/>
                </a:solidFill>
                <a:latin typeface="Segoe UI" panose="020B0502040204020203" pitchFamily="34" charset="0"/>
                <a:ea typeface="+mn-ea"/>
                <a:cs typeface="Segoe UI" panose="020B0502040204020203" pitchFamily="34" charset="0"/>
              </a:rPr>
              <a:t> </a:t>
            </a:r>
          </a:p>
        </p:txBody>
      </p:sp>
      <p:sp>
        <p:nvSpPr>
          <p:cNvPr id="46" name="Rectangle 45"/>
          <p:cNvSpPr/>
          <p:nvPr/>
        </p:nvSpPr>
        <p:spPr>
          <a:xfrm>
            <a:off x="1385601" y="4429963"/>
            <a:ext cx="6738127" cy="296107"/>
          </a:xfrm>
          <a:prstGeom prst="rect">
            <a:avLst/>
          </a:prstGeom>
        </p:spPr>
        <p:txBody>
          <a:bodyPr wrap="none">
            <a:spAutoFit/>
          </a:bodyPr>
          <a:lstStyle/>
          <a:p>
            <a:pPr defTabSz="685475" eaLnBrk="1" fontAlgn="auto" hangingPunct="1">
              <a:spcBef>
                <a:spcPts val="0"/>
              </a:spcBef>
              <a:spcAft>
                <a:spcPts val="0"/>
              </a:spcAft>
              <a:defRPr/>
            </a:pPr>
            <a:r>
              <a:rPr lang="en-US" sz="1324" dirty="0">
                <a:solidFill>
                  <a:srgbClr val="505050"/>
                </a:solidFill>
                <a:latin typeface="Segoe UI Light" pitchFamily="34" charset="0"/>
                <a:ea typeface="+mn-ea"/>
                <a:cs typeface="+mn-cs"/>
              </a:rPr>
              <a:t>Eventual consistency across microservices’ data based on event-driven async communication</a:t>
            </a:r>
          </a:p>
        </p:txBody>
      </p:sp>
      <p:sp>
        <p:nvSpPr>
          <p:cNvPr id="4" name="Flowchart: Connector 3"/>
          <p:cNvSpPr/>
          <p:nvPr/>
        </p:nvSpPr>
        <p:spPr bwMode="auto">
          <a:xfrm>
            <a:off x="1232272" y="2695908"/>
            <a:ext cx="249326" cy="244371"/>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r>
              <a:rPr lang="en-US" sz="1176" b="1" dirty="0">
                <a:gradFill>
                  <a:gsLst>
                    <a:gs pos="5439">
                      <a:srgbClr val="F8F8F8"/>
                    </a:gs>
                    <a:gs pos="10000">
                      <a:srgbClr val="F8F8F8"/>
                    </a:gs>
                  </a:gsLst>
                  <a:lin ang="5400000" scaled="0"/>
                </a:gradFill>
                <a:latin typeface="Segoe UI"/>
              </a:rPr>
              <a:t>1</a:t>
            </a:r>
          </a:p>
        </p:txBody>
      </p:sp>
      <p:sp>
        <p:nvSpPr>
          <p:cNvPr id="66" name="Flowchart: Connector 65"/>
          <p:cNvSpPr/>
          <p:nvPr/>
        </p:nvSpPr>
        <p:spPr bwMode="auto">
          <a:xfrm>
            <a:off x="2684177" y="2698636"/>
            <a:ext cx="249326" cy="244371"/>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r>
              <a:rPr lang="en-US" sz="1176" b="1" dirty="0">
                <a:gradFill>
                  <a:gsLst>
                    <a:gs pos="5439">
                      <a:srgbClr val="F8F8F8"/>
                    </a:gs>
                    <a:gs pos="10000">
                      <a:srgbClr val="F8F8F8"/>
                    </a:gs>
                  </a:gsLst>
                  <a:lin ang="5400000" scaled="0"/>
                </a:gradFill>
                <a:latin typeface="Segoe UI"/>
              </a:rPr>
              <a:t>3</a:t>
            </a:r>
          </a:p>
        </p:txBody>
      </p:sp>
      <p:sp>
        <p:nvSpPr>
          <p:cNvPr id="67" name="Flowchart: Connector 66"/>
          <p:cNvSpPr/>
          <p:nvPr/>
        </p:nvSpPr>
        <p:spPr bwMode="auto">
          <a:xfrm>
            <a:off x="1859446" y="3305713"/>
            <a:ext cx="249326" cy="244371"/>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r>
              <a:rPr lang="en-US" sz="1176" b="1" dirty="0">
                <a:gradFill>
                  <a:gsLst>
                    <a:gs pos="5439">
                      <a:srgbClr val="F8F8F8"/>
                    </a:gs>
                    <a:gs pos="10000">
                      <a:srgbClr val="F8F8F8"/>
                    </a:gs>
                  </a:gsLst>
                  <a:lin ang="5400000" scaled="0"/>
                </a:gradFill>
                <a:latin typeface="Segoe UI"/>
              </a:rPr>
              <a:t>2</a:t>
            </a:r>
          </a:p>
        </p:txBody>
      </p:sp>
      <p:sp>
        <p:nvSpPr>
          <p:cNvPr id="68" name="Flowchart: Connector 67"/>
          <p:cNvSpPr/>
          <p:nvPr/>
        </p:nvSpPr>
        <p:spPr bwMode="auto">
          <a:xfrm>
            <a:off x="5680065" y="2968445"/>
            <a:ext cx="249326" cy="244371"/>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r>
              <a:rPr lang="en-US" sz="1176" b="1" dirty="0">
                <a:gradFill>
                  <a:gsLst>
                    <a:gs pos="5439">
                      <a:srgbClr val="F8F8F8"/>
                    </a:gs>
                    <a:gs pos="10000">
                      <a:srgbClr val="F8F8F8"/>
                    </a:gs>
                  </a:gsLst>
                  <a:lin ang="5400000" scaled="0"/>
                </a:gradFill>
                <a:latin typeface="Segoe UI"/>
              </a:rPr>
              <a:t>4</a:t>
            </a:r>
          </a:p>
        </p:txBody>
      </p:sp>
      <p:sp>
        <p:nvSpPr>
          <p:cNvPr id="69" name="Rectangle 68"/>
          <p:cNvSpPr/>
          <p:nvPr/>
        </p:nvSpPr>
        <p:spPr>
          <a:xfrm>
            <a:off x="2106243" y="3339933"/>
            <a:ext cx="689612" cy="228076"/>
          </a:xfrm>
          <a:prstGeom prst="rect">
            <a:avLst/>
          </a:prstGeom>
        </p:spPr>
        <p:txBody>
          <a:bodyPr wrap="none">
            <a:spAutoFit/>
          </a:bodyPr>
          <a:lstStyle/>
          <a:p>
            <a:pPr defTabSz="685475" eaLnBrk="1" fontAlgn="auto" hangingPunct="1">
              <a:spcBef>
                <a:spcPts val="0"/>
              </a:spcBef>
              <a:spcAft>
                <a:spcPts val="0"/>
              </a:spcAft>
              <a:defRPr/>
            </a:pPr>
            <a:r>
              <a:rPr lang="en-US" sz="882" dirty="0">
                <a:solidFill>
                  <a:srgbClr val="505050"/>
                </a:solidFill>
                <a:latin typeface="Segoe UI Light" pitchFamily="34" charset="0"/>
                <a:ea typeface="+mn-ea"/>
                <a:cs typeface="+mn-cs"/>
              </a:rPr>
              <a:t>DB update</a:t>
            </a:r>
          </a:p>
        </p:txBody>
      </p:sp>
      <p:sp>
        <p:nvSpPr>
          <p:cNvPr id="3" name="Rectangle 2"/>
          <p:cNvSpPr/>
          <p:nvPr/>
        </p:nvSpPr>
        <p:spPr bwMode="auto">
          <a:xfrm>
            <a:off x="3729223" y="3339933"/>
            <a:ext cx="1851255" cy="245648"/>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sp>
        <p:nvSpPr>
          <p:cNvPr id="70" name="Rectangle 69"/>
          <p:cNvSpPr/>
          <p:nvPr/>
        </p:nvSpPr>
        <p:spPr bwMode="auto">
          <a:xfrm>
            <a:off x="3731112" y="3631583"/>
            <a:ext cx="1851255" cy="237439"/>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sp>
        <p:nvSpPr>
          <p:cNvPr id="71" name="Rectangle 70"/>
          <p:cNvSpPr/>
          <p:nvPr/>
        </p:nvSpPr>
        <p:spPr>
          <a:xfrm>
            <a:off x="3723712" y="3360924"/>
            <a:ext cx="1883167" cy="363818"/>
          </a:xfrm>
          <a:prstGeom prst="rect">
            <a:avLst/>
          </a:prstGeom>
        </p:spPr>
        <p:txBody>
          <a:bodyPr wrap="square">
            <a:spAutoFit/>
          </a:bodyPr>
          <a:lstStyle/>
          <a:p>
            <a:pPr algn="ctr" defTabSz="685845" eaLnBrk="1" fontAlgn="auto" hangingPunct="1">
              <a:spcBef>
                <a:spcPts val="0"/>
              </a:spcBef>
              <a:spcAft>
                <a:spcPts val="0"/>
              </a:spcAft>
              <a:defRPr/>
            </a:pPr>
            <a:r>
              <a:rPr lang="en-US" sz="882" b="1" dirty="0">
                <a:solidFill>
                  <a:srgbClr val="FFFFFF"/>
                </a:solidFill>
                <a:latin typeface="Segoe UI" panose="020B0502040204020203" pitchFamily="34" charset="0"/>
                <a:ea typeface="+mn-ea"/>
                <a:cs typeface="Segoe UI" panose="020B0502040204020203" pitchFamily="34" charset="0"/>
              </a:rPr>
              <a:t>Event Bus Abstractions/Interface</a:t>
            </a:r>
          </a:p>
        </p:txBody>
      </p:sp>
      <p:sp>
        <p:nvSpPr>
          <p:cNvPr id="72" name="Rectangle 71"/>
          <p:cNvSpPr/>
          <p:nvPr/>
        </p:nvSpPr>
        <p:spPr>
          <a:xfrm>
            <a:off x="3732471" y="3648910"/>
            <a:ext cx="1883167" cy="228076"/>
          </a:xfrm>
          <a:prstGeom prst="rect">
            <a:avLst/>
          </a:prstGeom>
        </p:spPr>
        <p:txBody>
          <a:bodyPr wrap="square">
            <a:spAutoFit/>
          </a:bodyPr>
          <a:lstStyle/>
          <a:p>
            <a:pPr algn="ctr" defTabSz="685845" eaLnBrk="1" fontAlgn="auto" hangingPunct="1">
              <a:spcBef>
                <a:spcPts val="0"/>
              </a:spcBef>
              <a:spcAft>
                <a:spcPts val="0"/>
              </a:spcAft>
              <a:defRPr/>
            </a:pPr>
            <a:r>
              <a:rPr lang="en-US" sz="882" b="1" dirty="0">
                <a:solidFill>
                  <a:srgbClr val="FFFFFF"/>
                </a:solidFill>
                <a:latin typeface="Segoe UI" panose="020B0502040204020203" pitchFamily="34" charset="0"/>
                <a:ea typeface="+mn-ea"/>
                <a:cs typeface="Segoe UI" panose="020B0502040204020203" pitchFamily="34" charset="0"/>
              </a:rPr>
              <a:t>Event Bus Implementations</a:t>
            </a:r>
          </a:p>
        </p:txBody>
      </p:sp>
      <p:sp>
        <p:nvSpPr>
          <p:cNvPr id="74" name="Rectangle 73"/>
          <p:cNvSpPr/>
          <p:nvPr/>
        </p:nvSpPr>
        <p:spPr bwMode="auto">
          <a:xfrm>
            <a:off x="3729223" y="3864332"/>
            <a:ext cx="590835" cy="491241"/>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sp>
        <p:nvSpPr>
          <p:cNvPr id="78" name="Rectangle 77"/>
          <p:cNvSpPr/>
          <p:nvPr/>
        </p:nvSpPr>
        <p:spPr bwMode="auto">
          <a:xfrm>
            <a:off x="4365513" y="3863435"/>
            <a:ext cx="599254" cy="491241"/>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sp>
        <p:nvSpPr>
          <p:cNvPr id="79" name="Rectangle 78"/>
          <p:cNvSpPr/>
          <p:nvPr/>
        </p:nvSpPr>
        <p:spPr bwMode="auto">
          <a:xfrm>
            <a:off x="5010066" y="3863435"/>
            <a:ext cx="572301" cy="491241"/>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eaLnBrk="1" hangingPunct="1">
              <a:defRPr/>
            </a:pPr>
            <a:endParaRPr lang="en-US" sz="1471" dirty="0">
              <a:gradFill>
                <a:gsLst>
                  <a:gs pos="5439">
                    <a:srgbClr val="F8F8F8"/>
                  </a:gs>
                  <a:gs pos="10000">
                    <a:srgbClr val="F8F8F8"/>
                  </a:gs>
                </a:gsLst>
                <a:lin ang="5400000" scaled="0"/>
              </a:gradFill>
              <a:latin typeface="Segoe UI"/>
            </a:endParaRPr>
          </a:p>
        </p:txBody>
      </p:sp>
      <p:sp>
        <p:nvSpPr>
          <p:cNvPr id="80" name="Rectangle 79"/>
          <p:cNvSpPr/>
          <p:nvPr/>
        </p:nvSpPr>
        <p:spPr>
          <a:xfrm>
            <a:off x="3682068" y="4004152"/>
            <a:ext cx="668111" cy="211148"/>
          </a:xfrm>
          <a:prstGeom prst="rect">
            <a:avLst/>
          </a:prstGeom>
        </p:spPr>
        <p:txBody>
          <a:bodyPr wrap="square">
            <a:spAutoFit/>
          </a:bodyPr>
          <a:lstStyle/>
          <a:p>
            <a:pPr algn="ctr" defTabSz="685845" eaLnBrk="1" fontAlgn="auto" hangingPunct="1">
              <a:spcBef>
                <a:spcPts val="0"/>
              </a:spcBef>
              <a:spcAft>
                <a:spcPts val="0"/>
              </a:spcAft>
              <a:defRPr/>
            </a:pPr>
            <a:r>
              <a:rPr lang="en-US" sz="772" dirty="0">
                <a:solidFill>
                  <a:srgbClr val="FFFFFF"/>
                </a:solidFill>
                <a:latin typeface="Segoe UI" panose="020B0502040204020203" pitchFamily="34" charset="0"/>
                <a:ea typeface="+mn-ea"/>
                <a:cs typeface="Segoe UI" panose="020B0502040204020203" pitchFamily="34" charset="0"/>
              </a:rPr>
              <a:t>RabbitMQ</a:t>
            </a:r>
          </a:p>
        </p:txBody>
      </p:sp>
      <p:sp>
        <p:nvSpPr>
          <p:cNvPr id="81" name="Rectangle 80"/>
          <p:cNvSpPr/>
          <p:nvPr/>
        </p:nvSpPr>
        <p:spPr>
          <a:xfrm>
            <a:off x="4320058" y="3888632"/>
            <a:ext cx="668111" cy="448777"/>
          </a:xfrm>
          <a:prstGeom prst="rect">
            <a:avLst/>
          </a:prstGeom>
        </p:spPr>
        <p:txBody>
          <a:bodyPr wrap="square">
            <a:spAutoFit/>
          </a:bodyPr>
          <a:lstStyle/>
          <a:p>
            <a:pPr algn="ctr" defTabSz="685845" eaLnBrk="1" fontAlgn="auto" hangingPunct="1">
              <a:spcBef>
                <a:spcPts val="0"/>
              </a:spcBef>
              <a:spcAft>
                <a:spcPts val="0"/>
              </a:spcAft>
              <a:defRPr/>
            </a:pPr>
            <a:r>
              <a:rPr lang="en-US" sz="772" dirty="0">
                <a:solidFill>
                  <a:srgbClr val="FFFFFF"/>
                </a:solidFill>
                <a:latin typeface="Segoe UI" panose="020B0502040204020203" pitchFamily="34" charset="0"/>
                <a:ea typeface="+mn-ea"/>
                <a:cs typeface="Segoe UI" panose="020B0502040204020203" pitchFamily="34" charset="0"/>
              </a:rPr>
              <a:t>Azure</a:t>
            </a:r>
          </a:p>
          <a:p>
            <a:pPr algn="ctr" defTabSz="685845" eaLnBrk="1" fontAlgn="auto" hangingPunct="1">
              <a:spcBef>
                <a:spcPts val="0"/>
              </a:spcBef>
              <a:spcAft>
                <a:spcPts val="0"/>
              </a:spcAft>
              <a:defRPr/>
            </a:pPr>
            <a:r>
              <a:rPr lang="en-US" sz="772" dirty="0">
                <a:solidFill>
                  <a:srgbClr val="FFFFFF"/>
                </a:solidFill>
                <a:latin typeface="Segoe UI" panose="020B0502040204020203" pitchFamily="34" charset="0"/>
                <a:ea typeface="+mn-ea"/>
                <a:cs typeface="Segoe UI" panose="020B0502040204020203" pitchFamily="34" charset="0"/>
              </a:rPr>
              <a:t>Service</a:t>
            </a:r>
          </a:p>
          <a:p>
            <a:pPr algn="ctr" defTabSz="685845" eaLnBrk="1" fontAlgn="auto" hangingPunct="1">
              <a:spcBef>
                <a:spcPts val="0"/>
              </a:spcBef>
              <a:spcAft>
                <a:spcPts val="0"/>
              </a:spcAft>
              <a:defRPr/>
            </a:pPr>
            <a:r>
              <a:rPr lang="en-US" sz="772" dirty="0">
                <a:solidFill>
                  <a:srgbClr val="FFFFFF"/>
                </a:solidFill>
                <a:latin typeface="Segoe UI" panose="020B0502040204020203" pitchFamily="34" charset="0"/>
                <a:ea typeface="+mn-ea"/>
                <a:cs typeface="Segoe UI" panose="020B0502040204020203" pitchFamily="34" charset="0"/>
              </a:rPr>
              <a:t>Bus</a:t>
            </a:r>
          </a:p>
        </p:txBody>
      </p:sp>
      <p:sp>
        <p:nvSpPr>
          <p:cNvPr id="82" name="Rectangle 81"/>
          <p:cNvSpPr/>
          <p:nvPr/>
        </p:nvSpPr>
        <p:spPr>
          <a:xfrm>
            <a:off x="4954690" y="3840055"/>
            <a:ext cx="691795" cy="805220"/>
          </a:xfrm>
          <a:prstGeom prst="rect">
            <a:avLst/>
          </a:prstGeom>
        </p:spPr>
        <p:txBody>
          <a:bodyPr wrap="square">
            <a:spAutoFit/>
          </a:bodyPr>
          <a:lstStyle/>
          <a:p>
            <a:pPr algn="ctr" defTabSz="685845" eaLnBrk="1" fontAlgn="auto" hangingPunct="1">
              <a:spcBef>
                <a:spcPts val="0"/>
              </a:spcBef>
              <a:spcAft>
                <a:spcPts val="0"/>
              </a:spcAft>
              <a:defRPr/>
            </a:pPr>
            <a:r>
              <a:rPr lang="en-US" sz="772" dirty="0">
                <a:solidFill>
                  <a:srgbClr val="FFFFFF"/>
                </a:solidFill>
                <a:latin typeface="Segoe UI" panose="020B0502040204020203" pitchFamily="34" charset="0"/>
                <a:ea typeface="+mn-ea"/>
                <a:cs typeface="Segoe UI" panose="020B0502040204020203" pitchFamily="34" charset="0"/>
              </a:rPr>
              <a:t>Other:</a:t>
            </a:r>
          </a:p>
          <a:p>
            <a:pPr algn="ctr" defTabSz="685845" eaLnBrk="1" fontAlgn="auto" hangingPunct="1">
              <a:spcBef>
                <a:spcPts val="0"/>
              </a:spcBef>
              <a:spcAft>
                <a:spcPts val="0"/>
              </a:spcAft>
              <a:defRPr/>
            </a:pPr>
            <a:r>
              <a:rPr lang="en-US" sz="772" dirty="0">
                <a:solidFill>
                  <a:srgbClr val="FFFFFF"/>
                </a:solidFill>
                <a:latin typeface="Segoe UI" panose="020B0502040204020203" pitchFamily="34" charset="0"/>
                <a:ea typeface="+mn-ea"/>
                <a:cs typeface="Segoe UI" panose="020B0502040204020203" pitchFamily="34" charset="0"/>
              </a:rPr>
              <a:t>NServiceBus</a:t>
            </a:r>
          </a:p>
          <a:p>
            <a:pPr algn="ctr" defTabSz="685845" eaLnBrk="1" fontAlgn="auto" hangingPunct="1">
              <a:spcBef>
                <a:spcPts val="0"/>
              </a:spcBef>
              <a:spcAft>
                <a:spcPts val="0"/>
              </a:spcAft>
              <a:defRPr/>
            </a:pPr>
            <a:r>
              <a:rPr lang="en-US" sz="772" dirty="0">
                <a:solidFill>
                  <a:srgbClr val="FFFFFF"/>
                </a:solidFill>
                <a:latin typeface="Segoe UI" panose="020B0502040204020203" pitchFamily="34" charset="0"/>
                <a:ea typeface="+mn-ea"/>
                <a:cs typeface="Segoe UI" panose="020B0502040204020203" pitchFamily="34" charset="0"/>
              </a:rPr>
              <a:t>MassTransit</a:t>
            </a:r>
          </a:p>
          <a:p>
            <a:pPr algn="ctr" defTabSz="685845" eaLnBrk="1" fontAlgn="auto" hangingPunct="1">
              <a:spcBef>
                <a:spcPts val="0"/>
              </a:spcBef>
              <a:spcAft>
                <a:spcPts val="0"/>
              </a:spcAft>
              <a:defRPr/>
            </a:pPr>
            <a:r>
              <a:rPr lang="en-US" sz="772" dirty="0">
                <a:solidFill>
                  <a:srgbClr val="FFFFFF"/>
                </a:solidFill>
                <a:latin typeface="Segoe UI" panose="020B0502040204020203" pitchFamily="34" charset="0"/>
                <a:ea typeface="+mn-ea"/>
                <a:cs typeface="Segoe UI" panose="020B0502040204020203" pitchFamily="34" charset="0"/>
              </a:rPr>
              <a:t>etc.</a:t>
            </a:r>
          </a:p>
          <a:p>
            <a:pPr algn="ctr" defTabSz="685845" eaLnBrk="1" fontAlgn="auto" hangingPunct="1">
              <a:spcBef>
                <a:spcPts val="0"/>
              </a:spcBef>
              <a:spcAft>
                <a:spcPts val="0"/>
              </a:spcAft>
              <a:defRPr/>
            </a:pPr>
            <a:endParaRPr lang="en-US" sz="772" dirty="0">
              <a:solidFill>
                <a:srgbClr val="FFFFFF"/>
              </a:solidFill>
              <a:latin typeface="Segoe UI" panose="020B0502040204020203" pitchFamily="34" charset="0"/>
              <a:ea typeface="+mn-ea"/>
              <a:cs typeface="Segoe UI" panose="020B0502040204020203" pitchFamily="34" charset="0"/>
            </a:endParaRPr>
          </a:p>
        </p:txBody>
      </p:sp>
      <p:sp>
        <p:nvSpPr>
          <p:cNvPr id="83" name="Rectangle 82">
            <a:extLst>
              <a:ext uri="{FF2B5EF4-FFF2-40B4-BE49-F238E27FC236}">
                <a16:creationId xmlns:a16="http://schemas.microsoft.com/office/drawing/2014/main" id="{5382115A-284F-402E-93FB-8CB80AFDCA13}"/>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bg1"/>
                </a:solidFill>
              </a:rPr>
              <a:t>Design Patterns</a:t>
            </a:r>
            <a:endParaRPr kumimoji="0" lang="en-US" sz="24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585449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3675" y="1378745"/>
            <a:ext cx="8485861" cy="1316133"/>
          </a:xfrm>
        </p:spPr>
        <p:txBody>
          <a:bodyPr>
            <a:normAutofit fontScale="55000" lnSpcReduction="20000"/>
          </a:bodyPr>
          <a:lstStyle/>
          <a:p>
            <a:pPr marL="342900" indent="-342900">
              <a:buFont typeface="Arial" panose="020B0604020202020204" pitchFamily="34" charset="0"/>
              <a:buChar char="•"/>
            </a:pPr>
            <a:r>
              <a:rPr lang="en-US" dirty="0"/>
              <a:t>When you’re moving to Microservices architecture from a monolithic architecture, the big question is how to decompose the Microservices. How to break up a larger software system into functional components?. What’s the size of a Microservice? The answer is very simple: domain modelling. </a:t>
            </a:r>
          </a:p>
          <a:p>
            <a:pPr marL="342900" indent="-342900">
              <a:buFont typeface="Arial" panose="020B0604020202020204" pitchFamily="34" charset="0"/>
              <a:buChar char="•"/>
            </a:pPr>
            <a:r>
              <a:rPr lang="en-US" dirty="0"/>
              <a:t>Aggregates and Bounded Contexts are the building block to build your Microservices, which will decide the size of a single Microservice. </a:t>
            </a:r>
          </a:p>
          <a:p>
            <a:pPr marL="568325" lvl="1" indent="-342900">
              <a:buFont typeface="Arial" panose="020B0604020202020204" pitchFamily="34" charset="0"/>
              <a:buChar char="•"/>
            </a:pPr>
            <a:r>
              <a:rPr lang="en-US" dirty="0"/>
              <a:t>Typically business entities like </a:t>
            </a:r>
            <a:r>
              <a:rPr lang="en-US" i="1" dirty="0"/>
              <a:t>Order</a:t>
            </a:r>
            <a:r>
              <a:rPr lang="en-US" dirty="0"/>
              <a:t>, </a:t>
            </a:r>
            <a:r>
              <a:rPr lang="en-US" i="1" dirty="0"/>
              <a:t>Customer</a:t>
            </a:r>
            <a:r>
              <a:rPr lang="en-US" dirty="0"/>
              <a:t>, </a:t>
            </a:r>
            <a:r>
              <a:rPr lang="en-US" i="1" dirty="0"/>
              <a:t>Account</a:t>
            </a:r>
            <a:r>
              <a:rPr lang="en-US" dirty="0"/>
              <a:t> are Aggregates, which represent a graph consisting of a root entity and one or more other entities and value objects, and can be treated as a unit. </a:t>
            </a:r>
          </a:p>
          <a:p>
            <a:pPr marL="568325" lvl="1" indent="-342900">
              <a:buFont typeface="Arial" panose="020B0604020202020204" pitchFamily="34" charset="0"/>
              <a:buChar char="•"/>
            </a:pPr>
            <a:r>
              <a:rPr lang="en-US" dirty="0"/>
              <a:t>A better way to perform a transaction in Microservices is to perform persistence against aggregates. </a:t>
            </a:r>
          </a:p>
        </p:txBody>
      </p:sp>
      <p:sp>
        <p:nvSpPr>
          <p:cNvPr id="3" name="Slide Number Placeholder 2"/>
          <p:cNvSpPr>
            <a:spLocks noGrp="1"/>
          </p:cNvSpPr>
          <p:nvPr>
            <p:ph type="sldNum" sz="quarter" idx="12"/>
          </p:nvPr>
        </p:nvSpPr>
        <p:spPr/>
        <p:txBody>
          <a:bodyPr/>
          <a:lstStyle/>
          <a:p>
            <a:fld id="{5D7E0B00-4FDE-D040-8275-1F4B80113D68}" type="slidenum">
              <a:rPr lang="en-US" smtClean="0"/>
              <a:pPr/>
              <a:t>53</a:t>
            </a:fld>
            <a:endParaRPr lang="en-US"/>
          </a:p>
        </p:txBody>
      </p:sp>
      <p:sp>
        <p:nvSpPr>
          <p:cNvPr id="5" name="Title 4"/>
          <p:cNvSpPr>
            <a:spLocks noGrp="1"/>
          </p:cNvSpPr>
          <p:nvPr>
            <p:ph type="title"/>
          </p:nvPr>
        </p:nvSpPr>
        <p:spPr/>
        <p:txBody>
          <a:bodyPr/>
          <a:lstStyle/>
          <a:p>
            <a:r>
              <a:rPr lang="en-US" dirty="0"/>
              <a:t>Domain Driven Design Aggregates and Bounded Context for Decomposition of Microservices</a:t>
            </a:r>
          </a:p>
        </p:txBody>
      </p:sp>
      <p:sp>
        <p:nvSpPr>
          <p:cNvPr id="7" name="Rectangle 6">
            <a:extLst>
              <a:ext uri="{FF2B5EF4-FFF2-40B4-BE49-F238E27FC236}">
                <a16:creationId xmlns:a16="http://schemas.microsoft.com/office/drawing/2014/main" id="{457D8177-F162-4C4C-A3AE-9EF08CCF2B4F}"/>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bg1"/>
                </a:solidFill>
              </a:rPr>
              <a:t>Design Patterns</a:t>
            </a:r>
            <a:endParaRPr kumimoji="0" lang="en-US" sz="2400" b="0" i="0" u="none" strike="noStrike" cap="none" normalizeH="0" baseline="0" dirty="0">
              <a:ln>
                <a:noFill/>
              </a:ln>
              <a:solidFill>
                <a:schemeClr val="bg1"/>
              </a:solidFill>
              <a:effectLst/>
            </a:endParaRPr>
          </a:p>
        </p:txBody>
      </p:sp>
      <p:pic>
        <p:nvPicPr>
          <p:cNvPr id="2050" name="Picture 2" descr="https://martinfowler.com/bliki/images/boundedContext/sketch.png">
            <a:extLst>
              <a:ext uri="{FF2B5EF4-FFF2-40B4-BE49-F238E27FC236}">
                <a16:creationId xmlns:a16="http://schemas.microsoft.com/office/drawing/2014/main" id="{A4D00CC9-6E08-4DE1-804F-82ACE8F3C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0390" y="2593010"/>
            <a:ext cx="4149146" cy="2569031"/>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
            <a:extLst>
              <a:ext uri="{FF2B5EF4-FFF2-40B4-BE49-F238E27FC236}">
                <a16:creationId xmlns:a16="http://schemas.microsoft.com/office/drawing/2014/main" id="{8C3DC424-1B41-4FD7-AE52-4821135BADF0}"/>
              </a:ext>
            </a:extLst>
          </p:cNvPr>
          <p:cNvSpPr txBox="1">
            <a:spLocks/>
          </p:cNvSpPr>
          <p:nvPr/>
        </p:nvSpPr>
        <p:spPr bwMode="auto">
          <a:xfrm>
            <a:off x="558550" y="2815136"/>
            <a:ext cx="4298055" cy="2346905"/>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55000" lnSpcReduction="20000"/>
          </a:bodyPr>
          <a:lstStyle>
            <a:lvl1pPr algn="l" rtl="0" eaLnBrk="1" fontAlgn="base" hangingPunct="1">
              <a:spcBef>
                <a:spcPct val="40000"/>
              </a:spcBef>
              <a:spcAft>
                <a:spcPct val="0"/>
              </a:spcAft>
              <a:defRPr sz="2000">
                <a:solidFill>
                  <a:schemeClr val="tx1"/>
                </a:solidFill>
                <a:latin typeface="Arial"/>
                <a:ea typeface="+mn-ea"/>
                <a:cs typeface="Arial"/>
              </a:defRPr>
            </a:lvl1pPr>
            <a:lvl2pPr marL="225425" indent="-155575" algn="l" rtl="0" eaLnBrk="1" fontAlgn="base" hangingPunct="1">
              <a:spcBef>
                <a:spcPct val="15000"/>
              </a:spcBef>
              <a:spcAft>
                <a:spcPct val="0"/>
              </a:spcAft>
              <a:buChar char="•"/>
              <a:defRPr sz="1800">
                <a:solidFill>
                  <a:schemeClr val="tx1"/>
                </a:solidFill>
                <a:latin typeface="Arial"/>
                <a:ea typeface="+mn-ea"/>
                <a:cs typeface="Arial"/>
              </a:defRPr>
            </a:lvl2pPr>
            <a:lvl3pPr marL="465138" indent="-190500" algn="l" rtl="0" eaLnBrk="1" fontAlgn="base" hangingPunct="1">
              <a:spcBef>
                <a:spcPct val="5000"/>
              </a:spcBef>
              <a:spcAft>
                <a:spcPct val="0"/>
              </a:spcAft>
              <a:buChar char="–"/>
              <a:tabLst/>
              <a:defRPr sz="1600">
                <a:solidFill>
                  <a:schemeClr val="tx1"/>
                </a:solidFill>
                <a:latin typeface="Arial"/>
                <a:ea typeface="+mn-ea"/>
                <a:cs typeface="Arial"/>
              </a:defRPr>
            </a:lvl3pPr>
            <a:lvl4pPr marL="649288" indent="-134938" algn="l" rtl="0" eaLnBrk="1" fontAlgn="base" hangingPunct="1">
              <a:spcBef>
                <a:spcPct val="0"/>
              </a:spcBef>
              <a:spcAft>
                <a:spcPct val="0"/>
              </a:spcAft>
              <a:buChar char="•"/>
              <a:defRPr sz="1400">
                <a:solidFill>
                  <a:schemeClr val="tx1"/>
                </a:solidFill>
                <a:latin typeface="Arial"/>
                <a:ea typeface="+mn-ea"/>
                <a:cs typeface="Arial"/>
              </a:defRPr>
            </a:lvl4pPr>
            <a:lvl5pPr marL="854075" indent="-149225" algn="l" rtl="0" eaLnBrk="1" fontAlgn="base" hangingPunct="1">
              <a:spcBef>
                <a:spcPct val="0"/>
              </a:spcBef>
              <a:spcAft>
                <a:spcPct val="0"/>
              </a:spcAft>
              <a:buChar char="–"/>
              <a:defRPr sz="1200">
                <a:solidFill>
                  <a:schemeClr val="tx1"/>
                </a:solidFill>
                <a:latin typeface="Arial"/>
                <a:ea typeface="+mn-ea"/>
                <a:cs typeface="Arial"/>
              </a:defRPr>
            </a:lvl5pPr>
            <a:lvl6pPr marL="1603375" indent="-174625" algn="l" rtl="0" eaLnBrk="1" fontAlgn="base" hangingPunct="1">
              <a:spcBef>
                <a:spcPct val="0"/>
              </a:spcBef>
              <a:spcAft>
                <a:spcPct val="0"/>
              </a:spcAft>
              <a:buChar char="–"/>
              <a:defRPr sz="1400">
                <a:solidFill>
                  <a:schemeClr val="tx1"/>
                </a:solidFill>
                <a:latin typeface="+mn-lt"/>
                <a:ea typeface="+mn-ea"/>
              </a:defRPr>
            </a:lvl6pPr>
            <a:lvl7pPr marL="2060575" indent="-174625" algn="l" rtl="0" eaLnBrk="1" fontAlgn="base" hangingPunct="1">
              <a:spcBef>
                <a:spcPct val="0"/>
              </a:spcBef>
              <a:spcAft>
                <a:spcPct val="0"/>
              </a:spcAft>
              <a:buChar char="–"/>
              <a:defRPr sz="1400">
                <a:solidFill>
                  <a:schemeClr val="tx1"/>
                </a:solidFill>
                <a:latin typeface="+mn-lt"/>
                <a:ea typeface="+mn-ea"/>
              </a:defRPr>
            </a:lvl7pPr>
            <a:lvl8pPr marL="2517775" indent="-174625" algn="l" rtl="0" eaLnBrk="1" fontAlgn="base" hangingPunct="1">
              <a:spcBef>
                <a:spcPct val="0"/>
              </a:spcBef>
              <a:spcAft>
                <a:spcPct val="0"/>
              </a:spcAft>
              <a:buChar char="–"/>
              <a:defRPr sz="1400">
                <a:solidFill>
                  <a:schemeClr val="tx1"/>
                </a:solidFill>
                <a:latin typeface="+mn-lt"/>
                <a:ea typeface="+mn-ea"/>
              </a:defRPr>
            </a:lvl8pPr>
            <a:lvl9pPr marL="2974975" indent="-174625" algn="l" rtl="0" eaLnBrk="1" fontAlgn="base" hangingPunct="1">
              <a:spcBef>
                <a:spcPct val="0"/>
              </a:spcBef>
              <a:spcAft>
                <a:spcPct val="0"/>
              </a:spcAft>
              <a:buChar char="–"/>
              <a:defRPr sz="1400">
                <a:solidFill>
                  <a:schemeClr val="tx1"/>
                </a:solidFill>
                <a:latin typeface="+mn-lt"/>
                <a:ea typeface="+mn-ea"/>
              </a:defRPr>
            </a:lvl9pPr>
          </a:lstStyle>
          <a:p>
            <a:pPr marL="342900" indent="-342900">
              <a:buFont typeface="Arial" panose="020B0604020202020204" pitchFamily="34" charset="0"/>
              <a:buChar char="•"/>
            </a:pPr>
            <a:r>
              <a:rPr lang="en-US" kern="0" dirty="0"/>
              <a:t>Bounded Context is a central pattern in Domain-Driven Design, which provides logical separation of business problem into various sub domains by dividing a large model into different Bounded Contexts. </a:t>
            </a:r>
          </a:p>
          <a:p>
            <a:pPr marL="568325" lvl="1" indent="-342900">
              <a:buFont typeface="Arial" panose="020B0604020202020204" pitchFamily="34" charset="0"/>
              <a:buChar char="•"/>
            </a:pPr>
            <a:r>
              <a:rPr lang="en-US" kern="0" dirty="0"/>
              <a:t>A Bounded Context encapsulates the details of a single domain, a sub domain of large domain model, which can be partitioned into a single Microservices. </a:t>
            </a:r>
          </a:p>
          <a:p>
            <a:pPr marL="568325" lvl="1" indent="-342900">
              <a:buFont typeface="Arial" panose="020B0604020202020204" pitchFamily="34" charset="0"/>
              <a:buChar char="•"/>
            </a:pPr>
            <a:r>
              <a:rPr lang="en-US" kern="0" dirty="0"/>
              <a:t>A common strategy for building Microservices is to build it against each Bounded Context. </a:t>
            </a:r>
          </a:p>
          <a:p>
            <a:pPr marL="568325" lvl="1" indent="-342900">
              <a:buFont typeface="Arial" panose="020B0604020202020204" pitchFamily="34" charset="0"/>
              <a:buChar char="•"/>
            </a:pPr>
            <a:r>
              <a:rPr lang="en-US" kern="0" dirty="0"/>
              <a:t>Each Microservice uses its own database to persist data of domain model of a Bounded Context. </a:t>
            </a:r>
          </a:p>
          <a:p>
            <a:pPr marL="342900" indent="-342900">
              <a:buFont typeface="Arial" panose="020B0604020202020204" pitchFamily="34" charset="0"/>
              <a:buChar char="•"/>
            </a:pPr>
            <a:r>
              <a:rPr lang="en-US" kern="0" dirty="0"/>
              <a:t>Aggregates and Bounded Contexts are important concepts in Microservices architecture, which are the foundational block to build your Microservices, which will also decide the size of your Microservices. In short, </a:t>
            </a:r>
            <a:r>
              <a:rPr lang="en-US" b="1" kern="0" dirty="0"/>
              <a:t>Microservices are autonomous services around Bounded Context</a:t>
            </a:r>
            <a:r>
              <a:rPr lang="en-US" kern="0" dirty="0"/>
              <a:t>.</a:t>
            </a:r>
          </a:p>
        </p:txBody>
      </p:sp>
    </p:spTree>
    <p:extLst>
      <p:ext uri="{BB962C8B-B14F-4D97-AF65-F5344CB8AC3E}">
        <p14:creationId xmlns:p14="http://schemas.microsoft.com/office/powerpoint/2010/main" val="9275269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3952" y="1387135"/>
            <a:ext cx="4201604" cy="3059030"/>
          </a:xfrm>
        </p:spPr>
        <p:txBody>
          <a:bodyPr>
            <a:normAutofit fontScale="55000" lnSpcReduction="20000"/>
          </a:bodyPr>
          <a:lstStyle/>
          <a:p>
            <a:pPr marL="342900" indent="-342900">
              <a:buFont typeface="Arial" panose="020B0604020202020204" pitchFamily="34" charset="0"/>
              <a:buChar char="•"/>
            </a:pPr>
            <a:r>
              <a:rPr lang="en-US" dirty="0"/>
              <a:t>DDD Aggregates and Bounded Contexts are the foundational building blocks of Microservices, but when you’re going to choose a concrete architecture for building your distributed system to solve practical challenges of Microservices, an event-driven reactive system on DDD aggregates would be a great approach. </a:t>
            </a:r>
          </a:p>
          <a:p>
            <a:pPr marL="342900" indent="-342900">
              <a:buFont typeface="Arial" panose="020B0604020202020204" pitchFamily="34" charset="0"/>
              <a:buChar char="•"/>
            </a:pPr>
            <a:r>
              <a:rPr lang="en-US" dirty="0"/>
              <a:t>Event Sourcing deals with an event store of immutable log of events, in which each log (a state change made to an object) represents an application state. Because every state change in the application, is treated as an immutable log, you can easily troubleshoot the application and can also going back to a particular version of application state at any time. </a:t>
            </a:r>
          </a:p>
          <a:p>
            <a:pPr marL="568325" lvl="1" indent="-342900">
              <a:buFont typeface="Arial" panose="020B0604020202020204" pitchFamily="34" charset="0"/>
              <a:buChar char="•"/>
            </a:pPr>
            <a:r>
              <a:rPr lang="en-US" dirty="0"/>
              <a:t>An event store is like a version control system. In a Microservices architecture, we can persist aggregates as a sequence of event. Events are facts, which represent some actions happened in the system. </a:t>
            </a:r>
          </a:p>
          <a:p>
            <a:pPr marL="568325" lvl="1" indent="-342900">
              <a:buFont typeface="Arial" panose="020B0604020202020204" pitchFamily="34" charset="0"/>
              <a:buChar char="•"/>
            </a:pPr>
            <a:r>
              <a:rPr lang="en-US" dirty="0"/>
              <a:t>These are immutable, which can’t be changed or be retracted. If you would like to make a change in the system, do persist logs into the event store to represent an another set of events. </a:t>
            </a:r>
          </a:p>
          <a:p>
            <a:pPr marL="568325" lvl="1" indent="-342900">
              <a:buFont typeface="Arial" panose="020B0604020202020204" pitchFamily="34" charset="0"/>
              <a:buChar char="•"/>
            </a:pPr>
            <a:r>
              <a:rPr lang="en-US" dirty="0"/>
              <a:t>The example of events are </a:t>
            </a:r>
            <a:r>
              <a:rPr lang="en-US" i="1" dirty="0" err="1"/>
              <a:t>OrderCreated</a:t>
            </a:r>
            <a:r>
              <a:rPr lang="en-US" i="1" dirty="0"/>
              <a:t>, </a:t>
            </a:r>
            <a:r>
              <a:rPr lang="en-US" i="1" dirty="0" err="1"/>
              <a:t>OrderApproved</a:t>
            </a:r>
            <a:r>
              <a:rPr lang="en-US" i="1" dirty="0"/>
              <a:t>, </a:t>
            </a:r>
            <a:r>
              <a:rPr lang="en-US" i="1" dirty="0" err="1"/>
              <a:t>OrderShipped</a:t>
            </a:r>
            <a:r>
              <a:rPr lang="en-US" i="1" dirty="0"/>
              <a:t>, </a:t>
            </a:r>
            <a:r>
              <a:rPr lang="en-US" i="1" dirty="0" err="1"/>
              <a:t>OrderDelivered</a:t>
            </a:r>
            <a:r>
              <a:rPr lang="en-US" i="1" dirty="0"/>
              <a:t>, etc.</a:t>
            </a:r>
            <a:r>
              <a:rPr lang="en-US" dirty="0"/>
              <a:t> </a:t>
            </a:r>
          </a:p>
        </p:txBody>
      </p:sp>
      <p:sp>
        <p:nvSpPr>
          <p:cNvPr id="3" name="Slide Number Placeholder 2"/>
          <p:cNvSpPr>
            <a:spLocks noGrp="1"/>
          </p:cNvSpPr>
          <p:nvPr>
            <p:ph type="sldNum" sz="quarter" idx="12"/>
          </p:nvPr>
        </p:nvSpPr>
        <p:spPr/>
        <p:txBody>
          <a:bodyPr/>
          <a:lstStyle/>
          <a:p>
            <a:fld id="{5D7E0B00-4FDE-D040-8275-1F4B80113D68}" type="slidenum">
              <a:rPr lang="en-US" smtClean="0"/>
              <a:pPr/>
              <a:t>54</a:t>
            </a:fld>
            <a:endParaRPr lang="en-US"/>
          </a:p>
        </p:txBody>
      </p:sp>
      <p:sp>
        <p:nvSpPr>
          <p:cNvPr id="5" name="Title 4"/>
          <p:cNvSpPr>
            <a:spLocks noGrp="1"/>
          </p:cNvSpPr>
          <p:nvPr>
            <p:ph type="title"/>
          </p:nvPr>
        </p:nvSpPr>
        <p:spPr/>
        <p:txBody>
          <a:bodyPr/>
          <a:lstStyle/>
          <a:p>
            <a:r>
              <a:rPr lang="en-US" dirty="0"/>
              <a:t>Building Scalable Microservices with Event Sourcing (Event Driven Architecture)</a:t>
            </a:r>
          </a:p>
        </p:txBody>
      </p:sp>
      <p:sp>
        <p:nvSpPr>
          <p:cNvPr id="7" name="Rectangle 6">
            <a:extLst>
              <a:ext uri="{FF2B5EF4-FFF2-40B4-BE49-F238E27FC236}">
                <a16:creationId xmlns:a16="http://schemas.microsoft.com/office/drawing/2014/main" id="{0697E6CA-48C0-4306-B1E1-51445B2A8ECB}"/>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bg1"/>
                </a:solidFill>
              </a:rPr>
              <a:t>Design Patterns</a:t>
            </a:r>
            <a:endParaRPr kumimoji="0" lang="en-US" sz="2400" b="0" i="0" u="none" strike="noStrike" cap="none" normalizeH="0" baseline="0" dirty="0">
              <a:ln>
                <a:noFill/>
              </a:ln>
              <a:solidFill>
                <a:schemeClr val="bg1"/>
              </a:solidFill>
              <a:effectLst/>
            </a:endParaRPr>
          </a:p>
        </p:txBody>
      </p:sp>
      <p:pic>
        <p:nvPicPr>
          <p:cNvPr id="9" name="Picture 8">
            <a:extLst>
              <a:ext uri="{FF2B5EF4-FFF2-40B4-BE49-F238E27FC236}">
                <a16:creationId xmlns:a16="http://schemas.microsoft.com/office/drawing/2014/main" id="{8A0EDB32-6729-40B8-AE9B-ED5431752CA1}"/>
              </a:ext>
            </a:extLst>
          </p:cNvPr>
          <p:cNvPicPr>
            <a:picLocks noChangeAspect="1"/>
          </p:cNvPicPr>
          <p:nvPr/>
        </p:nvPicPr>
        <p:blipFill>
          <a:blip r:embed="rId3"/>
          <a:stretch>
            <a:fillRect/>
          </a:stretch>
        </p:blipFill>
        <p:spPr>
          <a:xfrm>
            <a:off x="4848178" y="1635853"/>
            <a:ext cx="4138131" cy="2626828"/>
          </a:xfrm>
          <a:prstGeom prst="rect">
            <a:avLst/>
          </a:prstGeom>
        </p:spPr>
      </p:pic>
      <p:sp>
        <p:nvSpPr>
          <p:cNvPr id="10" name="Content Placeholder 1">
            <a:extLst>
              <a:ext uri="{FF2B5EF4-FFF2-40B4-BE49-F238E27FC236}">
                <a16:creationId xmlns:a16="http://schemas.microsoft.com/office/drawing/2014/main" id="{2A439DB0-7E64-4D1E-9513-45F8C0D8DDB9}"/>
              </a:ext>
            </a:extLst>
          </p:cNvPr>
          <p:cNvSpPr txBox="1">
            <a:spLocks/>
          </p:cNvSpPr>
          <p:nvPr/>
        </p:nvSpPr>
        <p:spPr bwMode="auto">
          <a:xfrm>
            <a:off x="1041185" y="4373428"/>
            <a:ext cx="7371365" cy="998491"/>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rtl="0" eaLnBrk="1" fontAlgn="base" hangingPunct="1">
              <a:spcBef>
                <a:spcPct val="40000"/>
              </a:spcBef>
              <a:spcAft>
                <a:spcPct val="0"/>
              </a:spcAft>
              <a:defRPr sz="2000">
                <a:solidFill>
                  <a:schemeClr val="tx1"/>
                </a:solidFill>
                <a:latin typeface="Arial"/>
                <a:ea typeface="+mn-ea"/>
                <a:cs typeface="Arial"/>
              </a:defRPr>
            </a:lvl1pPr>
            <a:lvl2pPr marL="225425" indent="-155575" algn="l" rtl="0" eaLnBrk="1" fontAlgn="base" hangingPunct="1">
              <a:spcBef>
                <a:spcPct val="15000"/>
              </a:spcBef>
              <a:spcAft>
                <a:spcPct val="0"/>
              </a:spcAft>
              <a:buChar char="•"/>
              <a:defRPr sz="1800">
                <a:solidFill>
                  <a:schemeClr val="tx1"/>
                </a:solidFill>
                <a:latin typeface="Arial"/>
                <a:ea typeface="+mn-ea"/>
                <a:cs typeface="Arial"/>
              </a:defRPr>
            </a:lvl2pPr>
            <a:lvl3pPr marL="465138" indent="-190500" algn="l" rtl="0" eaLnBrk="1" fontAlgn="base" hangingPunct="1">
              <a:spcBef>
                <a:spcPct val="5000"/>
              </a:spcBef>
              <a:spcAft>
                <a:spcPct val="0"/>
              </a:spcAft>
              <a:buChar char="–"/>
              <a:tabLst/>
              <a:defRPr sz="1600">
                <a:solidFill>
                  <a:schemeClr val="tx1"/>
                </a:solidFill>
                <a:latin typeface="Arial"/>
                <a:ea typeface="+mn-ea"/>
                <a:cs typeface="Arial"/>
              </a:defRPr>
            </a:lvl3pPr>
            <a:lvl4pPr marL="649288" indent="-134938" algn="l" rtl="0" eaLnBrk="1" fontAlgn="base" hangingPunct="1">
              <a:spcBef>
                <a:spcPct val="0"/>
              </a:spcBef>
              <a:spcAft>
                <a:spcPct val="0"/>
              </a:spcAft>
              <a:buChar char="•"/>
              <a:defRPr sz="1400">
                <a:solidFill>
                  <a:schemeClr val="tx1"/>
                </a:solidFill>
                <a:latin typeface="Arial"/>
                <a:ea typeface="+mn-ea"/>
                <a:cs typeface="Arial"/>
              </a:defRPr>
            </a:lvl4pPr>
            <a:lvl5pPr marL="854075" indent="-149225" algn="l" rtl="0" eaLnBrk="1" fontAlgn="base" hangingPunct="1">
              <a:spcBef>
                <a:spcPct val="0"/>
              </a:spcBef>
              <a:spcAft>
                <a:spcPct val="0"/>
              </a:spcAft>
              <a:buChar char="–"/>
              <a:defRPr sz="1200">
                <a:solidFill>
                  <a:schemeClr val="tx1"/>
                </a:solidFill>
                <a:latin typeface="Arial"/>
                <a:ea typeface="+mn-ea"/>
                <a:cs typeface="Arial"/>
              </a:defRPr>
            </a:lvl5pPr>
            <a:lvl6pPr marL="1603375" indent="-174625" algn="l" rtl="0" eaLnBrk="1" fontAlgn="base" hangingPunct="1">
              <a:spcBef>
                <a:spcPct val="0"/>
              </a:spcBef>
              <a:spcAft>
                <a:spcPct val="0"/>
              </a:spcAft>
              <a:buChar char="–"/>
              <a:defRPr sz="1400">
                <a:solidFill>
                  <a:schemeClr val="tx1"/>
                </a:solidFill>
                <a:latin typeface="+mn-lt"/>
                <a:ea typeface="+mn-ea"/>
              </a:defRPr>
            </a:lvl6pPr>
            <a:lvl7pPr marL="2060575" indent="-174625" algn="l" rtl="0" eaLnBrk="1" fontAlgn="base" hangingPunct="1">
              <a:spcBef>
                <a:spcPct val="0"/>
              </a:spcBef>
              <a:spcAft>
                <a:spcPct val="0"/>
              </a:spcAft>
              <a:buChar char="–"/>
              <a:defRPr sz="1400">
                <a:solidFill>
                  <a:schemeClr val="tx1"/>
                </a:solidFill>
                <a:latin typeface="+mn-lt"/>
                <a:ea typeface="+mn-ea"/>
              </a:defRPr>
            </a:lvl7pPr>
            <a:lvl8pPr marL="2517775" indent="-174625" algn="l" rtl="0" eaLnBrk="1" fontAlgn="base" hangingPunct="1">
              <a:spcBef>
                <a:spcPct val="0"/>
              </a:spcBef>
              <a:spcAft>
                <a:spcPct val="0"/>
              </a:spcAft>
              <a:buChar char="–"/>
              <a:defRPr sz="1400">
                <a:solidFill>
                  <a:schemeClr val="tx1"/>
                </a:solidFill>
                <a:latin typeface="+mn-lt"/>
                <a:ea typeface="+mn-ea"/>
              </a:defRPr>
            </a:lvl8pPr>
            <a:lvl9pPr marL="2974975" indent="-174625" algn="l" rtl="0" eaLnBrk="1" fontAlgn="base" hangingPunct="1">
              <a:spcBef>
                <a:spcPct val="0"/>
              </a:spcBef>
              <a:spcAft>
                <a:spcPct val="0"/>
              </a:spcAft>
              <a:buChar char="–"/>
              <a:defRPr sz="1400">
                <a:solidFill>
                  <a:schemeClr val="tx1"/>
                </a:solidFill>
                <a:latin typeface="+mn-lt"/>
                <a:ea typeface="+mn-ea"/>
              </a:defRPr>
            </a:lvl9pPr>
          </a:lstStyle>
          <a:p>
            <a:r>
              <a:rPr lang="en-US" sz="1800" b="1" kern="0" dirty="0"/>
              <a:t>An event-driven, reactive architecture is a great choice of architecture approach for building massively scalable Microservices</a:t>
            </a:r>
            <a:r>
              <a:rPr lang="en-US" sz="1800" kern="0" dirty="0"/>
              <a:t>.</a:t>
            </a:r>
          </a:p>
        </p:txBody>
      </p:sp>
    </p:spTree>
    <p:extLst>
      <p:ext uri="{BB962C8B-B14F-4D97-AF65-F5344CB8AC3E}">
        <p14:creationId xmlns:p14="http://schemas.microsoft.com/office/powerpoint/2010/main" val="39721404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4617" y="1166329"/>
            <a:ext cx="4966282" cy="3840646"/>
          </a:xfrm>
        </p:spPr>
        <p:txBody>
          <a:bodyPr>
            <a:normAutofit fontScale="77500" lnSpcReduction="20000"/>
          </a:bodyPr>
          <a:lstStyle/>
          <a:p>
            <a:r>
              <a:rPr lang="en-US" dirty="0"/>
              <a:t>When you make persistence as a sequence of events by using an Event Sourcing, you may need an architecture approach to make queries for your Microservices. </a:t>
            </a:r>
          </a:p>
          <a:p>
            <a:r>
              <a:rPr lang="en-US" dirty="0"/>
              <a:t>Command Query Responsibility Segregation (CQRS) is an ideal pattern for implementing queries for your Microservices. </a:t>
            </a:r>
          </a:p>
          <a:p>
            <a:pPr marL="457200" indent="-457200">
              <a:buFont typeface="+mj-lt"/>
              <a:buAutoNum type="arabicPeriod"/>
            </a:pPr>
            <a:r>
              <a:rPr lang="en-US" dirty="0"/>
              <a:t>Commands to perform an action to change the state of aggregates, and </a:t>
            </a:r>
          </a:p>
          <a:p>
            <a:pPr marL="457200" indent="-457200">
              <a:buFont typeface="+mj-lt"/>
              <a:buAutoNum type="arabicPeriod"/>
            </a:pPr>
            <a:r>
              <a:rPr lang="en-US" dirty="0"/>
              <a:t>Queries to provide a query model for the views of aggregates. </a:t>
            </a:r>
          </a:p>
          <a:p>
            <a:r>
              <a:rPr lang="en-US" dirty="0"/>
              <a:t>We may also use different databases for both write operations and query operations. This will also allows you to make a high performing query model by loading de-</a:t>
            </a:r>
            <a:r>
              <a:rPr lang="en-US" dirty="0" err="1"/>
              <a:t>normalised</a:t>
            </a:r>
            <a:r>
              <a:rPr lang="en-US" dirty="0"/>
              <a:t> data sets into data stores of read models. NoSQL/NewSQL databases are great options to store the data of read models.</a:t>
            </a:r>
          </a:p>
          <a:p>
            <a:endParaRPr lang="en-US" dirty="0"/>
          </a:p>
        </p:txBody>
      </p:sp>
      <p:sp>
        <p:nvSpPr>
          <p:cNvPr id="3" name="Slide Number Placeholder 2"/>
          <p:cNvSpPr>
            <a:spLocks noGrp="1"/>
          </p:cNvSpPr>
          <p:nvPr>
            <p:ph type="sldNum" sz="quarter" idx="12"/>
          </p:nvPr>
        </p:nvSpPr>
        <p:spPr/>
        <p:txBody>
          <a:bodyPr/>
          <a:lstStyle/>
          <a:p>
            <a:fld id="{5D7E0B00-4FDE-D040-8275-1F4B80113D68}" type="slidenum">
              <a:rPr lang="en-US" smtClean="0"/>
              <a:pPr/>
              <a:t>55</a:t>
            </a:fld>
            <a:endParaRPr lang="en-US"/>
          </a:p>
        </p:txBody>
      </p:sp>
      <p:sp>
        <p:nvSpPr>
          <p:cNvPr id="4" name="Footer Placeholder 3"/>
          <p:cNvSpPr>
            <a:spLocks noGrp="1"/>
          </p:cNvSpPr>
          <p:nvPr>
            <p:ph type="ftr" sz="quarter" idx="13"/>
          </p:nvPr>
        </p:nvSpPr>
        <p:spPr/>
        <p:txBody>
          <a:bodyPr/>
          <a:lstStyle/>
          <a:p>
            <a:endParaRPr lang="en-US" dirty="0"/>
          </a:p>
        </p:txBody>
      </p:sp>
      <p:sp>
        <p:nvSpPr>
          <p:cNvPr id="5" name="Title 4"/>
          <p:cNvSpPr>
            <a:spLocks noGrp="1"/>
          </p:cNvSpPr>
          <p:nvPr>
            <p:ph type="title"/>
          </p:nvPr>
        </p:nvSpPr>
        <p:spPr/>
        <p:txBody>
          <a:bodyPr/>
          <a:lstStyle/>
          <a:p>
            <a:r>
              <a:rPr lang="en-US" dirty="0"/>
              <a:t>Command Query Responsibility Segregation (CQRS)</a:t>
            </a:r>
          </a:p>
        </p:txBody>
      </p:sp>
      <p:sp>
        <p:nvSpPr>
          <p:cNvPr id="6" name="Text Placeholder 5"/>
          <p:cNvSpPr>
            <a:spLocks noGrp="1"/>
          </p:cNvSpPr>
          <p:nvPr>
            <p:ph type="body" sz="quarter" idx="14"/>
          </p:nvPr>
        </p:nvSpPr>
        <p:spPr/>
        <p:txBody>
          <a:bodyPr/>
          <a:lstStyle/>
          <a:p>
            <a:endParaRPr lang="en-US"/>
          </a:p>
        </p:txBody>
      </p:sp>
      <p:sp>
        <p:nvSpPr>
          <p:cNvPr id="7" name="Rectangle 6">
            <a:extLst>
              <a:ext uri="{FF2B5EF4-FFF2-40B4-BE49-F238E27FC236}">
                <a16:creationId xmlns:a16="http://schemas.microsoft.com/office/drawing/2014/main" id="{5D7F1EFB-A795-4BE1-BD8F-DEDBE03FE66B}"/>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bg1"/>
                </a:solidFill>
              </a:rPr>
              <a:t>Design Patterns</a:t>
            </a:r>
            <a:endParaRPr kumimoji="0" lang="en-US" sz="2400" b="0" i="0" u="none" strike="noStrike" cap="none" normalizeH="0" baseline="0" dirty="0">
              <a:ln>
                <a:noFill/>
              </a:ln>
              <a:solidFill>
                <a:schemeClr val="bg1"/>
              </a:solidFill>
              <a:effectLst/>
            </a:endParaRPr>
          </a:p>
        </p:txBody>
      </p:sp>
      <p:pic>
        <p:nvPicPr>
          <p:cNvPr id="1026" name="Picture 2" descr="http://blogs.vmware.com/management/files/2013/01/axon-architecture-framework-step-by-step.png">
            <a:extLst>
              <a:ext uri="{FF2B5EF4-FFF2-40B4-BE49-F238E27FC236}">
                <a16:creationId xmlns:a16="http://schemas.microsoft.com/office/drawing/2014/main" id="{C5026254-7A0B-47D7-9E41-284C7EB5D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571" y="1867173"/>
            <a:ext cx="3681429" cy="2871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639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78065" y="1019078"/>
            <a:ext cx="8229598" cy="766851"/>
          </a:xfrm>
        </p:spPr>
        <p:txBody>
          <a:bodyPr/>
          <a:lstStyle/>
          <a:p>
            <a:r>
              <a:rPr lang="en-US" sz="1000" dirty="0"/>
              <a:t>In its simplest form, Aggregator would be a simple web page that invokes multiple services to achieve the functionality required by the application. Since each service (Service A, Service B, and Service C) is exposed using a lightweight REST mechanism, the web page can retrieve the data and process/display it accordingly. If some sort of processing is required, say applying business logic to the data received from individual services, then you may likely have a CDI bean that would transform the data so that it can be displayed by the web page.</a:t>
            </a:r>
          </a:p>
          <a:p>
            <a:endParaRPr lang="en-US" dirty="0"/>
          </a:p>
        </p:txBody>
      </p:sp>
      <p:sp>
        <p:nvSpPr>
          <p:cNvPr id="3" name="Slide Number Placeholder 2"/>
          <p:cNvSpPr>
            <a:spLocks noGrp="1"/>
          </p:cNvSpPr>
          <p:nvPr>
            <p:ph type="sldNum" sz="quarter" idx="12"/>
          </p:nvPr>
        </p:nvSpPr>
        <p:spPr/>
        <p:txBody>
          <a:bodyPr/>
          <a:lstStyle/>
          <a:p>
            <a:fld id="{5D7E0B00-4FDE-D040-8275-1F4B80113D68}" type="slidenum">
              <a:rPr lang="en-US" smtClean="0"/>
              <a:pPr/>
              <a:t>56</a:t>
            </a:fld>
            <a:endParaRPr lang="en-US"/>
          </a:p>
        </p:txBody>
      </p:sp>
      <p:sp>
        <p:nvSpPr>
          <p:cNvPr id="4" name="Footer Placeholder 3"/>
          <p:cNvSpPr>
            <a:spLocks noGrp="1"/>
          </p:cNvSpPr>
          <p:nvPr>
            <p:ph type="ftr" sz="quarter" idx="13"/>
          </p:nvPr>
        </p:nvSpPr>
        <p:spPr/>
        <p:txBody>
          <a:bodyPr/>
          <a:lstStyle/>
          <a:p>
            <a:endParaRPr lang="en-US" dirty="0"/>
          </a:p>
        </p:txBody>
      </p:sp>
      <p:sp>
        <p:nvSpPr>
          <p:cNvPr id="5" name="Title 4"/>
          <p:cNvSpPr>
            <a:spLocks noGrp="1"/>
          </p:cNvSpPr>
          <p:nvPr>
            <p:ph type="title"/>
          </p:nvPr>
        </p:nvSpPr>
        <p:spPr/>
        <p:txBody>
          <a:bodyPr/>
          <a:lstStyle/>
          <a:p>
            <a:r>
              <a:rPr lang="en-US" dirty="0"/>
              <a:t>Aggregator Microservices Design Pattern</a:t>
            </a:r>
          </a:p>
        </p:txBody>
      </p:sp>
      <p:pic>
        <p:nvPicPr>
          <p:cNvPr id="1028" name="Picture 4" descr="Microservice Aggregator Design Patter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70553" y="2224611"/>
            <a:ext cx="3737110" cy="19269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06286" y="1838396"/>
            <a:ext cx="3770706" cy="3600986"/>
          </a:xfrm>
          <a:prstGeom prst="rect">
            <a:avLst/>
          </a:prstGeom>
          <a:noFill/>
        </p:spPr>
        <p:txBody>
          <a:bodyPr wrap="square" rtlCol="0">
            <a:spAutoFit/>
          </a:bodyPr>
          <a:lstStyle/>
          <a:p>
            <a:pPr marL="171450" indent="-171450">
              <a:buFont typeface="Arial" panose="020B0604020202020204" pitchFamily="34" charset="0"/>
              <a:buChar char="•"/>
            </a:pPr>
            <a:r>
              <a:rPr lang="en-US" sz="1200" dirty="0"/>
              <a:t>Another option for Aggregator is where no display is required, and instead it is just a higher level composite microservice which can be consumed by other services. </a:t>
            </a:r>
          </a:p>
          <a:p>
            <a:pPr marL="171450" indent="-171450">
              <a:buFont typeface="Arial" panose="020B0604020202020204" pitchFamily="34" charset="0"/>
              <a:buChar char="•"/>
            </a:pPr>
            <a:r>
              <a:rPr lang="en-US" sz="1200" dirty="0"/>
              <a:t>The aggregator would just collect the data from each of the individual microservice, apply business logic to it, and further publish it as a REST endpoint. This can then be consumed by other services that need it.</a:t>
            </a:r>
          </a:p>
          <a:p>
            <a:pPr marL="171450" indent="-171450">
              <a:buFont typeface="Arial" panose="020B0604020202020204" pitchFamily="34" charset="0"/>
              <a:buChar char="•"/>
            </a:pPr>
            <a:r>
              <a:rPr lang="en-US" sz="1200" dirty="0"/>
              <a:t>This design pattern follows the DRY principle. If there are multiple services that need to access Service A, B, and C, then its recommended to abstract that logic into a composite microservice and aggregate that logic into one service. An advantage of abstracting at this level is that the individual services, i.e. Service A, B, and C, and can evolve independently and the business need is still provided by the composite microservice.</a:t>
            </a:r>
          </a:p>
        </p:txBody>
      </p:sp>
      <p:sp>
        <p:nvSpPr>
          <p:cNvPr id="8" name="Rectangle 7">
            <a:extLst>
              <a:ext uri="{FF2B5EF4-FFF2-40B4-BE49-F238E27FC236}">
                <a16:creationId xmlns:a16="http://schemas.microsoft.com/office/drawing/2014/main" id="{CFFDA0DA-3CFB-4A30-94CA-5D60AAFD9D5C}"/>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bg1"/>
                </a:solidFill>
              </a:rPr>
              <a:t>Design Patterns</a:t>
            </a:r>
            <a:endParaRPr kumimoji="0" lang="en-US" sz="24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22463879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Migrating Existing Solutions to Microservices</a:t>
            </a:r>
          </a:p>
        </p:txBody>
      </p:sp>
      <p:sp>
        <p:nvSpPr>
          <p:cNvPr id="7" name="Subtitle 6"/>
          <p:cNvSpPr>
            <a:spLocks noGrp="1"/>
          </p:cNvSpPr>
          <p:nvPr>
            <p:ph type="subTitle" idx="1"/>
          </p:nvPr>
        </p:nvSpPr>
        <p:spPr/>
        <p:txBody>
          <a:bodyPr/>
          <a:lstStyle/>
          <a:p>
            <a:endParaRPr lang="en-US"/>
          </a:p>
        </p:txBody>
      </p:sp>
      <p:sp>
        <p:nvSpPr>
          <p:cNvPr id="3" name="Slide Number Placeholder 2"/>
          <p:cNvSpPr>
            <a:spLocks noGrp="1"/>
          </p:cNvSpPr>
          <p:nvPr>
            <p:ph type="sldNum" sz="quarter" idx="11"/>
          </p:nvPr>
        </p:nvSpPr>
        <p:spPr/>
        <p:txBody>
          <a:bodyPr/>
          <a:lstStyle/>
          <a:p>
            <a:fld id="{5D7E0B00-4FDE-D040-8275-1F4B80113D68}" type="slidenum">
              <a:rPr lang="en-US" smtClean="0"/>
              <a:pPr/>
              <a:t>57</a:t>
            </a:fld>
            <a:endParaRPr lang="en-US"/>
          </a:p>
        </p:txBody>
      </p:sp>
      <p:sp>
        <p:nvSpPr>
          <p:cNvPr id="4" name="Footer Placeholder 3"/>
          <p:cNvSpPr>
            <a:spLocks noGrp="1"/>
          </p:cNvSpPr>
          <p:nvPr>
            <p:ph type="ftr" sz="quarter" idx="14"/>
          </p:nvPr>
        </p:nvSpPr>
        <p:spPr/>
        <p:txBody>
          <a:bodyPr/>
          <a:lstStyle/>
          <a:p>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7112213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78E9B9BF-A36E-40E7-AEF4-B069C191B6E8}"/>
              </a:ext>
            </a:extLst>
          </p:cNvPr>
          <p:cNvSpPr/>
          <p:nvPr/>
        </p:nvSpPr>
        <p:spPr>
          <a:xfrm>
            <a:off x="163243" y="1295086"/>
            <a:ext cx="1882207" cy="3433442"/>
          </a:xfrm>
          <a:prstGeom prst="rect">
            <a:avLst/>
          </a:prstGeom>
          <a:solidFill>
            <a:srgbClr val="505050">
              <a:lumMod val="20000"/>
              <a:lumOff val="80000"/>
            </a:srgbClr>
          </a:solidFill>
          <a:ln w="10795" cap="flat" cmpd="sng" algn="ctr">
            <a:noFill/>
            <a:prstDash val="solid"/>
          </a:ln>
          <a:effectLst/>
        </p:spPr>
        <p:txBody>
          <a:bodyPr rtlCol="0" anchor="ctr"/>
          <a:lstStyle/>
          <a:p>
            <a:pPr algn="ctr" defTabSz="514303" eaLnBrk="1" fontAlgn="auto" hangingPunct="1">
              <a:spcBef>
                <a:spcPts val="0"/>
              </a:spcBef>
              <a:spcAft>
                <a:spcPts val="0"/>
              </a:spcAft>
              <a:defRPr/>
            </a:pPr>
            <a:endParaRPr lang="en-US" sz="1013" kern="0">
              <a:gradFill>
                <a:gsLst>
                  <a:gs pos="0">
                    <a:srgbClr val="FFFFFF"/>
                  </a:gs>
                  <a:gs pos="100000">
                    <a:srgbClr val="FFFFFF"/>
                  </a:gs>
                </a:gsLst>
                <a:lin ang="5400000" scaled="0"/>
              </a:gradFill>
              <a:latin typeface="Segoe UI"/>
              <a:ea typeface="+mn-ea"/>
              <a:cs typeface="Segoe UI Light" pitchFamily="34" charset="0"/>
            </a:endParaRPr>
          </a:p>
        </p:txBody>
      </p:sp>
      <p:pic>
        <p:nvPicPr>
          <p:cNvPr id="70" name="Picture 8" descr="Image result for .NET">
            <a:extLst>
              <a:ext uri="{FF2B5EF4-FFF2-40B4-BE49-F238E27FC236}">
                <a16:creationId xmlns:a16="http://schemas.microsoft.com/office/drawing/2014/main" id="{57606153-C235-4880-9220-73626701056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9624" y="2136155"/>
            <a:ext cx="458888" cy="458888"/>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A1F125-5A4D-4783-B576-EF87EBD30955}"/>
              </a:ext>
            </a:extLst>
          </p:cNvPr>
          <p:cNvSpPr/>
          <p:nvPr/>
        </p:nvSpPr>
        <p:spPr>
          <a:xfrm>
            <a:off x="164161" y="1274759"/>
            <a:ext cx="1899238" cy="461665"/>
          </a:xfrm>
          <a:prstGeom prst="rect">
            <a:avLst/>
          </a:prstGeom>
        </p:spPr>
        <p:txBody>
          <a:bodyPr wrap="none">
            <a:spAutoFit/>
          </a:bodyPr>
          <a:lstStyle/>
          <a:p>
            <a:pPr algn="ctr" defTabSz="685739" eaLnBrk="1" fontAlgn="auto" hangingPunct="1">
              <a:spcBef>
                <a:spcPts val="0"/>
              </a:spcBef>
              <a:spcAft>
                <a:spcPts val="0"/>
              </a:spcAft>
              <a:defRPr/>
            </a:pPr>
            <a:r>
              <a:rPr lang="en-US" sz="1200" b="1">
                <a:solidFill>
                  <a:prstClr val="black"/>
                </a:solidFill>
                <a:latin typeface="Segoe UI" panose="020B0502040204020203" pitchFamily="34" charset="0"/>
                <a:ea typeface="+mn-ea"/>
                <a:cs typeface="Segoe UI" panose="020B0502040204020203" pitchFamily="34" charset="0"/>
              </a:rPr>
              <a:t>Existing Apps</a:t>
            </a:r>
            <a:r>
              <a:rPr lang="en-US" sz="1200">
                <a:solidFill>
                  <a:prstClr val="black"/>
                </a:solidFill>
                <a:latin typeface="Segoe UI Light" panose="020B0502040204020203" pitchFamily="34" charset="0"/>
                <a:ea typeface="+mn-ea"/>
                <a:cs typeface="Segoe UI Light" panose="020B0502040204020203" pitchFamily="34" charset="0"/>
              </a:rPr>
              <a:t> </a:t>
            </a:r>
          </a:p>
          <a:p>
            <a:pPr algn="ctr" defTabSz="685739" eaLnBrk="1" fontAlgn="auto" hangingPunct="1">
              <a:spcBef>
                <a:spcPts val="0"/>
              </a:spcBef>
              <a:spcAft>
                <a:spcPts val="0"/>
              </a:spcAft>
              <a:defRPr/>
            </a:pPr>
            <a:r>
              <a:rPr lang="en-US" sz="1200">
                <a:solidFill>
                  <a:prstClr val="black"/>
                </a:solidFill>
                <a:latin typeface="Segoe UI Light" panose="020B0502040204020203" pitchFamily="34" charset="0"/>
                <a:ea typeface="+mn-ea"/>
                <a:cs typeface="Segoe UI Light" panose="020B0502040204020203" pitchFamily="34" charset="0"/>
              </a:rPr>
              <a:t>.NET Web apps (on-prem.)</a:t>
            </a:r>
          </a:p>
        </p:txBody>
      </p:sp>
      <p:sp>
        <p:nvSpPr>
          <p:cNvPr id="76" name="Arrow: Chevron 75">
            <a:extLst>
              <a:ext uri="{FF2B5EF4-FFF2-40B4-BE49-F238E27FC236}">
                <a16:creationId xmlns:a16="http://schemas.microsoft.com/office/drawing/2014/main" id="{1E06C453-2963-4833-8922-670264652F59}"/>
              </a:ext>
            </a:extLst>
          </p:cNvPr>
          <p:cNvSpPr/>
          <p:nvPr/>
        </p:nvSpPr>
        <p:spPr>
          <a:xfrm>
            <a:off x="170011" y="619234"/>
            <a:ext cx="8793031" cy="42976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eaLnBrk="1" fontAlgn="auto" hangingPunct="1">
              <a:spcBef>
                <a:spcPts val="0"/>
              </a:spcBef>
              <a:spcAft>
                <a:spcPts val="0"/>
              </a:spcAft>
              <a:defRPr/>
            </a:pPr>
            <a:endParaRPr lang="en-US" sz="1350">
              <a:solidFill>
                <a:prstClr val="black"/>
              </a:solidFill>
              <a:latin typeface="Calibri" panose="020F0502020204030204"/>
            </a:endParaRPr>
          </a:p>
        </p:txBody>
      </p:sp>
      <p:sp>
        <p:nvSpPr>
          <p:cNvPr id="82" name="Rectangle 81">
            <a:extLst>
              <a:ext uri="{FF2B5EF4-FFF2-40B4-BE49-F238E27FC236}">
                <a16:creationId xmlns:a16="http://schemas.microsoft.com/office/drawing/2014/main" id="{7714F028-631A-4B0E-82FE-ECF15F6AB4D4}"/>
              </a:ext>
            </a:extLst>
          </p:cNvPr>
          <p:cNvSpPr/>
          <p:nvPr/>
        </p:nvSpPr>
        <p:spPr bwMode="auto">
          <a:xfrm>
            <a:off x="295700" y="1709846"/>
            <a:ext cx="1609257" cy="26669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514303" eaLnBrk="1" fontAlgn="auto" hangingPunct="1">
              <a:spcBef>
                <a:spcPts val="0"/>
              </a:spcBef>
              <a:spcAft>
                <a:spcPts val="0"/>
              </a:spcAft>
              <a:defRPr/>
            </a:pPr>
            <a:r>
              <a:rPr lang="en-US" sz="900" b="1" kern="0">
                <a:gradFill>
                  <a:gsLst>
                    <a:gs pos="0">
                      <a:srgbClr val="FFFFFF"/>
                    </a:gs>
                    <a:gs pos="100000">
                      <a:srgbClr val="FFFFFF"/>
                    </a:gs>
                  </a:gsLst>
                  <a:lin ang="5400000" scaled="0"/>
                </a:gradFill>
                <a:latin typeface="Segoe UI"/>
                <a:ea typeface="+mn-ea"/>
                <a:cs typeface="Segoe UI Light" pitchFamily="34" charset="0"/>
              </a:rPr>
              <a:t>Monolithic</a:t>
            </a:r>
            <a:r>
              <a:rPr lang="en-US" sz="900" kern="0">
                <a:gradFill>
                  <a:gsLst>
                    <a:gs pos="0">
                      <a:srgbClr val="FFFFFF"/>
                    </a:gs>
                    <a:gs pos="100000">
                      <a:srgbClr val="FFFFFF"/>
                    </a:gs>
                  </a:gsLst>
                  <a:lin ang="5400000" scaled="0"/>
                </a:gradFill>
                <a:latin typeface="Segoe UI"/>
                <a:ea typeface="+mn-ea"/>
                <a:cs typeface="Segoe UI Light" pitchFamily="34" charset="0"/>
              </a:rPr>
              <a:t> Architecture</a:t>
            </a:r>
          </a:p>
        </p:txBody>
      </p:sp>
      <p:sp>
        <p:nvSpPr>
          <p:cNvPr id="104" name="Rectangle 103">
            <a:extLst>
              <a:ext uri="{FF2B5EF4-FFF2-40B4-BE49-F238E27FC236}">
                <a16:creationId xmlns:a16="http://schemas.microsoft.com/office/drawing/2014/main" id="{FAB8C6D2-4886-4AC3-B00A-3E74C2660300}"/>
              </a:ext>
            </a:extLst>
          </p:cNvPr>
          <p:cNvSpPr/>
          <p:nvPr/>
        </p:nvSpPr>
        <p:spPr>
          <a:xfrm>
            <a:off x="1840186" y="647452"/>
            <a:ext cx="5719130" cy="369332"/>
          </a:xfrm>
          <a:prstGeom prst="rect">
            <a:avLst/>
          </a:prstGeom>
        </p:spPr>
        <p:txBody>
          <a:bodyPr wrap="none">
            <a:spAutoFit/>
          </a:bodyPr>
          <a:lstStyle/>
          <a:p>
            <a:pPr defTabSz="685739" eaLnBrk="1" fontAlgn="auto" hangingPunct="1">
              <a:spcBef>
                <a:spcPts val="0"/>
              </a:spcBef>
              <a:spcAft>
                <a:spcPts val="0"/>
              </a:spcAft>
              <a:defRPr/>
            </a:pPr>
            <a:r>
              <a:rPr lang="en-US" sz="1800">
                <a:solidFill>
                  <a:prstClr val="white"/>
                </a:solidFill>
                <a:latin typeface="Segoe UI Light" panose="020B0502040204020203" pitchFamily="34" charset="0"/>
                <a:ea typeface="+mn-ea"/>
                <a:cs typeface="Segoe UI Light" panose="020B0502040204020203" pitchFamily="34" charset="0"/>
              </a:rPr>
              <a:t>Existing .NET Application Modernization: Maturity Models</a:t>
            </a:r>
          </a:p>
        </p:txBody>
      </p:sp>
      <p:sp>
        <p:nvSpPr>
          <p:cNvPr id="2" name="Flowchart: Magnetic Disk 1">
            <a:extLst>
              <a:ext uri="{FF2B5EF4-FFF2-40B4-BE49-F238E27FC236}">
                <a16:creationId xmlns:a16="http://schemas.microsoft.com/office/drawing/2014/main" id="{66EF6E8C-C9D3-48DA-BF32-38F8D7FC05EB}"/>
              </a:ext>
            </a:extLst>
          </p:cNvPr>
          <p:cNvSpPr/>
          <p:nvPr/>
        </p:nvSpPr>
        <p:spPr>
          <a:xfrm>
            <a:off x="867684" y="2738395"/>
            <a:ext cx="517170" cy="455813"/>
          </a:xfrm>
          <a:prstGeom prst="flowChartMagneticDisk">
            <a:avLst/>
          </a:prstGeom>
          <a:solidFill>
            <a:srgbClr val="86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eaLnBrk="1" fontAlgn="auto" hangingPunct="1">
              <a:spcBef>
                <a:spcPts val="0"/>
              </a:spcBef>
              <a:spcAft>
                <a:spcPts val="0"/>
              </a:spcAft>
              <a:defRPr/>
            </a:pPr>
            <a:r>
              <a:rPr lang="en-US" sz="675">
                <a:solidFill>
                  <a:prstClr val="white"/>
                </a:solidFill>
                <a:latin typeface="Segoe UI" panose="020B0502040204020203" pitchFamily="34" charset="0"/>
                <a:cs typeface="Segoe UI" panose="020B0502040204020203" pitchFamily="34" charset="0"/>
              </a:rPr>
              <a:t>Relational Database</a:t>
            </a:r>
          </a:p>
        </p:txBody>
      </p:sp>
      <p:pic>
        <p:nvPicPr>
          <p:cNvPr id="1028" name="Picture 4" descr="Image result for Windows Server logo">
            <a:extLst>
              <a:ext uri="{FF2B5EF4-FFF2-40B4-BE49-F238E27FC236}">
                <a16:creationId xmlns:a16="http://schemas.microsoft.com/office/drawing/2014/main" id="{4198B6D1-CAC3-4115-B15B-3478E52729F3}"/>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4512"/>
          <a:stretch/>
        </p:blipFill>
        <p:spPr bwMode="auto">
          <a:xfrm>
            <a:off x="796544" y="3328232"/>
            <a:ext cx="559634" cy="471985"/>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6" descr="Image result for server icon">
            <a:extLst>
              <a:ext uri="{FF2B5EF4-FFF2-40B4-BE49-F238E27FC236}">
                <a16:creationId xmlns:a16="http://schemas.microsoft.com/office/drawing/2014/main" id="{E8418800-5ADC-462C-AB49-ECC1D01B89CF}"/>
              </a:ext>
            </a:extLst>
          </p:cNvPr>
          <p:cNvPicPr>
            <a:picLocks noChangeAspect="1" noChangeArrowheads="1"/>
          </p:cNvPicPr>
          <p:nvPr/>
        </p:nvPicPr>
        <p:blipFill>
          <a:blip r:embed="rId5" cstate="email">
            <a:biLevel thresh="75000"/>
            <a:extLst>
              <a:ext uri="{28A0092B-C50C-407E-A947-70E740481C1C}">
                <a14:useLocalDpi xmlns:a14="http://schemas.microsoft.com/office/drawing/2010/main"/>
              </a:ext>
            </a:extLst>
          </a:blip>
          <a:srcRect/>
          <a:stretch>
            <a:fillRect/>
          </a:stretch>
        </p:blipFill>
        <p:spPr bwMode="auto">
          <a:xfrm>
            <a:off x="917610" y="3999732"/>
            <a:ext cx="363486" cy="363486"/>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D428F20D-80E5-41D4-AB7F-C911EE634DA7}"/>
              </a:ext>
            </a:extLst>
          </p:cNvPr>
          <p:cNvSpPr/>
          <p:nvPr/>
        </p:nvSpPr>
        <p:spPr>
          <a:xfrm>
            <a:off x="585884" y="4342788"/>
            <a:ext cx="1046633" cy="276999"/>
          </a:xfrm>
          <a:prstGeom prst="rect">
            <a:avLst/>
          </a:prstGeom>
        </p:spPr>
        <p:txBody>
          <a:bodyPr wrap="none">
            <a:spAutoFit/>
          </a:bodyPr>
          <a:lstStyle/>
          <a:p>
            <a:pPr defTabSz="685739" eaLnBrk="1" fontAlgn="auto" hangingPunct="1">
              <a:spcBef>
                <a:spcPts val="0"/>
              </a:spcBef>
              <a:spcAft>
                <a:spcPts val="0"/>
              </a:spcAft>
              <a:defRPr/>
            </a:pPr>
            <a:r>
              <a:rPr lang="en-US" sz="1200">
                <a:solidFill>
                  <a:prstClr val="black"/>
                </a:solidFill>
                <a:latin typeface="Segoe UI" panose="020B0502040204020203" pitchFamily="34" charset="0"/>
                <a:ea typeface="+mn-ea"/>
                <a:cs typeface="Segoe UI" panose="020B0502040204020203" pitchFamily="34" charset="0"/>
              </a:rPr>
              <a:t>On-Premises</a:t>
            </a:r>
          </a:p>
        </p:txBody>
      </p:sp>
      <p:sp>
        <p:nvSpPr>
          <p:cNvPr id="58" name="Arrow: Chevron 57">
            <a:extLst>
              <a:ext uri="{FF2B5EF4-FFF2-40B4-BE49-F238E27FC236}">
                <a16:creationId xmlns:a16="http://schemas.microsoft.com/office/drawing/2014/main" id="{2A16D931-A6A9-4005-9F30-DB8AA6E5E419}"/>
              </a:ext>
            </a:extLst>
          </p:cNvPr>
          <p:cNvSpPr/>
          <p:nvPr/>
        </p:nvSpPr>
        <p:spPr>
          <a:xfrm>
            <a:off x="2200194" y="4780361"/>
            <a:ext cx="3713389" cy="30287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eaLnBrk="1" fontAlgn="auto" hangingPunct="1">
              <a:spcBef>
                <a:spcPts val="0"/>
              </a:spcBef>
              <a:spcAft>
                <a:spcPts val="0"/>
              </a:spcAft>
              <a:defRPr/>
            </a:pPr>
            <a:r>
              <a:rPr lang="en-US" sz="1050" b="1" dirty="0">
                <a:solidFill>
                  <a:prstClr val="white"/>
                </a:solidFill>
                <a:latin typeface="Segoe UI" panose="020B0502040204020203" pitchFamily="34" charset="0"/>
                <a:cs typeface="Segoe UI" panose="020B0502040204020203" pitchFamily="34" charset="0"/>
              </a:rPr>
              <a:t>LIFT &amp; SHIFT</a:t>
            </a:r>
            <a:r>
              <a:rPr lang="en-US" sz="1050" dirty="0">
                <a:solidFill>
                  <a:prstClr val="white"/>
                </a:solidFill>
                <a:latin typeface="Segoe UI" panose="020B0502040204020203" pitchFamily="34" charset="0"/>
                <a:cs typeface="Segoe UI" panose="020B0502040204020203" pitchFamily="34" charset="0"/>
              </a:rPr>
              <a:t>: No re-architect, no code changes</a:t>
            </a:r>
          </a:p>
        </p:txBody>
      </p:sp>
      <p:sp>
        <p:nvSpPr>
          <p:cNvPr id="65" name="Arrow: Chevron 64">
            <a:extLst>
              <a:ext uri="{FF2B5EF4-FFF2-40B4-BE49-F238E27FC236}">
                <a16:creationId xmlns:a16="http://schemas.microsoft.com/office/drawing/2014/main" id="{BDFACB6D-CFF5-43EE-B16B-E8AF81405B2F}"/>
              </a:ext>
            </a:extLst>
          </p:cNvPr>
          <p:cNvSpPr/>
          <p:nvPr/>
        </p:nvSpPr>
        <p:spPr>
          <a:xfrm>
            <a:off x="6070372" y="4779000"/>
            <a:ext cx="2883068" cy="30287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eaLnBrk="1" fontAlgn="auto" hangingPunct="1">
              <a:spcBef>
                <a:spcPts val="0"/>
              </a:spcBef>
              <a:spcAft>
                <a:spcPts val="0"/>
              </a:spcAft>
              <a:defRPr/>
            </a:pPr>
            <a:endParaRPr lang="en-US" sz="1050">
              <a:solidFill>
                <a:prstClr val="white"/>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AC59551D-1373-40C8-968A-760CABD0A1DD}"/>
              </a:ext>
            </a:extLst>
          </p:cNvPr>
          <p:cNvSpPr/>
          <p:nvPr/>
        </p:nvSpPr>
        <p:spPr>
          <a:xfrm>
            <a:off x="6269715" y="4804485"/>
            <a:ext cx="2561920" cy="253916"/>
          </a:xfrm>
          <a:prstGeom prst="rect">
            <a:avLst/>
          </a:prstGeom>
        </p:spPr>
        <p:txBody>
          <a:bodyPr wrap="none">
            <a:spAutoFit/>
          </a:bodyPr>
          <a:lstStyle/>
          <a:p>
            <a:pPr algn="ctr" defTabSz="685739" eaLnBrk="1" fontAlgn="auto" hangingPunct="1">
              <a:spcBef>
                <a:spcPts val="0"/>
              </a:spcBef>
              <a:spcAft>
                <a:spcPts val="0"/>
              </a:spcAft>
              <a:defRPr/>
            </a:pPr>
            <a:r>
              <a:rPr lang="en-US" sz="1050" dirty="0">
                <a:solidFill>
                  <a:prstClr val="white"/>
                </a:solidFill>
                <a:latin typeface="Segoe UI" panose="020B0502040204020203" pitchFamily="34" charset="0"/>
                <a:ea typeface="+mn-ea"/>
                <a:cs typeface="Segoe UI" panose="020B0502040204020203" pitchFamily="34" charset="0"/>
              </a:rPr>
              <a:t>Architected for the cloud</a:t>
            </a:r>
            <a:r>
              <a:rPr lang="en-US" sz="900" dirty="0">
                <a:solidFill>
                  <a:prstClr val="white"/>
                </a:solidFill>
                <a:latin typeface="Segoe UI Light" panose="020B0502040204020203" pitchFamily="34" charset="0"/>
                <a:ea typeface="+mn-ea"/>
                <a:cs typeface="Segoe UI Light" panose="020B0502040204020203" pitchFamily="34" charset="0"/>
              </a:rPr>
              <a:t> (Needs new code)</a:t>
            </a:r>
            <a:endParaRPr lang="en-US" sz="1050" dirty="0">
              <a:solidFill>
                <a:prstClr val="white"/>
              </a:solidFill>
              <a:latin typeface="Segoe UI Light" panose="020B0502040204020203" pitchFamily="34" charset="0"/>
              <a:ea typeface="+mn-ea"/>
              <a:cs typeface="Segoe UI Light" panose="020B0502040204020203" pitchFamily="34" charset="0"/>
            </a:endParaRPr>
          </a:p>
        </p:txBody>
      </p:sp>
      <p:cxnSp>
        <p:nvCxnSpPr>
          <p:cNvPr id="67" name="Straight Connector 66">
            <a:extLst>
              <a:ext uri="{FF2B5EF4-FFF2-40B4-BE49-F238E27FC236}">
                <a16:creationId xmlns:a16="http://schemas.microsoft.com/office/drawing/2014/main" id="{7FBFF839-5737-4981-A8E9-0AE21C8A7529}"/>
              </a:ext>
            </a:extLst>
          </p:cNvPr>
          <p:cNvCxnSpPr>
            <a:cxnSpLocks/>
          </p:cNvCxnSpPr>
          <p:nvPr/>
        </p:nvCxnSpPr>
        <p:spPr>
          <a:xfrm>
            <a:off x="333540" y="3886208"/>
            <a:ext cx="150664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B6104F8-4ACF-46EB-A2E3-AABB3A6B925D}"/>
              </a:ext>
            </a:extLst>
          </p:cNvPr>
          <p:cNvGrpSpPr/>
          <p:nvPr/>
        </p:nvGrpSpPr>
        <p:grpSpPr>
          <a:xfrm>
            <a:off x="2200193" y="1273323"/>
            <a:ext cx="1778300" cy="3455204"/>
            <a:chOff x="2992415" y="1342671"/>
            <a:chExt cx="2418611" cy="4699317"/>
          </a:xfrm>
        </p:grpSpPr>
        <p:sp>
          <p:nvSpPr>
            <p:cNvPr id="55" name="Rectangle 54">
              <a:extLst>
                <a:ext uri="{FF2B5EF4-FFF2-40B4-BE49-F238E27FC236}">
                  <a16:creationId xmlns:a16="http://schemas.microsoft.com/office/drawing/2014/main" id="{41872D4B-8BE1-454F-99DF-EEB4F8BB53FE}"/>
                </a:ext>
              </a:extLst>
            </p:cNvPr>
            <p:cNvSpPr/>
            <p:nvPr/>
          </p:nvSpPr>
          <p:spPr>
            <a:xfrm>
              <a:off x="2992415" y="1372269"/>
              <a:ext cx="2418611" cy="4669719"/>
            </a:xfrm>
            <a:prstGeom prst="rect">
              <a:avLst/>
            </a:prstGeom>
            <a:solidFill>
              <a:srgbClr val="505050">
                <a:lumMod val="20000"/>
                <a:lumOff val="80000"/>
              </a:srgbClr>
            </a:solidFill>
            <a:ln w="10795" cap="flat" cmpd="sng" algn="ctr">
              <a:noFill/>
              <a:prstDash val="solid"/>
            </a:ln>
            <a:effectLst/>
          </p:spPr>
          <p:txBody>
            <a:bodyPr rtlCol="0" anchor="ctr"/>
            <a:lstStyle/>
            <a:p>
              <a:pPr algn="ctr" defTabSz="514303" eaLnBrk="1" fontAlgn="auto" hangingPunct="1">
                <a:spcBef>
                  <a:spcPts val="0"/>
                </a:spcBef>
                <a:spcAft>
                  <a:spcPts val="0"/>
                </a:spcAft>
                <a:defRPr/>
              </a:pPr>
              <a:endParaRPr lang="en-US" sz="1013" kern="0">
                <a:gradFill>
                  <a:gsLst>
                    <a:gs pos="0">
                      <a:srgbClr val="FFFFFF"/>
                    </a:gs>
                    <a:gs pos="100000">
                      <a:srgbClr val="FFFFFF"/>
                    </a:gs>
                  </a:gsLst>
                  <a:lin ang="5400000" scaled="0"/>
                </a:gradFill>
                <a:latin typeface="Segoe UI"/>
                <a:ea typeface="+mn-ea"/>
                <a:cs typeface="Segoe UI Light" pitchFamily="34" charset="0"/>
              </a:endParaRPr>
            </a:p>
          </p:txBody>
        </p:sp>
        <p:sp>
          <p:nvSpPr>
            <p:cNvPr id="56" name="Rectangle 55">
              <a:extLst>
                <a:ext uri="{FF2B5EF4-FFF2-40B4-BE49-F238E27FC236}">
                  <a16:creationId xmlns:a16="http://schemas.microsoft.com/office/drawing/2014/main" id="{DD61755B-C67A-4E26-9300-2BE37B08BB8B}"/>
                </a:ext>
              </a:extLst>
            </p:cNvPr>
            <p:cNvSpPr/>
            <p:nvPr/>
          </p:nvSpPr>
          <p:spPr>
            <a:xfrm>
              <a:off x="3104641" y="1342671"/>
              <a:ext cx="2290774" cy="627896"/>
            </a:xfrm>
            <a:prstGeom prst="rect">
              <a:avLst/>
            </a:prstGeom>
          </p:spPr>
          <p:txBody>
            <a:bodyPr wrap="none">
              <a:spAutoFit/>
            </a:bodyPr>
            <a:lstStyle/>
            <a:p>
              <a:pPr algn="ctr" defTabSz="685739" eaLnBrk="1" fontAlgn="auto" hangingPunct="1">
                <a:spcBef>
                  <a:spcPts val="0"/>
                </a:spcBef>
                <a:spcAft>
                  <a:spcPts val="0"/>
                </a:spcAft>
                <a:defRPr/>
              </a:pPr>
              <a:r>
                <a:rPr lang="en-US" sz="1200" b="1">
                  <a:solidFill>
                    <a:prstClr val="black"/>
                  </a:solidFill>
                  <a:latin typeface="Segoe UI" panose="020B0502040204020203" pitchFamily="34" charset="0"/>
                  <a:ea typeface="+mn-ea"/>
                  <a:cs typeface="Segoe UI" panose="020B0502040204020203" pitchFamily="34" charset="0"/>
                </a:rPr>
                <a:t>Cloud </a:t>
              </a:r>
            </a:p>
            <a:p>
              <a:pPr algn="ctr" defTabSz="685739" eaLnBrk="1" fontAlgn="auto" hangingPunct="1">
                <a:spcBef>
                  <a:spcPts val="0"/>
                </a:spcBef>
                <a:spcAft>
                  <a:spcPts val="0"/>
                </a:spcAft>
                <a:defRPr/>
              </a:pPr>
              <a:r>
                <a:rPr lang="en-US" sz="1200" b="1">
                  <a:solidFill>
                    <a:prstClr val="black"/>
                  </a:solidFill>
                  <a:latin typeface="Segoe UI" panose="020B0502040204020203" pitchFamily="34" charset="0"/>
                  <a:ea typeface="+mn-ea"/>
                  <a:cs typeface="Segoe UI" panose="020B0502040204020203" pitchFamily="34" charset="0"/>
                </a:rPr>
                <a:t>Infrastructure-Ready</a:t>
              </a:r>
              <a:endParaRPr lang="en-US" sz="1200">
                <a:solidFill>
                  <a:prstClr val="black"/>
                </a:solidFill>
                <a:latin typeface="Segoe UI Light" panose="020B0502040204020203" pitchFamily="34" charset="0"/>
                <a:ea typeface="+mn-ea"/>
                <a:cs typeface="Segoe UI Light" panose="020B0502040204020203" pitchFamily="34" charset="0"/>
              </a:endParaRPr>
            </a:p>
          </p:txBody>
        </p:sp>
        <p:sp>
          <p:nvSpPr>
            <p:cNvPr id="61" name="Rectangle 60">
              <a:extLst>
                <a:ext uri="{FF2B5EF4-FFF2-40B4-BE49-F238E27FC236}">
                  <a16:creationId xmlns:a16="http://schemas.microsoft.com/office/drawing/2014/main" id="{ACA675C3-D520-4D4A-BD3A-B150B3584DED}"/>
                </a:ext>
              </a:extLst>
            </p:cNvPr>
            <p:cNvSpPr/>
            <p:nvPr/>
          </p:nvSpPr>
          <p:spPr bwMode="auto">
            <a:xfrm>
              <a:off x="3277947" y="1906227"/>
              <a:ext cx="1955615"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514303" eaLnBrk="1" fontAlgn="auto" hangingPunct="1">
                <a:spcBef>
                  <a:spcPts val="0"/>
                </a:spcBef>
                <a:spcAft>
                  <a:spcPts val="0"/>
                </a:spcAft>
                <a:defRPr/>
              </a:pPr>
              <a:r>
                <a:rPr lang="en-US" sz="900" b="1" kern="0">
                  <a:gradFill>
                    <a:gsLst>
                      <a:gs pos="0">
                        <a:srgbClr val="FFFFFF"/>
                      </a:gs>
                      <a:gs pos="100000">
                        <a:srgbClr val="FFFFFF"/>
                      </a:gs>
                    </a:gsLst>
                    <a:lin ang="5400000" scaled="0"/>
                  </a:gradFill>
                  <a:latin typeface="Segoe UI"/>
                  <a:ea typeface="+mn-ea"/>
                  <a:cs typeface="Segoe UI Light" pitchFamily="34" charset="0"/>
                </a:rPr>
                <a:t>Monolithic</a:t>
              </a:r>
              <a:r>
                <a:rPr lang="en-US" sz="900" kern="0">
                  <a:gradFill>
                    <a:gsLst>
                      <a:gs pos="0">
                        <a:srgbClr val="FFFFFF"/>
                      </a:gs>
                      <a:gs pos="100000">
                        <a:srgbClr val="FFFFFF"/>
                      </a:gs>
                    </a:gsLst>
                    <a:lin ang="5400000" scaled="0"/>
                  </a:gradFill>
                  <a:latin typeface="Segoe UI"/>
                  <a:ea typeface="+mn-ea"/>
                  <a:cs typeface="Segoe UI Light" pitchFamily="34" charset="0"/>
                </a:rPr>
                <a:t> Architecture</a:t>
              </a:r>
            </a:p>
          </p:txBody>
        </p:sp>
        <p:pic>
          <p:nvPicPr>
            <p:cNvPr id="62" name="Picture 61">
              <a:extLst>
                <a:ext uri="{FF2B5EF4-FFF2-40B4-BE49-F238E27FC236}">
                  <a16:creationId xmlns:a16="http://schemas.microsoft.com/office/drawing/2014/main" id="{143E8045-3C40-4EB3-9FA2-27D4C938479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71802" y="3353425"/>
              <a:ext cx="606487" cy="606487"/>
            </a:xfrm>
            <a:prstGeom prst="rect">
              <a:avLst/>
            </a:prstGeom>
          </p:spPr>
        </p:pic>
        <p:pic>
          <p:nvPicPr>
            <p:cNvPr id="111" name="Picture 8" descr="Image result for .NET">
              <a:extLst>
                <a:ext uri="{FF2B5EF4-FFF2-40B4-BE49-F238E27FC236}">
                  <a16:creationId xmlns:a16="http://schemas.microsoft.com/office/drawing/2014/main" id="{A9F74C03-E8A6-452A-850E-B98E2C50F4E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08964" y="2471351"/>
              <a:ext cx="624119" cy="624119"/>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18" descr="Image result for Azure icon">
              <a:extLst>
                <a:ext uri="{FF2B5EF4-FFF2-40B4-BE49-F238E27FC236}">
                  <a16:creationId xmlns:a16="http://schemas.microsoft.com/office/drawing/2014/main" id="{4542DAF0-893C-418A-BF13-6BFA93E4056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783291" y="4971217"/>
              <a:ext cx="830124" cy="6338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D6AC5C-697C-420A-86FA-DA4441E7D10C}"/>
                </a:ext>
              </a:extLst>
            </p:cNvPr>
            <p:cNvSpPr/>
            <p:nvPr/>
          </p:nvSpPr>
          <p:spPr>
            <a:xfrm>
              <a:off x="4579884" y="4374323"/>
              <a:ext cx="634795" cy="376738"/>
            </a:xfrm>
            <a:prstGeom prst="rect">
              <a:avLst/>
            </a:prstGeom>
          </p:spPr>
          <p:txBody>
            <a:bodyPr wrap="square">
              <a:spAutoFit/>
            </a:bodyPr>
            <a:lstStyle/>
            <a:p>
              <a:pPr defTabSz="685739" eaLnBrk="1" fontAlgn="auto" hangingPunct="1">
                <a:spcBef>
                  <a:spcPts val="0"/>
                </a:spcBef>
                <a:spcAft>
                  <a:spcPts val="0"/>
                </a:spcAft>
                <a:defRPr/>
              </a:pPr>
              <a:r>
                <a:rPr lang="en-US" sz="1200">
                  <a:solidFill>
                    <a:prstClr val="black"/>
                  </a:solidFill>
                  <a:latin typeface="Segoe UI" panose="020B0502040204020203" pitchFamily="34" charset="0"/>
                  <a:ea typeface="+mn-ea"/>
                  <a:cs typeface="Segoe UI" panose="020B0502040204020203" pitchFamily="34" charset="0"/>
                </a:rPr>
                <a:t>IaaS </a:t>
              </a:r>
            </a:p>
          </p:txBody>
        </p:sp>
        <p:pic>
          <p:nvPicPr>
            <p:cNvPr id="1026" name="Picture 2" descr="Image result for &quot;SQL Server&quot; icon">
              <a:extLst>
                <a:ext uri="{FF2B5EF4-FFF2-40B4-BE49-F238E27FC236}">
                  <a16:creationId xmlns:a16="http://schemas.microsoft.com/office/drawing/2014/main" id="{D84782C3-FE78-47DB-AF74-90645CCC2DB1}"/>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4302473" y="3340399"/>
              <a:ext cx="510406" cy="628732"/>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Straight Connector 65">
              <a:extLst>
                <a:ext uri="{FF2B5EF4-FFF2-40B4-BE49-F238E27FC236}">
                  <a16:creationId xmlns:a16="http://schemas.microsoft.com/office/drawing/2014/main" id="{1386C1BB-5AB4-40D4-AFB8-BA3956A91059}"/>
                </a:ext>
              </a:extLst>
            </p:cNvPr>
            <p:cNvCxnSpPr>
              <a:cxnSpLocks/>
            </p:cNvCxnSpPr>
            <p:nvPr/>
          </p:nvCxnSpPr>
          <p:spPr>
            <a:xfrm>
              <a:off x="3134982" y="4097554"/>
              <a:ext cx="204914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mage result for Azure VM icon">
              <a:extLst>
                <a:ext uri="{FF2B5EF4-FFF2-40B4-BE49-F238E27FC236}">
                  <a16:creationId xmlns:a16="http://schemas.microsoft.com/office/drawing/2014/main" id="{6053D040-7C28-467C-85A8-FC4DCC20AA03}"/>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3876003" y="4259950"/>
              <a:ext cx="690041" cy="640769"/>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BD6E974A-A0A2-4C60-9197-C98AF0FF059B}"/>
                </a:ext>
              </a:extLst>
            </p:cNvPr>
            <p:cNvSpPr/>
            <p:nvPr/>
          </p:nvSpPr>
          <p:spPr>
            <a:xfrm>
              <a:off x="3862940" y="5529795"/>
              <a:ext cx="775975" cy="376738"/>
            </a:xfrm>
            <a:prstGeom prst="rect">
              <a:avLst/>
            </a:prstGeom>
          </p:spPr>
          <p:txBody>
            <a:bodyPr wrap="none">
              <a:spAutoFit/>
            </a:bodyPr>
            <a:lstStyle/>
            <a:p>
              <a:pPr defTabSz="685739" eaLnBrk="1" fontAlgn="auto" hangingPunct="1">
                <a:spcBef>
                  <a:spcPts val="0"/>
                </a:spcBef>
                <a:spcAft>
                  <a:spcPts val="0"/>
                </a:spcAft>
                <a:defRPr/>
              </a:pPr>
              <a:r>
                <a:rPr lang="en-US" sz="1200">
                  <a:solidFill>
                    <a:prstClr val="black"/>
                  </a:solidFill>
                  <a:latin typeface="Segoe UI" panose="020B0502040204020203" pitchFamily="34" charset="0"/>
                  <a:ea typeface="+mn-ea"/>
                  <a:cs typeface="Segoe UI" panose="020B0502040204020203" pitchFamily="34" charset="0"/>
                </a:rPr>
                <a:t>Azure</a:t>
              </a:r>
            </a:p>
          </p:txBody>
        </p:sp>
      </p:grpSp>
      <p:grpSp>
        <p:nvGrpSpPr>
          <p:cNvPr id="7" name="Group 6">
            <a:extLst>
              <a:ext uri="{FF2B5EF4-FFF2-40B4-BE49-F238E27FC236}">
                <a16:creationId xmlns:a16="http://schemas.microsoft.com/office/drawing/2014/main" id="{493F3FD0-252A-45F1-A9BC-8CED9138DC5C}"/>
              </a:ext>
            </a:extLst>
          </p:cNvPr>
          <p:cNvGrpSpPr/>
          <p:nvPr/>
        </p:nvGrpSpPr>
        <p:grpSpPr>
          <a:xfrm>
            <a:off x="4135283" y="1273323"/>
            <a:ext cx="1778300" cy="3455204"/>
            <a:chOff x="5624271" y="1342671"/>
            <a:chExt cx="2418611" cy="4699317"/>
          </a:xfrm>
        </p:grpSpPr>
        <p:sp>
          <p:nvSpPr>
            <p:cNvPr id="72" name="Rectangle 71">
              <a:extLst>
                <a:ext uri="{FF2B5EF4-FFF2-40B4-BE49-F238E27FC236}">
                  <a16:creationId xmlns:a16="http://schemas.microsoft.com/office/drawing/2014/main" id="{FE3DAC30-8DC0-4C0B-9546-D1B1F8DF6ED0}"/>
                </a:ext>
              </a:extLst>
            </p:cNvPr>
            <p:cNvSpPr/>
            <p:nvPr/>
          </p:nvSpPr>
          <p:spPr>
            <a:xfrm>
              <a:off x="5624271" y="1372269"/>
              <a:ext cx="2418611" cy="4669719"/>
            </a:xfrm>
            <a:prstGeom prst="rect">
              <a:avLst/>
            </a:prstGeom>
            <a:solidFill>
              <a:srgbClr val="505050">
                <a:lumMod val="20000"/>
                <a:lumOff val="80000"/>
              </a:srgbClr>
            </a:solidFill>
            <a:ln w="10795" cap="flat" cmpd="sng" algn="ctr">
              <a:noFill/>
              <a:prstDash val="solid"/>
            </a:ln>
            <a:effectLst/>
          </p:spPr>
          <p:txBody>
            <a:bodyPr rtlCol="0" anchor="ctr"/>
            <a:lstStyle/>
            <a:p>
              <a:pPr algn="ctr" defTabSz="514303" eaLnBrk="1" fontAlgn="auto" hangingPunct="1">
                <a:spcBef>
                  <a:spcPts val="0"/>
                </a:spcBef>
                <a:spcAft>
                  <a:spcPts val="0"/>
                </a:spcAft>
                <a:defRPr/>
              </a:pPr>
              <a:endParaRPr lang="en-US" sz="1013" kern="0">
                <a:gradFill>
                  <a:gsLst>
                    <a:gs pos="0">
                      <a:srgbClr val="FFFFFF"/>
                    </a:gs>
                    <a:gs pos="100000">
                      <a:srgbClr val="FFFFFF"/>
                    </a:gs>
                  </a:gsLst>
                  <a:lin ang="5400000" scaled="0"/>
                </a:gradFill>
                <a:latin typeface="Segoe UI"/>
                <a:ea typeface="+mn-ea"/>
                <a:cs typeface="Segoe UI Light" pitchFamily="34" charset="0"/>
              </a:endParaRPr>
            </a:p>
          </p:txBody>
        </p:sp>
        <p:sp>
          <p:nvSpPr>
            <p:cNvPr id="73" name="Rectangle 72">
              <a:extLst>
                <a:ext uri="{FF2B5EF4-FFF2-40B4-BE49-F238E27FC236}">
                  <a16:creationId xmlns:a16="http://schemas.microsoft.com/office/drawing/2014/main" id="{7CABB255-9986-498A-9A44-5B6322E504FF}"/>
                </a:ext>
              </a:extLst>
            </p:cNvPr>
            <p:cNvSpPr/>
            <p:nvPr/>
          </p:nvSpPr>
          <p:spPr>
            <a:xfrm>
              <a:off x="6031823" y="1342671"/>
              <a:ext cx="1700116" cy="627896"/>
            </a:xfrm>
            <a:prstGeom prst="rect">
              <a:avLst/>
            </a:prstGeom>
          </p:spPr>
          <p:txBody>
            <a:bodyPr wrap="none">
              <a:spAutoFit/>
            </a:bodyPr>
            <a:lstStyle/>
            <a:p>
              <a:pPr algn="ctr" defTabSz="685739" eaLnBrk="1" fontAlgn="auto" hangingPunct="1">
                <a:spcBef>
                  <a:spcPts val="0"/>
                </a:spcBef>
                <a:spcAft>
                  <a:spcPts val="0"/>
                </a:spcAft>
                <a:defRPr/>
              </a:pPr>
              <a:r>
                <a:rPr lang="en-US" sz="1200" b="1">
                  <a:solidFill>
                    <a:prstClr val="black"/>
                  </a:solidFill>
                  <a:latin typeface="Segoe UI" panose="020B0502040204020203" pitchFamily="34" charset="0"/>
                  <a:ea typeface="+mn-ea"/>
                  <a:cs typeface="Segoe UI" panose="020B0502040204020203" pitchFamily="34" charset="0"/>
                </a:rPr>
                <a:t>Cloud </a:t>
              </a:r>
            </a:p>
            <a:p>
              <a:pPr algn="ctr" defTabSz="685739" eaLnBrk="1" fontAlgn="auto" hangingPunct="1">
                <a:spcBef>
                  <a:spcPts val="0"/>
                </a:spcBef>
                <a:spcAft>
                  <a:spcPts val="0"/>
                </a:spcAft>
                <a:defRPr/>
              </a:pPr>
              <a:r>
                <a:rPr lang="en-US" sz="1200" b="1">
                  <a:solidFill>
                    <a:prstClr val="black"/>
                  </a:solidFill>
                  <a:latin typeface="Segoe UI" panose="020B0502040204020203" pitchFamily="34" charset="0"/>
                  <a:ea typeface="+mn-ea"/>
                  <a:cs typeface="Segoe UI" panose="020B0502040204020203" pitchFamily="34" charset="0"/>
                </a:rPr>
                <a:t>DevOps-Ready</a:t>
              </a:r>
            </a:p>
          </p:txBody>
        </p:sp>
        <p:sp>
          <p:nvSpPr>
            <p:cNvPr id="81" name="Rectangle 80">
              <a:extLst>
                <a:ext uri="{FF2B5EF4-FFF2-40B4-BE49-F238E27FC236}">
                  <a16:creationId xmlns:a16="http://schemas.microsoft.com/office/drawing/2014/main" id="{22ABE894-3BAD-4409-9039-D592FE3C2963}"/>
                </a:ext>
              </a:extLst>
            </p:cNvPr>
            <p:cNvSpPr/>
            <p:nvPr/>
          </p:nvSpPr>
          <p:spPr bwMode="auto">
            <a:xfrm>
              <a:off x="5909803" y="1906227"/>
              <a:ext cx="1955615"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514303" eaLnBrk="1" fontAlgn="auto" hangingPunct="1">
                <a:spcBef>
                  <a:spcPts val="0"/>
                </a:spcBef>
                <a:spcAft>
                  <a:spcPts val="0"/>
                </a:spcAft>
                <a:defRPr/>
              </a:pPr>
              <a:r>
                <a:rPr lang="en-US" sz="900" b="1" kern="0">
                  <a:gradFill>
                    <a:gsLst>
                      <a:gs pos="0">
                        <a:srgbClr val="FFFFFF"/>
                      </a:gs>
                      <a:gs pos="100000">
                        <a:srgbClr val="FFFFFF"/>
                      </a:gs>
                    </a:gsLst>
                    <a:lin ang="5400000" scaled="0"/>
                  </a:gradFill>
                  <a:latin typeface="Segoe UI"/>
                  <a:ea typeface="+mn-ea"/>
                  <a:cs typeface="Segoe UI Light" pitchFamily="34" charset="0"/>
                </a:rPr>
                <a:t>Monolithic</a:t>
              </a:r>
              <a:r>
                <a:rPr lang="en-US" sz="900" kern="0">
                  <a:gradFill>
                    <a:gsLst>
                      <a:gs pos="0">
                        <a:srgbClr val="FFFFFF"/>
                      </a:gs>
                      <a:gs pos="100000">
                        <a:srgbClr val="FFFFFF"/>
                      </a:gs>
                    </a:gsLst>
                    <a:lin ang="5400000" scaled="0"/>
                  </a:gradFill>
                  <a:latin typeface="Segoe UI"/>
                  <a:ea typeface="+mn-ea"/>
                  <a:cs typeface="Segoe UI Light" pitchFamily="34" charset="0"/>
                </a:rPr>
                <a:t> Architecture</a:t>
              </a:r>
            </a:p>
          </p:txBody>
        </p:sp>
        <p:sp>
          <p:nvSpPr>
            <p:cNvPr id="138" name="Rectangle 137">
              <a:extLst>
                <a:ext uri="{FF2B5EF4-FFF2-40B4-BE49-F238E27FC236}">
                  <a16:creationId xmlns:a16="http://schemas.microsoft.com/office/drawing/2014/main" id="{B13D0BE4-BB41-40BD-9627-7FF47649AA23}"/>
                </a:ext>
              </a:extLst>
            </p:cNvPr>
            <p:cNvSpPr/>
            <p:nvPr/>
          </p:nvSpPr>
          <p:spPr>
            <a:xfrm>
              <a:off x="5845947" y="4641216"/>
              <a:ext cx="2130138" cy="376738"/>
            </a:xfrm>
            <a:prstGeom prst="rect">
              <a:avLst/>
            </a:prstGeom>
          </p:spPr>
          <p:txBody>
            <a:bodyPr wrap="none">
              <a:spAutoFit/>
            </a:bodyPr>
            <a:lstStyle/>
            <a:p>
              <a:pPr defTabSz="685739" eaLnBrk="1" fontAlgn="auto" hangingPunct="1">
                <a:spcBef>
                  <a:spcPts val="0"/>
                </a:spcBef>
                <a:spcAft>
                  <a:spcPts val="0"/>
                </a:spcAft>
                <a:defRPr/>
              </a:pPr>
              <a:r>
                <a:rPr lang="en-US" sz="1200">
                  <a:solidFill>
                    <a:prstClr val="black"/>
                  </a:solidFill>
                  <a:latin typeface="Segoe UI" panose="020B0502040204020203" pitchFamily="34" charset="0"/>
                  <a:ea typeface="+mn-ea"/>
                  <a:cs typeface="Segoe UI" panose="020B0502040204020203" pitchFamily="34" charset="0"/>
                </a:rPr>
                <a:t>+ Managed Services</a:t>
              </a:r>
            </a:p>
          </p:txBody>
        </p:sp>
        <p:pic>
          <p:nvPicPr>
            <p:cNvPr id="144" name="Picture 143">
              <a:extLst>
                <a:ext uri="{FF2B5EF4-FFF2-40B4-BE49-F238E27FC236}">
                  <a16:creationId xmlns:a16="http://schemas.microsoft.com/office/drawing/2014/main" id="{A738EB3B-815D-49D0-A7AF-BAD6396C3EE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33079" y="3262001"/>
              <a:ext cx="458732" cy="458732"/>
            </a:xfrm>
            <a:prstGeom prst="rect">
              <a:avLst/>
            </a:prstGeom>
          </p:spPr>
        </p:pic>
        <p:pic>
          <p:nvPicPr>
            <p:cNvPr id="145" name="Picture 8" descr="Image result for .NET">
              <a:extLst>
                <a:ext uri="{FF2B5EF4-FFF2-40B4-BE49-F238E27FC236}">
                  <a16:creationId xmlns:a16="http://schemas.microsoft.com/office/drawing/2014/main" id="{15338ABF-72B7-4ACF-88B5-9ECE35E34F7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15666" y="2471351"/>
              <a:ext cx="624119" cy="624119"/>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8" descr="Image result for &quot;Azure SQL Database&quot; icon">
              <a:extLst>
                <a:ext uri="{FF2B5EF4-FFF2-40B4-BE49-F238E27FC236}">
                  <a16:creationId xmlns:a16="http://schemas.microsoft.com/office/drawing/2014/main" id="{F9CF3F6B-C456-406B-BFBA-BF2FD76DD0BB}"/>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628033" y="3961427"/>
              <a:ext cx="621779" cy="62177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8" descr="Image result for Azure icon">
              <a:extLst>
                <a:ext uri="{FF2B5EF4-FFF2-40B4-BE49-F238E27FC236}">
                  <a16:creationId xmlns:a16="http://schemas.microsoft.com/office/drawing/2014/main" id="{48D9A981-3B10-4DA9-A3AC-C7642A48B410}"/>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343193" y="4971217"/>
              <a:ext cx="830124" cy="63384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3E2327AB-B476-4283-9634-2A9AD54FA7E0}"/>
                </a:ext>
              </a:extLst>
            </p:cNvPr>
            <p:cNvSpPr/>
            <p:nvPr/>
          </p:nvSpPr>
          <p:spPr>
            <a:xfrm>
              <a:off x="6422842" y="5529795"/>
              <a:ext cx="775975" cy="376738"/>
            </a:xfrm>
            <a:prstGeom prst="rect">
              <a:avLst/>
            </a:prstGeom>
          </p:spPr>
          <p:txBody>
            <a:bodyPr wrap="none">
              <a:spAutoFit/>
            </a:bodyPr>
            <a:lstStyle/>
            <a:p>
              <a:pPr defTabSz="685739" eaLnBrk="1" fontAlgn="auto" hangingPunct="1">
                <a:spcBef>
                  <a:spcPts val="0"/>
                </a:spcBef>
                <a:spcAft>
                  <a:spcPts val="0"/>
                </a:spcAft>
                <a:defRPr/>
              </a:pPr>
              <a:r>
                <a:rPr lang="en-US" sz="1200">
                  <a:solidFill>
                    <a:prstClr val="black"/>
                  </a:solidFill>
                  <a:latin typeface="Segoe UI" panose="020B0502040204020203" pitchFamily="34" charset="0"/>
                  <a:ea typeface="+mn-ea"/>
                  <a:cs typeface="Segoe UI" panose="020B0502040204020203" pitchFamily="34" charset="0"/>
                </a:rPr>
                <a:t>Azure</a:t>
              </a:r>
            </a:p>
          </p:txBody>
        </p:sp>
        <p:pic>
          <p:nvPicPr>
            <p:cNvPr id="79" name="Picture 4" descr="Image result for Docker logo">
              <a:extLst>
                <a:ext uri="{FF2B5EF4-FFF2-40B4-BE49-F238E27FC236}">
                  <a16:creationId xmlns:a16="http://schemas.microsoft.com/office/drawing/2014/main" id="{9CD2D327-EFDF-4166-A265-30CE2A217EE8}"/>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137755" y="3122440"/>
              <a:ext cx="755822" cy="75582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quot;Azure Application Insights&quot; logo">
              <a:extLst>
                <a:ext uri="{FF2B5EF4-FFF2-40B4-BE49-F238E27FC236}">
                  <a16:creationId xmlns:a16="http://schemas.microsoft.com/office/drawing/2014/main" id="{6E5ED016-2077-4B71-8A87-3D51A40CC106}"/>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7491811" y="4983743"/>
              <a:ext cx="287575" cy="39783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 descr="Image result for &quot;Visual Studio Team Services&quot; logo">
              <a:extLst>
                <a:ext uri="{FF2B5EF4-FFF2-40B4-BE49-F238E27FC236}">
                  <a16:creationId xmlns:a16="http://schemas.microsoft.com/office/drawing/2014/main" id="{86CFFF2F-9AFB-4DE7-BBFB-948EBA87246B}"/>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472704" y="5486396"/>
              <a:ext cx="341329" cy="3413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B59537B4-35BA-4B52-891E-8315D8BFBFD2}"/>
              </a:ext>
            </a:extLst>
          </p:cNvPr>
          <p:cNvGrpSpPr/>
          <p:nvPr/>
        </p:nvGrpSpPr>
        <p:grpSpPr>
          <a:xfrm>
            <a:off x="6070373" y="1272882"/>
            <a:ext cx="2885903" cy="3461995"/>
            <a:chOff x="8256127" y="1342071"/>
            <a:chExt cx="3925029" cy="4708554"/>
          </a:xfrm>
        </p:grpSpPr>
        <p:sp>
          <p:nvSpPr>
            <p:cNvPr id="74" name="Rectangle 73">
              <a:extLst>
                <a:ext uri="{FF2B5EF4-FFF2-40B4-BE49-F238E27FC236}">
                  <a16:creationId xmlns:a16="http://schemas.microsoft.com/office/drawing/2014/main" id="{50C4825E-55CE-4955-947D-C26066D40EB5}"/>
                </a:ext>
              </a:extLst>
            </p:cNvPr>
            <p:cNvSpPr/>
            <p:nvPr/>
          </p:nvSpPr>
          <p:spPr>
            <a:xfrm>
              <a:off x="8256127" y="1380906"/>
              <a:ext cx="3925029" cy="4669719"/>
            </a:xfrm>
            <a:prstGeom prst="rect">
              <a:avLst/>
            </a:prstGeom>
            <a:solidFill>
              <a:srgbClr val="505050">
                <a:lumMod val="20000"/>
                <a:lumOff val="80000"/>
              </a:srgbClr>
            </a:solidFill>
            <a:ln w="10795" cap="flat" cmpd="sng" algn="ctr">
              <a:noFill/>
              <a:prstDash val="solid"/>
            </a:ln>
            <a:effectLst/>
          </p:spPr>
          <p:txBody>
            <a:bodyPr rtlCol="0" anchor="ctr"/>
            <a:lstStyle/>
            <a:p>
              <a:pPr algn="ctr" defTabSz="514303" eaLnBrk="1" fontAlgn="auto" hangingPunct="1">
                <a:spcBef>
                  <a:spcPts val="0"/>
                </a:spcBef>
                <a:spcAft>
                  <a:spcPts val="0"/>
                </a:spcAft>
                <a:defRPr/>
              </a:pPr>
              <a:endParaRPr lang="en-US" sz="1013" kern="0">
                <a:gradFill>
                  <a:gsLst>
                    <a:gs pos="0">
                      <a:srgbClr val="FFFFFF"/>
                    </a:gs>
                    <a:gs pos="100000">
                      <a:srgbClr val="FFFFFF"/>
                    </a:gs>
                  </a:gsLst>
                  <a:lin ang="5400000" scaled="0"/>
                </a:gradFill>
                <a:latin typeface="Segoe UI"/>
                <a:ea typeface="+mn-ea"/>
                <a:cs typeface="Segoe UI Light" pitchFamily="34" charset="0"/>
              </a:endParaRPr>
            </a:p>
          </p:txBody>
        </p:sp>
        <p:sp>
          <p:nvSpPr>
            <p:cNvPr id="75" name="Rectangle 74">
              <a:extLst>
                <a:ext uri="{FF2B5EF4-FFF2-40B4-BE49-F238E27FC236}">
                  <a16:creationId xmlns:a16="http://schemas.microsoft.com/office/drawing/2014/main" id="{FDA060B9-A1C3-47B7-A79F-25DBB22B0243}"/>
                </a:ext>
              </a:extLst>
            </p:cNvPr>
            <p:cNvSpPr/>
            <p:nvPr/>
          </p:nvSpPr>
          <p:spPr>
            <a:xfrm>
              <a:off x="8502154" y="1342071"/>
              <a:ext cx="3582674" cy="627897"/>
            </a:xfrm>
            <a:prstGeom prst="rect">
              <a:avLst/>
            </a:prstGeom>
          </p:spPr>
          <p:txBody>
            <a:bodyPr wrap="none">
              <a:spAutoFit/>
            </a:bodyPr>
            <a:lstStyle/>
            <a:p>
              <a:pPr algn="ctr" defTabSz="685739" eaLnBrk="1" fontAlgn="auto" hangingPunct="1">
                <a:spcBef>
                  <a:spcPts val="0"/>
                </a:spcBef>
                <a:spcAft>
                  <a:spcPts val="0"/>
                </a:spcAft>
                <a:defRPr/>
              </a:pPr>
              <a:r>
                <a:rPr lang="en-US" sz="1200" b="1" dirty="0">
                  <a:solidFill>
                    <a:prstClr val="black"/>
                  </a:solidFill>
                  <a:latin typeface="Segoe UI" panose="020B0502040204020203" pitchFamily="34" charset="0"/>
                  <a:ea typeface="+mn-ea"/>
                  <a:cs typeface="Segoe UI" panose="020B0502040204020203" pitchFamily="34" charset="0"/>
                </a:rPr>
                <a:t>Cloud-Optimized </a:t>
              </a:r>
              <a:r>
                <a:rPr lang="en-US" sz="1200" b="1">
                  <a:solidFill>
                    <a:prstClr val="black"/>
                  </a:solidFill>
                  <a:latin typeface="Segoe UI" panose="020B0502040204020203" pitchFamily="34" charset="0"/>
                  <a:ea typeface="+mn-ea"/>
                  <a:cs typeface="Segoe UI" panose="020B0502040204020203" pitchFamily="34" charset="0"/>
                </a:rPr>
                <a:t>&amp; Cloud-Native</a:t>
              </a:r>
              <a:r>
                <a:rPr lang="en-US" sz="1200">
                  <a:solidFill>
                    <a:prstClr val="black"/>
                  </a:solidFill>
                  <a:latin typeface="Segoe UI Light" panose="020B0502040204020203" pitchFamily="34" charset="0"/>
                  <a:ea typeface="+mn-ea"/>
                  <a:cs typeface="Segoe UI Light" panose="020B0502040204020203" pitchFamily="34" charset="0"/>
                </a:rPr>
                <a:t> </a:t>
              </a:r>
              <a:endParaRPr lang="en-US" sz="1200" dirty="0">
                <a:solidFill>
                  <a:prstClr val="black"/>
                </a:solidFill>
                <a:latin typeface="Segoe UI Light" panose="020B0502040204020203" pitchFamily="34" charset="0"/>
                <a:ea typeface="+mn-ea"/>
                <a:cs typeface="Segoe UI Light" panose="020B0502040204020203" pitchFamily="34" charset="0"/>
              </a:endParaRPr>
            </a:p>
            <a:p>
              <a:pPr algn="ctr" defTabSz="685739" eaLnBrk="1" fontAlgn="auto" hangingPunct="1">
                <a:spcBef>
                  <a:spcPts val="0"/>
                </a:spcBef>
                <a:spcAft>
                  <a:spcPts val="0"/>
                </a:spcAft>
                <a:defRPr/>
              </a:pPr>
              <a:r>
                <a:rPr lang="en-US" sz="1200" dirty="0">
                  <a:solidFill>
                    <a:prstClr val="black"/>
                  </a:solidFill>
                  <a:latin typeface="Segoe UI Light" panose="020B0502040204020203" pitchFamily="34" charset="0"/>
                  <a:ea typeface="+mn-ea"/>
                  <a:cs typeface="Segoe UI Light" panose="020B0502040204020203" pitchFamily="34" charset="0"/>
                </a:rPr>
                <a:t>Full PaaS and Cloud-Native</a:t>
              </a:r>
            </a:p>
          </p:txBody>
        </p:sp>
        <p:sp>
          <p:nvSpPr>
            <p:cNvPr id="83" name="Rectangle 82">
              <a:extLst>
                <a:ext uri="{FF2B5EF4-FFF2-40B4-BE49-F238E27FC236}">
                  <a16:creationId xmlns:a16="http://schemas.microsoft.com/office/drawing/2014/main" id="{E431F390-2F25-4FBB-9F44-3EBBA0CFC2A8}"/>
                </a:ext>
              </a:extLst>
            </p:cNvPr>
            <p:cNvSpPr/>
            <p:nvPr/>
          </p:nvSpPr>
          <p:spPr bwMode="auto">
            <a:xfrm>
              <a:off x="8466840" y="1900942"/>
              <a:ext cx="3541765"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514303" eaLnBrk="1" fontAlgn="auto" hangingPunct="1">
                <a:spcBef>
                  <a:spcPts val="0"/>
                </a:spcBef>
                <a:spcAft>
                  <a:spcPts val="0"/>
                </a:spcAft>
                <a:defRPr/>
              </a:pPr>
              <a:r>
                <a:rPr lang="en-US" sz="900" b="1" kern="0" dirty="0">
                  <a:gradFill>
                    <a:gsLst>
                      <a:gs pos="0">
                        <a:srgbClr val="FFFFFF"/>
                      </a:gs>
                      <a:gs pos="100000">
                        <a:srgbClr val="FFFFFF"/>
                      </a:gs>
                    </a:gsLst>
                    <a:lin ang="5400000" scaled="0"/>
                  </a:gradFill>
                  <a:latin typeface="Segoe UI"/>
                  <a:ea typeface="+mn-ea"/>
                  <a:cs typeface="Segoe UI Light" pitchFamily="34" charset="0"/>
                </a:rPr>
                <a:t>Microservices</a:t>
              </a:r>
              <a:r>
                <a:rPr lang="en-US" sz="900" kern="0" dirty="0">
                  <a:gradFill>
                    <a:gsLst>
                      <a:gs pos="0">
                        <a:srgbClr val="FFFFFF"/>
                      </a:gs>
                      <a:gs pos="100000">
                        <a:srgbClr val="FFFFFF"/>
                      </a:gs>
                    </a:gsLst>
                    <a:lin ang="5400000" scaled="0"/>
                  </a:gradFill>
                  <a:latin typeface="Segoe UI"/>
                  <a:ea typeface="+mn-ea"/>
                  <a:cs typeface="Segoe UI Light" pitchFamily="34" charset="0"/>
                </a:rPr>
                <a:t> and </a:t>
              </a:r>
              <a:r>
                <a:rPr lang="en-US" sz="900" b="1" kern="0" dirty="0">
                  <a:gradFill>
                    <a:gsLst>
                      <a:gs pos="0">
                        <a:srgbClr val="FFFFFF"/>
                      </a:gs>
                      <a:gs pos="100000">
                        <a:srgbClr val="FFFFFF"/>
                      </a:gs>
                    </a:gsLst>
                    <a:lin ang="5400000" scaled="0"/>
                  </a:gradFill>
                  <a:latin typeface="Segoe UI"/>
                  <a:ea typeface="+mn-ea"/>
                  <a:cs typeface="Segoe UI Light" pitchFamily="34" charset="0"/>
                </a:rPr>
                <a:t>Monolithic</a:t>
              </a:r>
              <a:r>
                <a:rPr lang="en-US" sz="900" kern="0" dirty="0">
                  <a:gradFill>
                    <a:gsLst>
                      <a:gs pos="0">
                        <a:srgbClr val="FFFFFF"/>
                      </a:gs>
                      <a:gs pos="100000">
                        <a:srgbClr val="FFFFFF"/>
                      </a:gs>
                    </a:gsLst>
                    <a:lin ang="5400000" scaled="0"/>
                  </a:gradFill>
                  <a:latin typeface="Segoe UI"/>
                  <a:ea typeface="+mn-ea"/>
                  <a:cs typeface="Segoe UI Light" pitchFamily="34" charset="0"/>
                </a:rPr>
                <a:t> Architectures</a:t>
              </a:r>
            </a:p>
          </p:txBody>
        </p:sp>
        <p:cxnSp>
          <p:nvCxnSpPr>
            <p:cNvPr id="90" name="Straight Connector 89">
              <a:extLst>
                <a:ext uri="{FF2B5EF4-FFF2-40B4-BE49-F238E27FC236}">
                  <a16:creationId xmlns:a16="http://schemas.microsoft.com/office/drawing/2014/main" id="{2766B7E5-71E0-4975-B118-3EA1B6E23EA0}"/>
                </a:ext>
              </a:extLst>
            </p:cNvPr>
            <p:cNvCxnSpPr>
              <a:cxnSpLocks/>
            </p:cNvCxnSpPr>
            <p:nvPr/>
          </p:nvCxnSpPr>
          <p:spPr>
            <a:xfrm>
              <a:off x="8570793" y="3323652"/>
              <a:ext cx="1300821"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A4DD2211-3426-4C5D-98F6-07CCEA0159E3}"/>
                </a:ext>
              </a:extLst>
            </p:cNvPr>
            <p:cNvSpPr/>
            <p:nvPr/>
          </p:nvSpPr>
          <p:spPr>
            <a:xfrm>
              <a:off x="8915045" y="2638304"/>
              <a:ext cx="628079" cy="61884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eaLnBrk="1" fontAlgn="auto" hangingPunct="1">
                <a:spcBef>
                  <a:spcPts val="0"/>
                </a:spcBef>
                <a:spcAft>
                  <a:spcPts val="0"/>
                </a:spcAft>
                <a:defRPr/>
              </a:pPr>
              <a:endParaRPr lang="en-US" sz="1350">
                <a:solidFill>
                  <a:prstClr val="white"/>
                </a:solidFill>
                <a:latin typeface="Calibri" panose="020F0502020204030204"/>
              </a:endParaRPr>
            </a:p>
          </p:txBody>
        </p:sp>
        <p:pic>
          <p:nvPicPr>
            <p:cNvPr id="92" name="Picture 2" descr="Image result for &quot;.NET Core&quot; logo">
              <a:extLst>
                <a:ext uri="{FF2B5EF4-FFF2-40B4-BE49-F238E27FC236}">
                  <a16:creationId xmlns:a16="http://schemas.microsoft.com/office/drawing/2014/main" id="{7D7FEAC0-B608-4A54-ABD1-0F0644B204FF}"/>
                </a:ext>
              </a:extLst>
            </p:cNvPr>
            <p:cNvPicPr>
              <a:picLocks noChangeAspect="1" noChangeArrowheads="1"/>
            </p:cNvPicPr>
            <p:nvPr/>
          </p:nvPicPr>
          <p:blipFill>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867262" y="2582708"/>
              <a:ext cx="702051" cy="702051"/>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a:extLst>
                <a:ext uri="{FF2B5EF4-FFF2-40B4-BE49-F238E27FC236}">
                  <a16:creationId xmlns:a16="http://schemas.microsoft.com/office/drawing/2014/main" id="{09F987EB-BC33-427A-B8D8-63CF99AF057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41154" y="3438625"/>
              <a:ext cx="535011" cy="535011"/>
            </a:xfrm>
            <a:prstGeom prst="rect">
              <a:avLst/>
            </a:prstGeom>
          </p:spPr>
        </p:pic>
        <p:pic>
          <p:nvPicPr>
            <p:cNvPr id="116" name="Picture 2" descr="Icon">
              <a:extLst>
                <a:ext uri="{FF2B5EF4-FFF2-40B4-BE49-F238E27FC236}">
                  <a16:creationId xmlns:a16="http://schemas.microsoft.com/office/drawing/2014/main" id="{86102258-426F-41C1-BE5B-CDC9A875D1D3}"/>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8582493" y="3424378"/>
              <a:ext cx="485646" cy="582778"/>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a:extLst>
                <a:ext uri="{FF2B5EF4-FFF2-40B4-BE49-F238E27FC236}">
                  <a16:creationId xmlns:a16="http://schemas.microsoft.com/office/drawing/2014/main" id="{2E9629D2-2ACB-416A-8486-7571C2E7A4DE}"/>
                </a:ext>
              </a:extLst>
            </p:cNvPr>
            <p:cNvSpPr/>
            <p:nvPr/>
          </p:nvSpPr>
          <p:spPr>
            <a:xfrm>
              <a:off x="8986303" y="4608124"/>
              <a:ext cx="2622688" cy="376738"/>
            </a:xfrm>
            <a:prstGeom prst="rect">
              <a:avLst/>
            </a:prstGeom>
          </p:spPr>
          <p:txBody>
            <a:bodyPr wrap="none">
              <a:spAutoFit/>
            </a:bodyPr>
            <a:lstStyle/>
            <a:p>
              <a:pPr defTabSz="685739" eaLnBrk="1" fontAlgn="auto" hangingPunct="1">
                <a:spcBef>
                  <a:spcPts val="0"/>
                </a:spcBef>
                <a:spcAft>
                  <a:spcPts val="0"/>
                </a:spcAft>
                <a:defRPr/>
              </a:pPr>
              <a:r>
                <a:rPr lang="en-US" sz="1200" dirty="0">
                  <a:solidFill>
                    <a:prstClr val="black"/>
                  </a:solidFill>
                  <a:latin typeface="Segoe UI" panose="020B0502040204020203" pitchFamily="34" charset="0"/>
                  <a:ea typeface="+mn-ea"/>
                  <a:cs typeface="Segoe UI" panose="020B0502040204020203" pitchFamily="34" charset="0"/>
                </a:rPr>
                <a:t>PaaS + Managed Services</a:t>
              </a:r>
            </a:p>
          </p:txBody>
        </p:sp>
        <p:pic>
          <p:nvPicPr>
            <p:cNvPr id="89" name="Picture 18" descr="Image result for Azure icon">
              <a:extLst>
                <a:ext uri="{FF2B5EF4-FFF2-40B4-BE49-F238E27FC236}">
                  <a16:creationId xmlns:a16="http://schemas.microsoft.com/office/drawing/2014/main" id="{BDE3EDC9-0FD2-4477-A635-6B9BFF85FD1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829010" y="4987248"/>
              <a:ext cx="830124" cy="633840"/>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0E2ABD51-4860-485A-84BE-BDEE8FD8E451}"/>
                </a:ext>
              </a:extLst>
            </p:cNvPr>
            <p:cNvSpPr/>
            <p:nvPr/>
          </p:nvSpPr>
          <p:spPr>
            <a:xfrm>
              <a:off x="9908659" y="5545827"/>
              <a:ext cx="775975" cy="376738"/>
            </a:xfrm>
            <a:prstGeom prst="rect">
              <a:avLst/>
            </a:prstGeom>
          </p:spPr>
          <p:txBody>
            <a:bodyPr wrap="none">
              <a:spAutoFit/>
            </a:bodyPr>
            <a:lstStyle/>
            <a:p>
              <a:pPr defTabSz="685739" eaLnBrk="1" fontAlgn="auto" hangingPunct="1">
                <a:spcBef>
                  <a:spcPts val="0"/>
                </a:spcBef>
                <a:spcAft>
                  <a:spcPts val="0"/>
                </a:spcAft>
                <a:defRPr/>
              </a:pPr>
              <a:r>
                <a:rPr lang="en-US" sz="1200">
                  <a:solidFill>
                    <a:prstClr val="black"/>
                  </a:solidFill>
                  <a:latin typeface="Segoe UI" panose="020B0502040204020203" pitchFamily="34" charset="0"/>
                  <a:ea typeface="+mn-ea"/>
                  <a:cs typeface="Segoe UI" panose="020B0502040204020203" pitchFamily="34" charset="0"/>
                </a:rPr>
                <a:t>Azure</a:t>
              </a:r>
            </a:p>
          </p:txBody>
        </p:sp>
        <p:pic>
          <p:nvPicPr>
            <p:cNvPr id="94" name="Picture 8" descr="Image result for &quot;Azure SQL Database&quot; icon">
              <a:extLst>
                <a:ext uri="{FF2B5EF4-FFF2-40B4-BE49-F238E27FC236}">
                  <a16:creationId xmlns:a16="http://schemas.microsoft.com/office/drawing/2014/main" id="{91F42ABF-9507-4715-986E-D156D68A87CF}"/>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237722" y="3403718"/>
              <a:ext cx="471419" cy="471419"/>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Image result for &quot;Azure Cosmos DB&quot; icon">
              <a:extLst>
                <a:ext uri="{FF2B5EF4-FFF2-40B4-BE49-F238E27FC236}">
                  <a16:creationId xmlns:a16="http://schemas.microsoft.com/office/drawing/2014/main" id="{5FDF061D-25A1-490F-8D68-B1453C289378}"/>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10727950" y="3423012"/>
              <a:ext cx="709829" cy="37266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Image result for Docker logo">
              <a:extLst>
                <a:ext uri="{FF2B5EF4-FFF2-40B4-BE49-F238E27FC236}">
                  <a16:creationId xmlns:a16="http://schemas.microsoft.com/office/drawing/2014/main" id="{78F127A4-422C-4AD4-B26E-EEB0AA85CE35}"/>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0197721" y="2343543"/>
              <a:ext cx="555705" cy="555705"/>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Image result for &quot;Azure Application Insights&quot; logo">
              <a:extLst>
                <a:ext uri="{FF2B5EF4-FFF2-40B4-BE49-F238E27FC236}">
                  <a16:creationId xmlns:a16="http://schemas.microsoft.com/office/drawing/2014/main" id="{47944A72-D130-4D23-AF19-0D1D81A2063B}"/>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11568430" y="3425771"/>
              <a:ext cx="287575" cy="39783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8" descr="Image result for &quot;Visual Studio Team Services&quot; logo">
              <a:extLst>
                <a:ext uri="{FF2B5EF4-FFF2-40B4-BE49-F238E27FC236}">
                  <a16:creationId xmlns:a16="http://schemas.microsoft.com/office/drawing/2014/main" id="{0025467C-B6F0-4744-96A0-2FC31A05AADB}"/>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909202" y="3930988"/>
              <a:ext cx="341329" cy="34132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6" descr="Image result for &quot;Azure Container Service&quot; icon">
              <a:extLst>
                <a:ext uri="{FF2B5EF4-FFF2-40B4-BE49-F238E27FC236}">
                  <a16:creationId xmlns:a16="http://schemas.microsoft.com/office/drawing/2014/main" id="{90CAAEBA-EE9D-4F71-A486-918F51DDFA56}"/>
                </a:ext>
              </a:extLst>
            </p:cNvPr>
            <p:cNvPicPr>
              <a:picLocks noChangeAspect="1" noChangeArrowheads="1"/>
            </p:cNvPicPr>
            <p:nvPr/>
          </p:nvPicPr>
          <p:blipFill>
            <a:blip r:embed="rId1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26930" y="2381294"/>
              <a:ext cx="511870" cy="51187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8" descr="Image result for &quot;Azure Service Fabric&quot; icon">
              <a:extLst>
                <a:ext uri="{FF2B5EF4-FFF2-40B4-BE49-F238E27FC236}">
                  <a16:creationId xmlns:a16="http://schemas.microsoft.com/office/drawing/2014/main" id="{DC6D9079-E977-4D51-9A4F-0334E957B95A}"/>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9989434" y="2887085"/>
              <a:ext cx="818042" cy="42947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0" descr="Image result for &quot;Kubernetes&quot; icon">
              <a:extLst>
                <a:ext uri="{FF2B5EF4-FFF2-40B4-BE49-F238E27FC236}">
                  <a16:creationId xmlns:a16="http://schemas.microsoft.com/office/drawing/2014/main" id="{993F5DBD-2F86-4D4A-B16C-A583CC058596}"/>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0833531" y="2914337"/>
              <a:ext cx="384645" cy="37440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2" descr="Image result for &quot;Docker Swarm&quot;">
              <a:extLst>
                <a:ext uri="{FF2B5EF4-FFF2-40B4-BE49-F238E27FC236}">
                  <a16:creationId xmlns:a16="http://schemas.microsoft.com/office/drawing/2014/main" id="{167C17A6-2D28-4C27-B4D8-10C95892BE33}"/>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11475614" y="2361939"/>
              <a:ext cx="473209" cy="46630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4" descr="Image result for &quot;DC/OS&quot;">
              <a:extLst>
                <a:ext uri="{FF2B5EF4-FFF2-40B4-BE49-F238E27FC236}">
                  <a16:creationId xmlns:a16="http://schemas.microsoft.com/office/drawing/2014/main" id="{73E76DFB-E9D1-43F9-B317-C598C54EEC0C}"/>
                </a:ext>
              </a:extLst>
            </p:cNvPr>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11453557" y="2862902"/>
              <a:ext cx="443092" cy="443092"/>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Straight Connector 111">
              <a:extLst>
                <a:ext uri="{FF2B5EF4-FFF2-40B4-BE49-F238E27FC236}">
                  <a16:creationId xmlns:a16="http://schemas.microsoft.com/office/drawing/2014/main" id="{6B7ECD44-1E3A-4397-BB35-EEB552216777}"/>
                </a:ext>
              </a:extLst>
            </p:cNvPr>
            <p:cNvCxnSpPr>
              <a:cxnSpLocks/>
            </p:cNvCxnSpPr>
            <p:nvPr/>
          </p:nvCxnSpPr>
          <p:spPr>
            <a:xfrm>
              <a:off x="9980371" y="2418386"/>
              <a:ext cx="9063" cy="187815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4" name="Rectangle 63">
            <a:extLst>
              <a:ext uri="{FF2B5EF4-FFF2-40B4-BE49-F238E27FC236}">
                <a16:creationId xmlns:a16="http://schemas.microsoft.com/office/drawing/2014/main" id="{667213A5-5346-4E36-A4CD-80A5A549B603}"/>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Migration</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80119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wipe(left)">
                                      <p:cBhvr>
                                        <p:cTn id="22" dur="5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78065" y="1166329"/>
            <a:ext cx="3824361" cy="3840646"/>
          </a:xfrm>
        </p:spPr>
        <p:txBody>
          <a:bodyPr>
            <a:normAutofit/>
          </a:bodyPr>
          <a:lstStyle/>
          <a:p>
            <a:pPr marL="342900" indent="-342900">
              <a:buFontTx/>
              <a:buChar char="-"/>
            </a:pPr>
            <a:r>
              <a:rPr lang="en-US" sz="1400" dirty="0"/>
              <a:t>One of the benefits of microservice architecture is that you can evolve towards this approach one service at a time</a:t>
            </a:r>
          </a:p>
          <a:p>
            <a:pPr marL="342900" indent="-342900">
              <a:buFontTx/>
              <a:buChar char="-"/>
            </a:pPr>
            <a:r>
              <a:rPr lang="en-US" sz="1400" dirty="0"/>
              <a:t>Over time, more and more capabilities can be migrated, shrinking the scope of the monolith until it is just a husk of its original form. </a:t>
            </a:r>
          </a:p>
          <a:p>
            <a:pPr marL="342900" indent="-342900">
              <a:buFontTx/>
              <a:buChar char="-"/>
            </a:pPr>
            <a:r>
              <a:rPr lang="en-US" sz="1400" dirty="0"/>
              <a:t>The move to microservices will open the door to new user experiences and new business opportunities.</a:t>
            </a:r>
          </a:p>
          <a:p>
            <a:pPr marL="342900" indent="-342900">
              <a:buFontTx/>
              <a:buChar char="-"/>
            </a:pPr>
            <a:endParaRPr lang="en-US" dirty="0"/>
          </a:p>
        </p:txBody>
      </p:sp>
      <p:sp>
        <p:nvSpPr>
          <p:cNvPr id="3" name="Slide Number Placeholder 2"/>
          <p:cNvSpPr>
            <a:spLocks noGrp="1"/>
          </p:cNvSpPr>
          <p:nvPr>
            <p:ph type="sldNum" sz="quarter" idx="12"/>
          </p:nvPr>
        </p:nvSpPr>
        <p:spPr/>
        <p:txBody>
          <a:bodyPr/>
          <a:lstStyle/>
          <a:p>
            <a:fld id="{5D7E0B00-4FDE-D040-8275-1F4B80113D68}" type="slidenum">
              <a:rPr lang="en-US" smtClean="0"/>
              <a:pPr/>
              <a:t>59</a:t>
            </a:fld>
            <a:endParaRPr lang="en-US"/>
          </a:p>
        </p:txBody>
      </p:sp>
      <p:sp>
        <p:nvSpPr>
          <p:cNvPr id="4" name="Footer Placeholder 3"/>
          <p:cNvSpPr>
            <a:spLocks noGrp="1"/>
          </p:cNvSpPr>
          <p:nvPr>
            <p:ph type="ftr" sz="quarter" idx="13"/>
          </p:nvPr>
        </p:nvSpPr>
        <p:spPr/>
        <p:txBody>
          <a:bodyPr/>
          <a:lstStyle/>
          <a:p>
            <a:endParaRPr lang="en-US" dirty="0"/>
          </a:p>
        </p:txBody>
      </p:sp>
      <p:sp>
        <p:nvSpPr>
          <p:cNvPr id="5" name="Title 4"/>
          <p:cNvSpPr>
            <a:spLocks noGrp="1"/>
          </p:cNvSpPr>
          <p:nvPr>
            <p:ph type="title"/>
          </p:nvPr>
        </p:nvSpPr>
        <p:spPr/>
        <p:txBody>
          <a:bodyPr/>
          <a:lstStyle/>
          <a:p>
            <a:r>
              <a:rPr lang="en-US" dirty="0"/>
              <a:t>Microservices are Evolutionary</a:t>
            </a:r>
          </a:p>
        </p:txBody>
      </p:sp>
      <p:sp>
        <p:nvSpPr>
          <p:cNvPr id="6" name="Text Placeholder 5"/>
          <p:cNvSpPr>
            <a:spLocks noGrp="1"/>
          </p:cNvSpPr>
          <p:nvPr>
            <p:ph type="body" sz="quarter" idx="14"/>
          </p:nvPr>
        </p:nvSpPr>
        <p:spPr/>
        <p:txBody>
          <a:bodyPr/>
          <a:lstStyle/>
          <a:p>
            <a:endParaRPr lang="en-US"/>
          </a:p>
        </p:txBody>
      </p:sp>
      <p:sp>
        <p:nvSpPr>
          <p:cNvPr id="7" name="Text Placeholder 3"/>
          <p:cNvSpPr txBox="1">
            <a:spLocks/>
          </p:cNvSpPr>
          <p:nvPr/>
        </p:nvSpPr>
        <p:spPr bwMode="auto">
          <a:xfrm>
            <a:off x="5043545" y="1222234"/>
            <a:ext cx="3864118" cy="3336097"/>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85000" lnSpcReduction="20000"/>
          </a:bodyPr>
          <a:lstStyle>
            <a:lvl1pPr algn="l" rtl="0" eaLnBrk="1" fontAlgn="base" hangingPunct="1">
              <a:spcBef>
                <a:spcPct val="40000"/>
              </a:spcBef>
              <a:spcAft>
                <a:spcPct val="0"/>
              </a:spcAft>
              <a:defRPr sz="2000">
                <a:solidFill>
                  <a:schemeClr val="tx1"/>
                </a:solidFill>
                <a:latin typeface="Arial"/>
                <a:ea typeface="+mn-ea"/>
                <a:cs typeface="Arial"/>
              </a:defRPr>
            </a:lvl1pPr>
            <a:lvl2pPr marL="225425" indent="-155575" algn="l" rtl="0" eaLnBrk="1" fontAlgn="base" hangingPunct="1">
              <a:spcBef>
                <a:spcPct val="15000"/>
              </a:spcBef>
              <a:spcAft>
                <a:spcPct val="0"/>
              </a:spcAft>
              <a:buChar char="•"/>
              <a:defRPr sz="1800">
                <a:solidFill>
                  <a:schemeClr val="tx1"/>
                </a:solidFill>
                <a:latin typeface="Arial"/>
                <a:ea typeface="+mn-ea"/>
                <a:cs typeface="Arial"/>
              </a:defRPr>
            </a:lvl2pPr>
            <a:lvl3pPr marL="465138" indent="-190500" algn="l" rtl="0" eaLnBrk="1" fontAlgn="base" hangingPunct="1">
              <a:spcBef>
                <a:spcPct val="5000"/>
              </a:spcBef>
              <a:spcAft>
                <a:spcPct val="0"/>
              </a:spcAft>
              <a:buChar char="–"/>
              <a:tabLst/>
              <a:defRPr sz="1600">
                <a:solidFill>
                  <a:schemeClr val="tx1"/>
                </a:solidFill>
                <a:latin typeface="Arial"/>
                <a:ea typeface="+mn-ea"/>
                <a:cs typeface="Arial"/>
              </a:defRPr>
            </a:lvl3pPr>
            <a:lvl4pPr marL="649288" indent="-134938" algn="l" rtl="0" eaLnBrk="1" fontAlgn="base" hangingPunct="1">
              <a:spcBef>
                <a:spcPct val="0"/>
              </a:spcBef>
              <a:spcAft>
                <a:spcPct val="0"/>
              </a:spcAft>
              <a:buChar char="•"/>
              <a:defRPr sz="1400">
                <a:solidFill>
                  <a:schemeClr val="tx1"/>
                </a:solidFill>
                <a:latin typeface="Arial"/>
                <a:ea typeface="+mn-ea"/>
                <a:cs typeface="Arial"/>
              </a:defRPr>
            </a:lvl4pPr>
            <a:lvl5pPr marL="854075" indent="-149225" algn="l" rtl="0" eaLnBrk="1" fontAlgn="base" hangingPunct="1">
              <a:spcBef>
                <a:spcPct val="0"/>
              </a:spcBef>
              <a:spcAft>
                <a:spcPct val="0"/>
              </a:spcAft>
              <a:buChar char="–"/>
              <a:defRPr sz="1200">
                <a:solidFill>
                  <a:schemeClr val="tx1"/>
                </a:solidFill>
                <a:latin typeface="Arial"/>
                <a:ea typeface="+mn-ea"/>
                <a:cs typeface="Arial"/>
              </a:defRPr>
            </a:lvl5pPr>
            <a:lvl6pPr marL="1603375" indent="-174625" algn="l" rtl="0" eaLnBrk="1" fontAlgn="base" hangingPunct="1">
              <a:spcBef>
                <a:spcPct val="0"/>
              </a:spcBef>
              <a:spcAft>
                <a:spcPct val="0"/>
              </a:spcAft>
              <a:buChar char="–"/>
              <a:defRPr sz="1400">
                <a:solidFill>
                  <a:schemeClr val="tx1"/>
                </a:solidFill>
                <a:latin typeface="+mn-lt"/>
                <a:ea typeface="+mn-ea"/>
              </a:defRPr>
            </a:lvl6pPr>
            <a:lvl7pPr marL="2060575" indent="-174625" algn="l" rtl="0" eaLnBrk="1" fontAlgn="base" hangingPunct="1">
              <a:spcBef>
                <a:spcPct val="0"/>
              </a:spcBef>
              <a:spcAft>
                <a:spcPct val="0"/>
              </a:spcAft>
              <a:buChar char="–"/>
              <a:defRPr sz="1400">
                <a:solidFill>
                  <a:schemeClr val="tx1"/>
                </a:solidFill>
                <a:latin typeface="+mn-lt"/>
                <a:ea typeface="+mn-ea"/>
              </a:defRPr>
            </a:lvl7pPr>
            <a:lvl8pPr marL="2517775" indent="-174625" algn="l" rtl="0" eaLnBrk="1" fontAlgn="base" hangingPunct="1">
              <a:spcBef>
                <a:spcPct val="0"/>
              </a:spcBef>
              <a:spcAft>
                <a:spcPct val="0"/>
              </a:spcAft>
              <a:buChar char="–"/>
              <a:defRPr sz="1400">
                <a:solidFill>
                  <a:schemeClr val="tx1"/>
                </a:solidFill>
                <a:latin typeface="+mn-lt"/>
                <a:ea typeface="+mn-ea"/>
              </a:defRPr>
            </a:lvl8pPr>
            <a:lvl9pPr marL="2974975" indent="-174625" algn="l" rtl="0" eaLnBrk="1" fontAlgn="base" hangingPunct="1">
              <a:spcBef>
                <a:spcPct val="0"/>
              </a:spcBef>
              <a:spcAft>
                <a:spcPct val="0"/>
              </a:spcAft>
              <a:buChar char="–"/>
              <a:defRPr sz="1400">
                <a:solidFill>
                  <a:schemeClr val="tx1"/>
                </a:solidFill>
                <a:latin typeface="+mn-lt"/>
                <a:ea typeface="+mn-ea"/>
              </a:defRPr>
            </a:lvl9pPr>
          </a:lstStyle>
          <a:p>
            <a:pPr>
              <a:spcBef>
                <a:spcPts val="882"/>
              </a:spcBef>
            </a:pPr>
            <a:r>
              <a:rPr lang="en-US" b="1" u="sng" kern="0" dirty="0"/>
              <a:t>Recommendations</a:t>
            </a:r>
          </a:p>
          <a:p>
            <a:pPr marL="514350" indent="-514350">
              <a:spcBef>
                <a:spcPts val="882"/>
              </a:spcBef>
              <a:buFont typeface="+mj-lt"/>
              <a:buAutoNum type="arabicPeriod"/>
            </a:pPr>
            <a:r>
              <a:rPr lang="en-US" kern="0" dirty="0"/>
              <a:t>Decide on the problems you are solving </a:t>
            </a:r>
          </a:p>
          <a:p>
            <a:pPr marL="514350" indent="-514350">
              <a:spcBef>
                <a:spcPts val="882"/>
              </a:spcBef>
              <a:buFont typeface="+mj-lt"/>
              <a:buAutoNum type="arabicPeriod"/>
            </a:pPr>
            <a:r>
              <a:rPr lang="en-US" kern="0" dirty="0"/>
              <a:t>You can and probably will have mixture of traditional and Microservices, and that is okay</a:t>
            </a:r>
          </a:p>
          <a:p>
            <a:pPr marL="514350" indent="-514350">
              <a:spcBef>
                <a:spcPts val="882"/>
              </a:spcBef>
              <a:buFont typeface="+mj-lt"/>
              <a:buAutoNum type="arabicPeriod"/>
            </a:pPr>
            <a:r>
              <a:rPr lang="en-US" kern="0" dirty="0"/>
              <a:t>Decided on a narrow, well define area to re-architect</a:t>
            </a:r>
          </a:p>
          <a:p>
            <a:pPr marL="514350" indent="-514350">
              <a:spcBef>
                <a:spcPts val="882"/>
              </a:spcBef>
              <a:buFont typeface="+mj-lt"/>
              <a:buAutoNum type="arabicPeriod"/>
            </a:pPr>
            <a:r>
              <a:rPr lang="en-US" kern="0" dirty="0"/>
              <a:t>Containers can be a good first step to reuse code</a:t>
            </a:r>
          </a:p>
          <a:p>
            <a:pPr marL="514350" indent="-514350">
              <a:spcBef>
                <a:spcPts val="882"/>
              </a:spcBef>
              <a:buFont typeface="+mj-lt"/>
              <a:buAutoNum type="arabicPeriod"/>
            </a:pPr>
            <a:r>
              <a:rPr lang="en-US" kern="0" dirty="0"/>
              <a:t>Add new services for area needing agility and scale</a:t>
            </a:r>
          </a:p>
        </p:txBody>
      </p:sp>
      <p:sp>
        <p:nvSpPr>
          <p:cNvPr id="8" name="Rectangle 7">
            <a:extLst>
              <a:ext uri="{FF2B5EF4-FFF2-40B4-BE49-F238E27FC236}">
                <a16:creationId xmlns:a16="http://schemas.microsoft.com/office/drawing/2014/main" id="{CBC4995E-5CD3-4179-B256-31F2B8948E49}"/>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Migration</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059287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dirty="0"/>
              <a:t>First and foremost, Microservices is an architectural style for building distributed systems. </a:t>
            </a:r>
          </a:p>
          <a:p>
            <a:r>
              <a:rPr lang="en-US" dirty="0"/>
              <a:t>Microservice applications are composed of small, independently versioned, and scalable customer-focused services that communicate with each other over standard protocols with well-defined interfaces.</a:t>
            </a:r>
          </a:p>
          <a:p>
            <a:pPr marL="342900" indent="-342900">
              <a:buFont typeface="Arial" panose="020B0604020202020204" pitchFamily="34" charset="0"/>
              <a:buChar char="•"/>
            </a:pPr>
            <a:r>
              <a:rPr lang="en-US" dirty="0"/>
              <a:t>Encapsulate a customer or business scenario. </a:t>
            </a:r>
          </a:p>
          <a:p>
            <a:pPr marL="342900" indent="-342900">
              <a:buFont typeface="Arial" panose="020B0604020202020204" pitchFamily="34" charset="0"/>
              <a:buChar char="•"/>
            </a:pPr>
            <a:r>
              <a:rPr lang="en-US" dirty="0"/>
              <a:t>Developed by a small engineering team.</a:t>
            </a:r>
          </a:p>
          <a:p>
            <a:pPr marL="342900" indent="-342900">
              <a:buFont typeface="Arial" panose="020B0604020202020204" pitchFamily="34" charset="0"/>
              <a:buChar char="•"/>
            </a:pPr>
            <a:r>
              <a:rPr lang="en-US" dirty="0"/>
              <a:t>Written in any programming language and use any framework.</a:t>
            </a:r>
          </a:p>
          <a:p>
            <a:pPr marL="342900" indent="-342900">
              <a:buFont typeface="Arial" panose="020B0604020202020204" pitchFamily="34" charset="0"/>
              <a:buChar char="•"/>
            </a:pPr>
            <a:r>
              <a:rPr lang="en-US" dirty="0"/>
              <a:t>Consist of code and (optionally) state, both of which are independently versioned, deployed, and scaled.</a:t>
            </a:r>
          </a:p>
          <a:p>
            <a:pPr marL="342900" indent="-342900">
              <a:buFont typeface="Arial" panose="020B0604020202020204" pitchFamily="34" charset="0"/>
              <a:buChar char="•"/>
            </a:pPr>
            <a:r>
              <a:rPr lang="en-US" dirty="0"/>
              <a:t>Interact with other microservices over well-defined interfaces and protocols.</a:t>
            </a:r>
          </a:p>
          <a:p>
            <a:pPr marL="342900" indent="-342900">
              <a:buFont typeface="Arial" panose="020B0604020202020204" pitchFamily="34" charset="0"/>
              <a:buChar char="•"/>
            </a:pPr>
            <a:r>
              <a:rPr lang="en-US" dirty="0"/>
              <a:t>Have unique names (URLs) used to resolve their location.</a:t>
            </a:r>
          </a:p>
          <a:p>
            <a:pPr marL="342900" indent="-342900">
              <a:buFont typeface="Arial" panose="020B0604020202020204" pitchFamily="34" charset="0"/>
              <a:buChar char="•"/>
            </a:pPr>
            <a:r>
              <a:rPr lang="en-US" dirty="0"/>
              <a:t>Remain consistent and available in the presence of failures.</a:t>
            </a:r>
          </a:p>
          <a:p>
            <a:r>
              <a:rPr lang="en-US" b="1" dirty="0"/>
              <a:t>Microservices are small, autonomous services that work together</a:t>
            </a:r>
            <a:r>
              <a:rPr lang="en-US" dirty="0"/>
              <a:t>.</a:t>
            </a:r>
          </a:p>
          <a:p>
            <a:endParaRPr lang="en-US" dirty="0"/>
          </a:p>
        </p:txBody>
      </p:sp>
      <p:sp>
        <p:nvSpPr>
          <p:cNvPr id="3" name="Slide Number Placeholder 2"/>
          <p:cNvSpPr>
            <a:spLocks noGrp="1"/>
          </p:cNvSpPr>
          <p:nvPr>
            <p:ph type="sldNum" sz="quarter" idx="12"/>
          </p:nvPr>
        </p:nvSpPr>
        <p:spPr/>
        <p:txBody>
          <a:bodyPr/>
          <a:lstStyle/>
          <a:p>
            <a:fld id="{5D7E0B00-4FDE-D040-8275-1F4B80113D68}" type="slidenum">
              <a:rPr lang="en-US" smtClean="0"/>
              <a:pPr/>
              <a:t>6</a:t>
            </a:fld>
            <a:endParaRPr lang="en-US"/>
          </a:p>
        </p:txBody>
      </p:sp>
      <p:sp>
        <p:nvSpPr>
          <p:cNvPr id="4" name="Footer Placeholder 3"/>
          <p:cNvSpPr>
            <a:spLocks noGrp="1"/>
          </p:cNvSpPr>
          <p:nvPr>
            <p:ph type="ftr" sz="quarter" idx="13"/>
          </p:nvPr>
        </p:nvSpPr>
        <p:spPr/>
        <p:txBody>
          <a:bodyPr/>
          <a:lstStyle/>
          <a:p>
            <a:endParaRPr lang="en-US" dirty="0"/>
          </a:p>
        </p:txBody>
      </p:sp>
      <p:sp>
        <p:nvSpPr>
          <p:cNvPr id="5" name="Title 4"/>
          <p:cNvSpPr>
            <a:spLocks noGrp="1"/>
          </p:cNvSpPr>
          <p:nvPr>
            <p:ph type="title"/>
          </p:nvPr>
        </p:nvSpPr>
        <p:spPr/>
        <p:txBody>
          <a:bodyPr/>
          <a:lstStyle/>
          <a:p>
            <a:r>
              <a:rPr lang="en-US" dirty="0"/>
              <a:t>What is a microservice</a:t>
            </a:r>
          </a:p>
        </p:txBody>
      </p:sp>
      <p:sp>
        <p:nvSpPr>
          <p:cNvPr id="6" name="Text Placeholder 5"/>
          <p:cNvSpPr>
            <a:spLocks noGrp="1"/>
          </p:cNvSpPr>
          <p:nvPr>
            <p:ph type="body" sz="quarter" idx="14"/>
          </p:nvPr>
        </p:nvSpPr>
        <p:spPr/>
        <p:txBody>
          <a:bodyPr/>
          <a:lstStyle/>
          <a:p>
            <a:endParaRPr lang="en-US" dirty="0"/>
          </a:p>
        </p:txBody>
      </p:sp>
      <p:sp>
        <p:nvSpPr>
          <p:cNvPr id="7" name="Rectangle 6">
            <a:extLst>
              <a:ext uri="{FF2B5EF4-FFF2-40B4-BE49-F238E27FC236}">
                <a16:creationId xmlns:a16="http://schemas.microsoft.com/office/drawing/2014/main" id="{5DB1AC12-B902-4B19-86E7-4712B0F65EDB}"/>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Introduction</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4303866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buFontTx/>
              <a:buChar char="-"/>
            </a:pPr>
            <a:r>
              <a:rPr lang="en-US" sz="1600" dirty="0"/>
              <a:t>Form a small cross-functional team</a:t>
            </a:r>
          </a:p>
          <a:p>
            <a:pPr marL="342900" indent="-342900">
              <a:buFontTx/>
              <a:buChar char="-"/>
            </a:pPr>
            <a:r>
              <a:rPr lang="en-US" sz="1600" dirty="0"/>
              <a:t>Provide training and guidance on adopting Agile, Scrum, Azure and microservice architecture</a:t>
            </a:r>
          </a:p>
          <a:p>
            <a:pPr marL="342900" indent="-342900">
              <a:buFontTx/>
              <a:buChar char="-"/>
            </a:pPr>
            <a:r>
              <a:rPr lang="en-US" sz="1600" dirty="0"/>
              <a:t>Provide a separate physical location for this team to work so that they are not adversely effected by internal politics and old habits.</a:t>
            </a:r>
          </a:p>
          <a:p>
            <a:pPr marL="342900" indent="-342900">
              <a:buFontTx/>
              <a:buChar char="-"/>
            </a:pPr>
            <a:r>
              <a:rPr lang="en-US" sz="1600" dirty="0"/>
              <a:t>Take a minimal viable product approach and begin to deliver small incremental releases of one microservice, taking the process all the way through the Lifecyle.</a:t>
            </a:r>
          </a:p>
          <a:p>
            <a:pPr marL="342900" indent="-342900">
              <a:buFontTx/>
              <a:buChar char="-"/>
            </a:pPr>
            <a:r>
              <a:rPr lang="en-US" sz="1600" dirty="0"/>
              <a:t>Integrate this service with the existing systems using a loosely coupled approach.</a:t>
            </a:r>
          </a:p>
          <a:p>
            <a:pPr marL="342900" indent="-342900">
              <a:buFontTx/>
              <a:buChar char="-"/>
            </a:pPr>
            <a:r>
              <a:rPr lang="en-US" sz="1600" dirty="0"/>
              <a:t>Go through the lifecycle on this microservice several times until you feel comfortable with this process.</a:t>
            </a:r>
          </a:p>
          <a:p>
            <a:pPr marL="342900" indent="-342900">
              <a:buFontTx/>
              <a:buChar char="-"/>
            </a:pPr>
            <a:r>
              <a:rPr lang="en-US" sz="1600" dirty="0"/>
              <a:t>Put the core team into leadership positions as you form new cross-functional teams disseminate the knowledge.</a:t>
            </a:r>
          </a:p>
          <a:p>
            <a:endParaRPr lang="en-US" dirty="0"/>
          </a:p>
        </p:txBody>
      </p:sp>
      <p:sp>
        <p:nvSpPr>
          <p:cNvPr id="3" name="Slide Number Placeholder 2"/>
          <p:cNvSpPr>
            <a:spLocks noGrp="1"/>
          </p:cNvSpPr>
          <p:nvPr>
            <p:ph type="sldNum" sz="quarter" idx="12"/>
          </p:nvPr>
        </p:nvSpPr>
        <p:spPr/>
        <p:txBody>
          <a:bodyPr/>
          <a:lstStyle/>
          <a:p>
            <a:fld id="{5D7E0B00-4FDE-D040-8275-1F4B80113D68}" type="slidenum">
              <a:rPr lang="en-US" smtClean="0"/>
              <a:pPr/>
              <a:t>60</a:t>
            </a:fld>
            <a:endParaRPr lang="en-US"/>
          </a:p>
        </p:txBody>
      </p:sp>
      <p:sp>
        <p:nvSpPr>
          <p:cNvPr id="4" name="Footer Placeholder 3"/>
          <p:cNvSpPr>
            <a:spLocks noGrp="1"/>
          </p:cNvSpPr>
          <p:nvPr>
            <p:ph type="ftr" sz="quarter" idx="13"/>
          </p:nvPr>
        </p:nvSpPr>
        <p:spPr/>
        <p:txBody>
          <a:bodyPr/>
          <a:lstStyle/>
          <a:p>
            <a:endParaRPr lang="en-US" dirty="0"/>
          </a:p>
        </p:txBody>
      </p:sp>
      <p:sp>
        <p:nvSpPr>
          <p:cNvPr id="5" name="Title 4"/>
          <p:cNvSpPr>
            <a:spLocks noGrp="1"/>
          </p:cNvSpPr>
          <p:nvPr>
            <p:ph type="title"/>
          </p:nvPr>
        </p:nvSpPr>
        <p:spPr/>
        <p:txBody>
          <a:bodyPr/>
          <a:lstStyle/>
          <a:p>
            <a:r>
              <a:rPr lang="en-US" dirty="0"/>
              <a:t>Start small</a:t>
            </a:r>
            <a:br>
              <a:rPr lang="en-US" dirty="0"/>
            </a:br>
            <a:endParaRPr lang="en-US" dirty="0"/>
          </a:p>
        </p:txBody>
      </p:sp>
      <p:sp>
        <p:nvSpPr>
          <p:cNvPr id="6" name="Text Placeholder 5"/>
          <p:cNvSpPr>
            <a:spLocks noGrp="1"/>
          </p:cNvSpPr>
          <p:nvPr>
            <p:ph type="body" sz="quarter" idx="14"/>
          </p:nvPr>
        </p:nvSpPr>
        <p:spPr/>
        <p:txBody>
          <a:bodyPr/>
          <a:lstStyle/>
          <a:p>
            <a:endParaRPr lang="en-US"/>
          </a:p>
        </p:txBody>
      </p:sp>
      <p:sp>
        <p:nvSpPr>
          <p:cNvPr id="7" name="Rectangle 6">
            <a:extLst>
              <a:ext uri="{FF2B5EF4-FFF2-40B4-BE49-F238E27FC236}">
                <a16:creationId xmlns:a16="http://schemas.microsoft.com/office/drawing/2014/main" id="{E199E6FC-A4A7-4294-8CCD-81E84DBF829D}"/>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Migration</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0860032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4AB0C-3AE5-4E18-AAE3-62C630635F68}"/>
              </a:ext>
            </a:extLst>
          </p:cNvPr>
          <p:cNvSpPr>
            <a:spLocks noGrp="1"/>
          </p:cNvSpPr>
          <p:nvPr>
            <p:ph type="ctrTitle"/>
          </p:nvPr>
        </p:nvSpPr>
        <p:spPr/>
        <p:txBody>
          <a:bodyPr/>
          <a:lstStyle/>
          <a:p>
            <a:r>
              <a:rPr lang="en-US" dirty="0"/>
              <a:t>Where do we start?</a:t>
            </a:r>
          </a:p>
        </p:txBody>
      </p:sp>
      <p:sp>
        <p:nvSpPr>
          <p:cNvPr id="3" name="Subtitle 2">
            <a:extLst>
              <a:ext uri="{FF2B5EF4-FFF2-40B4-BE49-F238E27FC236}">
                <a16:creationId xmlns:a16="http://schemas.microsoft.com/office/drawing/2014/main" id="{2C6E925F-DEE1-4651-B0FA-B4E504684F63}"/>
              </a:ext>
            </a:extLst>
          </p:cNvPr>
          <p:cNvSpPr>
            <a:spLocks noGrp="1"/>
          </p:cNvSpPr>
          <p:nvPr>
            <p:ph type="subTitle" idx="1"/>
          </p:nvPr>
        </p:nvSpPr>
        <p:spPr/>
        <p:txBody>
          <a:bodyPr/>
          <a:lstStyle/>
          <a:p>
            <a:r>
              <a:rPr lang="en-US" dirty="0"/>
              <a:t>How to start creating value now?</a:t>
            </a:r>
          </a:p>
        </p:txBody>
      </p:sp>
      <p:sp>
        <p:nvSpPr>
          <p:cNvPr id="4" name="Slide Number Placeholder 3">
            <a:extLst>
              <a:ext uri="{FF2B5EF4-FFF2-40B4-BE49-F238E27FC236}">
                <a16:creationId xmlns:a16="http://schemas.microsoft.com/office/drawing/2014/main" id="{18E72CA9-EE00-42D1-8B0C-A9FB0D4FEFAA}"/>
              </a:ext>
            </a:extLst>
          </p:cNvPr>
          <p:cNvSpPr>
            <a:spLocks noGrp="1"/>
          </p:cNvSpPr>
          <p:nvPr>
            <p:ph type="sldNum" sz="quarter" idx="11"/>
          </p:nvPr>
        </p:nvSpPr>
        <p:spPr/>
        <p:txBody>
          <a:bodyPr/>
          <a:lstStyle/>
          <a:p>
            <a:fld id="{4A15B919-E3DF-8843-A034-99A3C3E2A01C}" type="slidenum">
              <a:rPr lang="en-US" smtClean="0"/>
              <a:pPr/>
              <a:t>61</a:t>
            </a:fld>
            <a:endParaRPr lang="en-US" dirty="0"/>
          </a:p>
        </p:txBody>
      </p:sp>
      <p:sp>
        <p:nvSpPr>
          <p:cNvPr id="5" name="Footer Placeholder 4">
            <a:extLst>
              <a:ext uri="{FF2B5EF4-FFF2-40B4-BE49-F238E27FC236}">
                <a16:creationId xmlns:a16="http://schemas.microsoft.com/office/drawing/2014/main" id="{B5CADF01-CBCA-4741-B5B2-CADC0631FD73}"/>
              </a:ext>
            </a:extLst>
          </p:cNvPr>
          <p:cNvSpPr>
            <a:spLocks noGrp="1"/>
          </p:cNvSpPr>
          <p:nvPr>
            <p:ph type="ftr" sz="quarter" idx="14"/>
          </p:nvPr>
        </p:nvSpPr>
        <p:spPr/>
        <p:txBody>
          <a:bodyPr/>
          <a:lstStyle/>
          <a:p>
            <a:endParaRPr lang="en-US" dirty="0"/>
          </a:p>
        </p:txBody>
      </p:sp>
      <p:sp>
        <p:nvSpPr>
          <p:cNvPr id="6" name="Text Placeholder 5">
            <a:extLst>
              <a:ext uri="{FF2B5EF4-FFF2-40B4-BE49-F238E27FC236}">
                <a16:creationId xmlns:a16="http://schemas.microsoft.com/office/drawing/2014/main" id="{CB8E6DFB-9A58-412A-A377-15B1CA6C1198}"/>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4696731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0B8093-8C52-4931-B840-BD297C3B0670}"/>
              </a:ext>
            </a:extLst>
          </p:cNvPr>
          <p:cNvSpPr>
            <a:spLocks noGrp="1"/>
          </p:cNvSpPr>
          <p:nvPr>
            <p:ph type="sldNum" sz="quarter" idx="12"/>
          </p:nvPr>
        </p:nvSpPr>
        <p:spPr/>
        <p:txBody>
          <a:bodyPr/>
          <a:lstStyle/>
          <a:p>
            <a:fld id="{5D7E0B00-4FDE-D040-8275-1F4B80113D68}" type="slidenum">
              <a:rPr lang="en-US" smtClean="0"/>
              <a:pPr/>
              <a:t>62</a:t>
            </a:fld>
            <a:endParaRPr lang="en-US"/>
          </a:p>
        </p:txBody>
      </p:sp>
      <p:sp>
        <p:nvSpPr>
          <p:cNvPr id="5" name="Title 4">
            <a:extLst>
              <a:ext uri="{FF2B5EF4-FFF2-40B4-BE49-F238E27FC236}">
                <a16:creationId xmlns:a16="http://schemas.microsoft.com/office/drawing/2014/main" id="{9215ECA9-D834-4823-8B5F-4F0B235B0886}"/>
              </a:ext>
            </a:extLst>
          </p:cNvPr>
          <p:cNvSpPr>
            <a:spLocks noGrp="1"/>
          </p:cNvSpPr>
          <p:nvPr>
            <p:ph type="title"/>
          </p:nvPr>
        </p:nvSpPr>
        <p:spPr/>
        <p:txBody>
          <a:bodyPr/>
          <a:lstStyle/>
          <a:p>
            <a:r>
              <a:rPr lang="en-US" dirty="0"/>
              <a:t>API-led Connectivity to Deliver Business Capabilities</a:t>
            </a:r>
          </a:p>
        </p:txBody>
      </p:sp>
      <p:pic>
        <p:nvPicPr>
          <p:cNvPr id="7" name="Picture 6">
            <a:extLst>
              <a:ext uri="{FF2B5EF4-FFF2-40B4-BE49-F238E27FC236}">
                <a16:creationId xmlns:a16="http://schemas.microsoft.com/office/drawing/2014/main" id="{8D428A20-9E3A-4728-8DAF-5358FB05FD47}"/>
              </a:ext>
            </a:extLst>
          </p:cNvPr>
          <p:cNvPicPr>
            <a:picLocks noChangeAspect="1"/>
          </p:cNvPicPr>
          <p:nvPr/>
        </p:nvPicPr>
        <p:blipFill>
          <a:blip r:embed="rId2"/>
          <a:stretch>
            <a:fillRect/>
          </a:stretch>
        </p:blipFill>
        <p:spPr>
          <a:xfrm>
            <a:off x="993894" y="1161281"/>
            <a:ext cx="7052640" cy="3529989"/>
          </a:xfrm>
          <a:prstGeom prst="rect">
            <a:avLst/>
          </a:prstGeom>
        </p:spPr>
      </p:pic>
      <p:sp>
        <p:nvSpPr>
          <p:cNvPr id="8" name="TextBox 7">
            <a:extLst>
              <a:ext uri="{FF2B5EF4-FFF2-40B4-BE49-F238E27FC236}">
                <a16:creationId xmlns:a16="http://schemas.microsoft.com/office/drawing/2014/main" id="{E119872B-EDF1-4874-807F-7C4A216C26FC}"/>
              </a:ext>
            </a:extLst>
          </p:cNvPr>
          <p:cNvSpPr txBox="1"/>
          <p:nvPr/>
        </p:nvSpPr>
        <p:spPr>
          <a:xfrm>
            <a:off x="1185636" y="4601817"/>
            <a:ext cx="6669156" cy="830997"/>
          </a:xfrm>
          <a:prstGeom prst="rect">
            <a:avLst/>
          </a:prstGeom>
          <a:noFill/>
        </p:spPr>
        <p:txBody>
          <a:bodyPr wrap="square" rtlCol="0">
            <a:spAutoFit/>
          </a:bodyPr>
          <a:lstStyle/>
          <a:p>
            <a:r>
              <a:rPr lang="en-US" sz="1600" dirty="0"/>
              <a:t>Dow should strive to deliver these capabilities through API invocation and domain event subscription and which can deliver value to the business in multiple contexts</a:t>
            </a:r>
          </a:p>
        </p:txBody>
      </p:sp>
      <p:sp>
        <p:nvSpPr>
          <p:cNvPr id="6" name="Rectangle 5">
            <a:extLst>
              <a:ext uri="{FF2B5EF4-FFF2-40B4-BE49-F238E27FC236}">
                <a16:creationId xmlns:a16="http://schemas.microsoft.com/office/drawing/2014/main" id="{DF1A9217-10AC-49CA-8957-336F7D897932}"/>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bg1"/>
                </a:solidFill>
              </a:rPr>
              <a:t>How to Start</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3870384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6A3730-13C3-499C-8AFC-B1D0552B5814}"/>
              </a:ext>
            </a:extLst>
          </p:cNvPr>
          <p:cNvSpPr>
            <a:spLocks noGrp="1"/>
          </p:cNvSpPr>
          <p:nvPr>
            <p:ph type="sldNum" sz="quarter" idx="12"/>
          </p:nvPr>
        </p:nvSpPr>
        <p:spPr/>
        <p:txBody>
          <a:bodyPr/>
          <a:lstStyle/>
          <a:p>
            <a:fld id="{5D7E0B00-4FDE-D040-8275-1F4B80113D68}" type="slidenum">
              <a:rPr lang="en-US" smtClean="0"/>
              <a:pPr/>
              <a:t>63</a:t>
            </a:fld>
            <a:endParaRPr lang="en-US"/>
          </a:p>
        </p:txBody>
      </p:sp>
      <p:sp>
        <p:nvSpPr>
          <p:cNvPr id="4" name="Footer Placeholder 3">
            <a:extLst>
              <a:ext uri="{FF2B5EF4-FFF2-40B4-BE49-F238E27FC236}">
                <a16:creationId xmlns:a16="http://schemas.microsoft.com/office/drawing/2014/main" id="{F8B9729D-56D1-457D-8033-A1188C45DBF4}"/>
              </a:ext>
            </a:extLst>
          </p:cNvPr>
          <p:cNvSpPr>
            <a:spLocks noGrp="1"/>
          </p:cNvSpPr>
          <p:nvPr>
            <p:ph type="ftr" sz="quarter" idx="13"/>
          </p:nvPr>
        </p:nvSpPr>
        <p:spPr/>
        <p:txBody>
          <a:bodyPr/>
          <a:lstStyle/>
          <a:p>
            <a:endParaRPr lang="en-US" dirty="0"/>
          </a:p>
        </p:txBody>
      </p:sp>
      <p:sp>
        <p:nvSpPr>
          <p:cNvPr id="5" name="Title 4">
            <a:extLst>
              <a:ext uri="{FF2B5EF4-FFF2-40B4-BE49-F238E27FC236}">
                <a16:creationId xmlns:a16="http://schemas.microsoft.com/office/drawing/2014/main" id="{8F28C8FF-360E-49D4-9B76-804F0E771614}"/>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ACF281A9-D45B-485D-A7D6-324E18240CC9}"/>
              </a:ext>
            </a:extLst>
          </p:cNvPr>
          <p:cNvSpPr>
            <a:spLocks noGrp="1"/>
          </p:cNvSpPr>
          <p:nvPr>
            <p:ph type="body" sz="quarter" idx="14"/>
          </p:nvPr>
        </p:nvSpPr>
        <p:spPr/>
        <p:txBody>
          <a:bodyPr/>
          <a:lstStyle/>
          <a:p>
            <a:endParaRPr lang="en-US"/>
          </a:p>
        </p:txBody>
      </p:sp>
      <p:sp>
        <p:nvSpPr>
          <p:cNvPr id="7" name="Content Placeholder 6">
            <a:extLst>
              <a:ext uri="{FF2B5EF4-FFF2-40B4-BE49-F238E27FC236}">
                <a16:creationId xmlns:a16="http://schemas.microsoft.com/office/drawing/2014/main" id="{0702F540-DF3F-46B8-B93B-4E1F3AB3A053}"/>
              </a:ext>
            </a:extLst>
          </p:cNvPr>
          <p:cNvSpPr>
            <a:spLocks noGrp="1"/>
          </p:cNvSpPr>
          <p:nvPr>
            <p:ph idx="1"/>
          </p:nvPr>
        </p:nvSpPr>
        <p:spPr bwMode="auto">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rPr>
              <a:t>SLIDES on Data as Service</a:t>
            </a:r>
          </a:p>
        </p:txBody>
      </p:sp>
    </p:spTree>
    <p:extLst>
      <p:ext uri="{BB962C8B-B14F-4D97-AF65-F5344CB8AC3E}">
        <p14:creationId xmlns:p14="http://schemas.microsoft.com/office/powerpoint/2010/main" val="29419735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0B9CC0-E75D-4712-99AC-62F874450209}"/>
              </a:ext>
            </a:extLst>
          </p:cNvPr>
          <p:cNvSpPr>
            <a:spLocks noGrp="1"/>
          </p:cNvSpPr>
          <p:nvPr>
            <p:ph type="sldNum" sz="quarter" idx="12"/>
          </p:nvPr>
        </p:nvSpPr>
        <p:spPr/>
        <p:txBody>
          <a:bodyPr/>
          <a:lstStyle/>
          <a:p>
            <a:fld id="{5D7E0B00-4FDE-D040-8275-1F4B80113D68}" type="slidenum">
              <a:rPr lang="en-US" smtClean="0"/>
              <a:pPr/>
              <a:t>64</a:t>
            </a:fld>
            <a:endParaRPr lang="en-US"/>
          </a:p>
        </p:txBody>
      </p:sp>
      <p:sp>
        <p:nvSpPr>
          <p:cNvPr id="5" name="Title 4">
            <a:extLst>
              <a:ext uri="{FF2B5EF4-FFF2-40B4-BE49-F238E27FC236}">
                <a16:creationId xmlns:a16="http://schemas.microsoft.com/office/drawing/2014/main" id="{2ADF95FA-4323-4065-A9BD-5045BA9D649C}"/>
              </a:ext>
            </a:extLst>
          </p:cNvPr>
          <p:cNvSpPr>
            <a:spLocks noGrp="1"/>
          </p:cNvSpPr>
          <p:nvPr>
            <p:ph type="title"/>
          </p:nvPr>
        </p:nvSpPr>
        <p:spPr/>
        <p:txBody>
          <a:bodyPr/>
          <a:lstStyle/>
          <a:p>
            <a:r>
              <a:rPr lang="en-US" dirty="0"/>
              <a:t>Example Microservices Designed for a Specific Business Domain</a:t>
            </a:r>
          </a:p>
        </p:txBody>
      </p:sp>
      <p:pic>
        <p:nvPicPr>
          <p:cNvPr id="7" name="Picture 6">
            <a:extLst>
              <a:ext uri="{FF2B5EF4-FFF2-40B4-BE49-F238E27FC236}">
                <a16:creationId xmlns:a16="http://schemas.microsoft.com/office/drawing/2014/main" id="{8CE15FC3-3067-49BB-B1AF-C1112730CB3A}"/>
              </a:ext>
            </a:extLst>
          </p:cNvPr>
          <p:cNvPicPr>
            <a:picLocks noChangeAspect="1"/>
          </p:cNvPicPr>
          <p:nvPr/>
        </p:nvPicPr>
        <p:blipFill>
          <a:blip r:embed="rId2"/>
          <a:stretch>
            <a:fillRect/>
          </a:stretch>
        </p:blipFill>
        <p:spPr>
          <a:xfrm>
            <a:off x="1292087" y="1200465"/>
            <a:ext cx="6440556" cy="4514535"/>
          </a:xfrm>
          <a:prstGeom prst="rect">
            <a:avLst/>
          </a:prstGeom>
        </p:spPr>
      </p:pic>
      <p:sp>
        <p:nvSpPr>
          <p:cNvPr id="6" name="Rectangle 5">
            <a:extLst>
              <a:ext uri="{FF2B5EF4-FFF2-40B4-BE49-F238E27FC236}">
                <a16:creationId xmlns:a16="http://schemas.microsoft.com/office/drawing/2014/main" id="{991BD2D1-E94B-4B53-9787-B740840C39A4}"/>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bg1"/>
                </a:solidFill>
              </a:rPr>
              <a:t>How to Start</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4192822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Summary</a:t>
            </a:r>
          </a:p>
        </p:txBody>
      </p:sp>
      <p:sp>
        <p:nvSpPr>
          <p:cNvPr id="8" name="Subtitle 7"/>
          <p:cNvSpPr>
            <a:spLocks noGrp="1"/>
          </p:cNvSpPr>
          <p:nvPr>
            <p:ph type="subTitle" idx="1"/>
          </p:nvPr>
        </p:nvSpPr>
        <p:spPr/>
        <p:txBody>
          <a:bodyPr/>
          <a:lstStyle/>
          <a:p>
            <a:endParaRPr lang="en-US"/>
          </a:p>
        </p:txBody>
      </p:sp>
      <p:sp>
        <p:nvSpPr>
          <p:cNvPr id="3" name="Slide Number Placeholder 2"/>
          <p:cNvSpPr>
            <a:spLocks noGrp="1"/>
          </p:cNvSpPr>
          <p:nvPr>
            <p:ph type="sldNum" sz="quarter" idx="11"/>
          </p:nvPr>
        </p:nvSpPr>
        <p:spPr/>
        <p:txBody>
          <a:bodyPr/>
          <a:lstStyle/>
          <a:p>
            <a:fld id="{5D7E0B00-4FDE-D040-8275-1F4B80113D68}" type="slidenum">
              <a:rPr lang="en-US" smtClean="0"/>
              <a:pPr/>
              <a:t>65</a:t>
            </a:fld>
            <a:endParaRPr lang="en-US"/>
          </a:p>
        </p:txBody>
      </p:sp>
      <p:sp>
        <p:nvSpPr>
          <p:cNvPr id="4" name="Footer Placeholder 3"/>
          <p:cNvSpPr>
            <a:spLocks noGrp="1"/>
          </p:cNvSpPr>
          <p:nvPr>
            <p:ph type="ftr" sz="quarter" idx="14"/>
          </p:nvPr>
        </p:nvSpPr>
        <p:spPr/>
        <p:txBody>
          <a:bodyPr/>
          <a:lstStyle/>
          <a:p>
            <a:endParaRPr lang="en-US" dirty="0"/>
          </a:p>
        </p:txBody>
      </p:sp>
      <p:sp>
        <p:nvSpPr>
          <p:cNvPr id="9" name="Text Placeholder 8"/>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5008249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D7E0B00-4FDE-D040-8275-1F4B80113D68}" type="slidenum">
              <a:rPr lang="en-US" smtClean="0"/>
              <a:pPr/>
              <a:t>66</a:t>
            </a:fld>
            <a:endParaRPr lang="en-US"/>
          </a:p>
        </p:txBody>
      </p:sp>
      <p:sp>
        <p:nvSpPr>
          <p:cNvPr id="4" name="Footer Placeholder 3"/>
          <p:cNvSpPr>
            <a:spLocks noGrp="1"/>
          </p:cNvSpPr>
          <p:nvPr>
            <p:ph type="ftr" sz="quarter" idx="13"/>
          </p:nvPr>
        </p:nvSpPr>
        <p:spPr/>
        <p:txBody>
          <a:bodyPr/>
          <a:lstStyle/>
          <a:p>
            <a:endParaRPr lang="en-US" dirty="0"/>
          </a:p>
        </p:txBody>
      </p:sp>
      <p:sp>
        <p:nvSpPr>
          <p:cNvPr id="5" name="Title 4"/>
          <p:cNvSpPr>
            <a:spLocks noGrp="1"/>
          </p:cNvSpPr>
          <p:nvPr>
            <p:ph type="title"/>
          </p:nvPr>
        </p:nvSpPr>
        <p:spPr/>
        <p:txBody>
          <a:bodyPr/>
          <a:lstStyle/>
          <a:p>
            <a:r>
              <a:rPr lang="en-US" sz="2000" dirty="0"/>
              <a:t>To Create a Cloud First culture that enables business value creation by deploying agile cloud based solutions….</a:t>
            </a:r>
          </a:p>
        </p:txBody>
      </p:sp>
      <p:pic>
        <p:nvPicPr>
          <p:cNvPr id="8" name="Picture 7"/>
          <p:cNvPicPr>
            <a:picLocks noChangeAspect="1"/>
          </p:cNvPicPr>
          <p:nvPr/>
        </p:nvPicPr>
        <p:blipFill>
          <a:blip r:embed="rId2"/>
          <a:stretch>
            <a:fillRect/>
          </a:stretch>
        </p:blipFill>
        <p:spPr>
          <a:xfrm>
            <a:off x="666721" y="1504940"/>
            <a:ext cx="7810557" cy="2705120"/>
          </a:xfrm>
          <a:prstGeom prst="rect">
            <a:avLst/>
          </a:prstGeom>
        </p:spPr>
      </p:pic>
      <p:sp>
        <p:nvSpPr>
          <p:cNvPr id="2" name="Oval 1"/>
          <p:cNvSpPr/>
          <p:nvPr/>
        </p:nvSpPr>
        <p:spPr bwMode="auto">
          <a:xfrm>
            <a:off x="1185770" y="2519025"/>
            <a:ext cx="2524924" cy="884903"/>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7" name="Rectangle 6">
            <a:extLst>
              <a:ext uri="{FF2B5EF4-FFF2-40B4-BE49-F238E27FC236}">
                <a16:creationId xmlns:a16="http://schemas.microsoft.com/office/drawing/2014/main" id="{5B459A4B-3D3E-4304-AC97-567BE6074585}"/>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Summary</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0865238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buFont typeface="Arial" panose="020B0604020202020204" pitchFamily="34" charset="0"/>
              <a:buChar char="•"/>
            </a:pPr>
            <a:r>
              <a:rPr lang="en-US" sz="1400" dirty="0"/>
              <a:t>Resilient/Flexible – failure in one service does not impact other services. If you have monolithic or bulky service errors in one service/module it can impact other modules/functionality.</a:t>
            </a:r>
          </a:p>
          <a:p>
            <a:pPr marL="342900" indent="-342900">
              <a:buFont typeface="Arial" panose="020B0604020202020204" pitchFamily="34" charset="0"/>
              <a:buChar char="•"/>
            </a:pPr>
            <a:r>
              <a:rPr lang="en-US" sz="1400" dirty="0"/>
              <a:t>High scalability – demanding services can be deployed in multiple servers to enhance performance and keep away from other services so that they don’t impact other services. Will be difficult to achieve same with single, large monolithic service.</a:t>
            </a:r>
          </a:p>
          <a:p>
            <a:pPr marL="342900" indent="-342900">
              <a:buFont typeface="Arial" panose="020B0604020202020204" pitchFamily="34" charset="0"/>
              <a:buChar char="•"/>
            </a:pPr>
            <a:r>
              <a:rPr lang="en-US" sz="1400" dirty="0"/>
              <a:t>Easy to enhance – less dependency and easy to change and test</a:t>
            </a:r>
          </a:p>
          <a:p>
            <a:pPr marL="342900" indent="-342900">
              <a:buFont typeface="Arial" panose="020B0604020202020204" pitchFamily="34" charset="0"/>
              <a:buChar char="•"/>
            </a:pPr>
            <a:r>
              <a:rPr lang="en-US" sz="1400" dirty="0"/>
              <a:t>Low impact on other services – being an independent service, this has less chance to impact other services</a:t>
            </a:r>
          </a:p>
          <a:p>
            <a:pPr marL="342900" indent="-342900">
              <a:buFont typeface="Arial" panose="020B0604020202020204" pitchFamily="34" charset="0"/>
              <a:buChar char="•"/>
            </a:pPr>
            <a:r>
              <a:rPr lang="en-US" sz="1400" dirty="0"/>
              <a:t>Easy to understand since they represent the small piece of functionality</a:t>
            </a:r>
          </a:p>
          <a:p>
            <a:pPr marL="342900" indent="-342900">
              <a:buFont typeface="Arial" panose="020B0604020202020204" pitchFamily="34" charset="0"/>
              <a:buChar char="•"/>
            </a:pPr>
            <a:r>
              <a:rPr lang="en-US" sz="1400" dirty="0"/>
              <a:t>Freedom to choose technology – allows you to choose technology that is best suited for a particular functionality</a:t>
            </a:r>
          </a:p>
          <a:p>
            <a:pPr marL="342900" indent="-342900">
              <a:buFont typeface="Arial" panose="020B0604020202020204" pitchFamily="34" charset="0"/>
              <a:buChar char="•"/>
            </a:pPr>
            <a:r>
              <a:rPr lang="en-US" sz="1400" dirty="0"/>
              <a:t>Benefits from DevOps – can more easily support </a:t>
            </a:r>
            <a:r>
              <a:rPr lang="en-US" sz="1400" dirty="0" err="1"/>
              <a:t>devops</a:t>
            </a:r>
            <a:r>
              <a:rPr lang="en-US" sz="1400" dirty="0"/>
              <a:t> principles around CI, CD, </a:t>
            </a:r>
            <a:r>
              <a:rPr lang="en-US" sz="1400" dirty="0" err="1"/>
              <a:t>etc</a:t>
            </a:r>
            <a:endParaRPr lang="en-US" sz="1400" dirty="0"/>
          </a:p>
          <a:p>
            <a:pPr marL="342900" indent="-342900">
              <a:buFont typeface="Arial" panose="020B0604020202020204" pitchFamily="34" charset="0"/>
              <a:buChar char="•"/>
            </a:pPr>
            <a:r>
              <a:rPr lang="en-US" sz="1400" dirty="0"/>
              <a:t>Security - Microservices simplify security monitoring because the various parts of an app are isolated. A security problem could happen in one section without affecting other areas of the project.</a:t>
            </a:r>
          </a:p>
          <a:p>
            <a:pPr marL="342900" indent="-342900">
              <a:buFont typeface="Arial" panose="020B0604020202020204" pitchFamily="34" charset="0"/>
              <a:buChar char="•"/>
            </a:pPr>
            <a:r>
              <a:rPr lang="en-US" sz="1400" b="1" i="1" dirty="0"/>
              <a:t>Increase the autonomy of individual development teams within an organization, as ideas can be implemented and deployed without having to coordinate with a wider IT delivery function</a:t>
            </a:r>
            <a:r>
              <a:rPr lang="en-US" sz="1400" dirty="0"/>
              <a:t>.</a:t>
            </a:r>
          </a:p>
          <a:p>
            <a:pPr marL="342900" indent="-342900">
              <a:buFont typeface="Arial" panose="020B0604020202020204" pitchFamily="34" charset="0"/>
              <a:buChar char="•"/>
            </a:pPr>
            <a:endParaRPr lang="en-US" dirty="0"/>
          </a:p>
          <a:p>
            <a:endParaRPr lang="en-US" dirty="0"/>
          </a:p>
        </p:txBody>
      </p:sp>
      <p:sp>
        <p:nvSpPr>
          <p:cNvPr id="3" name="Slide Number Placeholder 2"/>
          <p:cNvSpPr>
            <a:spLocks noGrp="1"/>
          </p:cNvSpPr>
          <p:nvPr>
            <p:ph type="sldNum" sz="quarter" idx="12"/>
          </p:nvPr>
        </p:nvSpPr>
        <p:spPr/>
        <p:txBody>
          <a:bodyPr/>
          <a:lstStyle/>
          <a:p>
            <a:fld id="{5D7E0B00-4FDE-D040-8275-1F4B80113D68}" type="slidenum">
              <a:rPr lang="en-US" smtClean="0"/>
              <a:pPr/>
              <a:t>67</a:t>
            </a:fld>
            <a:endParaRPr lang="en-US"/>
          </a:p>
        </p:txBody>
      </p:sp>
      <p:sp>
        <p:nvSpPr>
          <p:cNvPr id="4" name="Footer Placeholder 3"/>
          <p:cNvSpPr>
            <a:spLocks noGrp="1"/>
          </p:cNvSpPr>
          <p:nvPr>
            <p:ph type="ftr" sz="quarter" idx="13"/>
          </p:nvPr>
        </p:nvSpPr>
        <p:spPr/>
        <p:txBody>
          <a:bodyPr/>
          <a:lstStyle/>
          <a:p>
            <a:endParaRPr lang="en-US" dirty="0"/>
          </a:p>
        </p:txBody>
      </p:sp>
      <p:sp>
        <p:nvSpPr>
          <p:cNvPr id="5" name="Title 4"/>
          <p:cNvSpPr>
            <a:spLocks noGrp="1"/>
          </p:cNvSpPr>
          <p:nvPr>
            <p:ph type="title"/>
          </p:nvPr>
        </p:nvSpPr>
        <p:spPr/>
        <p:txBody>
          <a:bodyPr/>
          <a:lstStyle/>
          <a:p>
            <a:r>
              <a:rPr lang="en-US" dirty="0"/>
              <a:t>Will Require a Microservices Approach that is… </a:t>
            </a:r>
          </a:p>
        </p:txBody>
      </p:sp>
      <p:sp>
        <p:nvSpPr>
          <p:cNvPr id="6" name="Rectangle 5">
            <a:extLst>
              <a:ext uri="{FF2B5EF4-FFF2-40B4-BE49-F238E27FC236}">
                <a16:creationId xmlns:a16="http://schemas.microsoft.com/office/drawing/2014/main" id="{39614B31-E4AC-4113-9582-701973636617}"/>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Summary</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6566511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F3DA53-6ADE-41EF-8E8C-29BCAC226FB1}"/>
              </a:ext>
            </a:extLst>
          </p:cNvPr>
          <p:cNvSpPr>
            <a:spLocks noGrp="1"/>
          </p:cNvSpPr>
          <p:nvPr>
            <p:ph type="sldNum" sz="quarter" idx="12"/>
          </p:nvPr>
        </p:nvSpPr>
        <p:spPr/>
        <p:txBody>
          <a:bodyPr/>
          <a:lstStyle/>
          <a:p>
            <a:fld id="{5D7E0B00-4FDE-D040-8275-1F4B80113D68}" type="slidenum">
              <a:rPr lang="en-US" smtClean="0"/>
              <a:pPr/>
              <a:t>68</a:t>
            </a:fld>
            <a:endParaRPr lang="en-US"/>
          </a:p>
        </p:txBody>
      </p:sp>
      <p:sp>
        <p:nvSpPr>
          <p:cNvPr id="4" name="Footer Placeholder 3">
            <a:extLst>
              <a:ext uri="{FF2B5EF4-FFF2-40B4-BE49-F238E27FC236}">
                <a16:creationId xmlns:a16="http://schemas.microsoft.com/office/drawing/2014/main" id="{C7CDB978-7C3D-4313-882D-6E589D439B13}"/>
              </a:ext>
            </a:extLst>
          </p:cNvPr>
          <p:cNvSpPr>
            <a:spLocks noGrp="1"/>
          </p:cNvSpPr>
          <p:nvPr>
            <p:ph type="ftr" sz="quarter" idx="13"/>
          </p:nvPr>
        </p:nvSpPr>
        <p:spPr/>
        <p:txBody>
          <a:bodyPr/>
          <a:lstStyle/>
          <a:p>
            <a:endParaRPr lang="en-US" dirty="0"/>
          </a:p>
        </p:txBody>
      </p:sp>
      <p:sp>
        <p:nvSpPr>
          <p:cNvPr id="2" name="Title 1">
            <a:extLst>
              <a:ext uri="{FF2B5EF4-FFF2-40B4-BE49-F238E27FC236}">
                <a16:creationId xmlns:a16="http://schemas.microsoft.com/office/drawing/2014/main" id="{46F2961C-04FA-4A6D-8E86-14D509B6DF24}"/>
              </a:ext>
            </a:extLst>
          </p:cNvPr>
          <p:cNvSpPr>
            <a:spLocks noGrp="1"/>
          </p:cNvSpPr>
          <p:nvPr>
            <p:ph type="title"/>
          </p:nvPr>
        </p:nvSpPr>
        <p:spPr/>
        <p:txBody>
          <a:bodyPr/>
          <a:lstStyle/>
          <a:p>
            <a:r>
              <a:rPr lang="en-US" dirty="0"/>
              <a:t>That complements Business Agility with Technical Agility and…</a:t>
            </a:r>
          </a:p>
        </p:txBody>
      </p:sp>
      <p:sp>
        <p:nvSpPr>
          <p:cNvPr id="8" name="Text Placeholder 7">
            <a:extLst>
              <a:ext uri="{FF2B5EF4-FFF2-40B4-BE49-F238E27FC236}">
                <a16:creationId xmlns:a16="http://schemas.microsoft.com/office/drawing/2014/main" id="{768CFD9D-0DD4-472A-9EA3-9B0BB0033E35}"/>
              </a:ext>
            </a:extLst>
          </p:cNvPr>
          <p:cNvSpPr>
            <a:spLocks noGrp="1"/>
          </p:cNvSpPr>
          <p:nvPr>
            <p:ph type="body" sz="quarter" idx="14"/>
          </p:nvPr>
        </p:nvSpPr>
        <p:spPr/>
        <p:txBody>
          <a:bodyPr/>
          <a:lstStyle/>
          <a:p>
            <a:endParaRPr lang="en-US"/>
          </a:p>
        </p:txBody>
      </p:sp>
      <p:pic>
        <p:nvPicPr>
          <p:cNvPr id="7" name="Picture 6">
            <a:extLst>
              <a:ext uri="{FF2B5EF4-FFF2-40B4-BE49-F238E27FC236}">
                <a16:creationId xmlns:a16="http://schemas.microsoft.com/office/drawing/2014/main" id="{C59857F2-2D60-4B24-A0C7-C6F1415B6E5E}"/>
              </a:ext>
            </a:extLst>
          </p:cNvPr>
          <p:cNvPicPr>
            <a:picLocks noChangeAspect="1"/>
          </p:cNvPicPr>
          <p:nvPr/>
        </p:nvPicPr>
        <p:blipFill>
          <a:blip r:embed="rId2"/>
          <a:stretch>
            <a:fillRect/>
          </a:stretch>
        </p:blipFill>
        <p:spPr>
          <a:xfrm>
            <a:off x="1784586" y="1379522"/>
            <a:ext cx="5562499" cy="3917618"/>
          </a:xfrm>
          <a:prstGeom prst="rect">
            <a:avLst/>
          </a:prstGeom>
        </p:spPr>
      </p:pic>
    </p:spTree>
    <p:extLst>
      <p:ext uri="{BB962C8B-B14F-4D97-AF65-F5344CB8AC3E}">
        <p14:creationId xmlns:p14="http://schemas.microsoft.com/office/powerpoint/2010/main" val="11906499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3675" y="1112173"/>
            <a:ext cx="8229598" cy="1704670"/>
          </a:xfrm>
        </p:spPr>
        <p:txBody>
          <a:bodyPr/>
          <a:lstStyle/>
          <a:p>
            <a:r>
              <a:rPr lang="en-US" sz="1800" dirty="0"/>
              <a:t>For DOW and the Chicago DMC to reap benefits of the cloud </a:t>
            </a:r>
            <a:r>
              <a:rPr lang="en-US" sz="1800" b="1" u="sng" dirty="0"/>
              <a:t>we need to shift our thinking </a:t>
            </a:r>
            <a:r>
              <a:rPr lang="en-US" sz="1800" dirty="0"/>
              <a:t>on how we design applications to be </a:t>
            </a:r>
            <a:r>
              <a:rPr lang="en-US" sz="1800" b="1" dirty="0">
                <a:effectLst>
                  <a:outerShdw blurRad="38100" dist="38100" dir="2700000" algn="tl">
                    <a:srgbClr val="000000">
                      <a:alpha val="43137"/>
                    </a:srgbClr>
                  </a:outerShdw>
                </a:effectLst>
              </a:rPr>
              <a:t>CLOUD-NATIVE</a:t>
            </a:r>
          </a:p>
          <a:p>
            <a:r>
              <a:rPr lang="en-US" sz="1800" dirty="0"/>
              <a:t>A cloud-native approach to the software delivery lifecycle enables us to effectively operate and scale, achieving “agility” - the ability to quickly add new functionality to our software while remaining stable and secure in production. </a:t>
            </a:r>
          </a:p>
          <a:p>
            <a:endParaRPr lang="en-US" dirty="0"/>
          </a:p>
          <a:p>
            <a:endParaRPr lang="en-US" dirty="0"/>
          </a:p>
        </p:txBody>
      </p:sp>
      <p:sp>
        <p:nvSpPr>
          <p:cNvPr id="3" name="Slide Number Placeholder 2"/>
          <p:cNvSpPr>
            <a:spLocks noGrp="1"/>
          </p:cNvSpPr>
          <p:nvPr>
            <p:ph type="sldNum" sz="quarter" idx="12"/>
          </p:nvPr>
        </p:nvSpPr>
        <p:spPr/>
        <p:txBody>
          <a:bodyPr/>
          <a:lstStyle/>
          <a:p>
            <a:fld id="{5D7E0B00-4FDE-D040-8275-1F4B80113D68}" type="slidenum">
              <a:rPr lang="en-US" smtClean="0"/>
              <a:pPr/>
              <a:t>69</a:t>
            </a:fld>
            <a:endParaRPr lang="en-US"/>
          </a:p>
        </p:txBody>
      </p:sp>
      <p:sp>
        <p:nvSpPr>
          <p:cNvPr id="4" name="Footer Placeholder 3"/>
          <p:cNvSpPr>
            <a:spLocks noGrp="1"/>
          </p:cNvSpPr>
          <p:nvPr>
            <p:ph type="ftr" sz="quarter" idx="13"/>
          </p:nvPr>
        </p:nvSpPr>
        <p:spPr/>
        <p:txBody>
          <a:bodyPr/>
          <a:lstStyle/>
          <a:p>
            <a:endParaRPr lang="en-US" dirty="0"/>
          </a:p>
        </p:txBody>
      </p:sp>
      <p:sp>
        <p:nvSpPr>
          <p:cNvPr id="5" name="Title 4"/>
          <p:cNvSpPr>
            <a:spLocks noGrp="1"/>
          </p:cNvSpPr>
          <p:nvPr>
            <p:ph type="title"/>
          </p:nvPr>
        </p:nvSpPr>
        <p:spPr/>
        <p:txBody>
          <a:bodyPr/>
          <a:lstStyle/>
          <a:p>
            <a:r>
              <a:rPr lang="en-US" sz="2000" dirty="0"/>
              <a:t>… </a:t>
            </a:r>
            <a:r>
              <a:rPr lang="en-US" sz="1800" dirty="0"/>
              <a:t>built on new Modern Software Development Capabilities in the Cloud</a:t>
            </a:r>
            <a:endParaRPr lang="en-US" sz="2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508" y="2814679"/>
            <a:ext cx="6083075" cy="2528031"/>
          </a:xfrm>
          <a:prstGeom prst="rect">
            <a:avLst/>
          </a:prstGeom>
        </p:spPr>
      </p:pic>
      <p:sp>
        <p:nvSpPr>
          <p:cNvPr id="8" name="Rectangle 7">
            <a:extLst>
              <a:ext uri="{FF2B5EF4-FFF2-40B4-BE49-F238E27FC236}">
                <a16:creationId xmlns:a16="http://schemas.microsoft.com/office/drawing/2014/main" id="{B87E601C-4245-467B-901D-286FDB46261B}"/>
              </a:ext>
            </a:extLst>
          </p:cNvPr>
          <p:cNvSpPr/>
          <p:nvPr/>
        </p:nvSpPr>
        <p:spPr bwMode="auto">
          <a:xfrm>
            <a:off x="7024963" y="-1266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Summary</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48529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78065" y="1355173"/>
            <a:ext cx="8229598" cy="3840646"/>
          </a:xfrm>
        </p:spPr>
        <p:txBody>
          <a:bodyPr>
            <a:normAutofit fontScale="85000" lnSpcReduction="20000"/>
          </a:bodyPr>
          <a:lstStyle/>
          <a:p>
            <a:pPr marL="342900" indent="-342900">
              <a:buFont typeface="Arial" panose="020B0604020202020204" pitchFamily="34" charset="0"/>
              <a:buChar char="•"/>
            </a:pPr>
            <a:r>
              <a:rPr lang="en-US" dirty="0"/>
              <a:t>The idea behind microservices is that some types of applications become easier to build and maintain when they are broken down into smaller, </a:t>
            </a:r>
            <a:r>
              <a:rPr lang="en-US" dirty="0" err="1"/>
              <a:t>composable</a:t>
            </a:r>
            <a:r>
              <a:rPr lang="en-US" dirty="0"/>
              <a:t> pieces which work together. </a:t>
            </a:r>
          </a:p>
          <a:p>
            <a:pPr marL="568325" lvl="1" indent="-342900">
              <a:buFont typeface="Arial" panose="020B0604020202020204" pitchFamily="34" charset="0"/>
              <a:buChar char="•"/>
            </a:pPr>
            <a:r>
              <a:rPr lang="en-US" dirty="0"/>
              <a:t>Each component is developed separately, and the application is then simply the sum of its constituent components. This is in contrast to a traditional, "monolithic" application which is all developed all in one piece.</a:t>
            </a:r>
          </a:p>
          <a:p>
            <a:pPr marL="342900" indent="-342900">
              <a:buFont typeface="Arial" panose="020B0604020202020204" pitchFamily="34" charset="0"/>
              <a:buChar char="•"/>
            </a:pPr>
            <a:r>
              <a:rPr lang="en-US" dirty="0"/>
              <a:t>There are many reasons why this approach is considered an easier way to develop large applications and various types of software as a service delivered over the Internet.</a:t>
            </a:r>
          </a:p>
          <a:p>
            <a:pPr marL="568325" lvl="1" indent="-342900">
              <a:buFont typeface="Arial" panose="020B0604020202020204" pitchFamily="34" charset="0"/>
              <a:buChar char="•"/>
            </a:pPr>
            <a:r>
              <a:rPr lang="en-US" dirty="0"/>
              <a:t>When the different components of an application are separated, they can be developed concurrently. </a:t>
            </a:r>
          </a:p>
          <a:p>
            <a:pPr marL="568325" lvl="1" indent="-342900">
              <a:buFont typeface="Arial" panose="020B0604020202020204" pitchFamily="34" charset="0"/>
              <a:buChar char="•"/>
            </a:pPr>
            <a:r>
              <a:rPr lang="en-US" dirty="0"/>
              <a:t>Another is resilience. Rather than relying upon a single virtual or physical machine, components can be spread around multiple severs or even multiple data centers. If a component dies, you spin up another, and the rest of the application can continue to function. </a:t>
            </a:r>
          </a:p>
          <a:p>
            <a:pPr marL="568325" lvl="1" indent="-342900">
              <a:buFont typeface="Arial" panose="020B0604020202020204" pitchFamily="34" charset="0"/>
              <a:buChar char="•"/>
            </a:pPr>
            <a:r>
              <a:rPr lang="en-US" dirty="0"/>
              <a:t>It allows more efficient scaling, as rather than scaling </a:t>
            </a:r>
            <a:r>
              <a:rPr lang="en-US" i="1" dirty="0"/>
              <a:t>up</a:t>
            </a:r>
            <a:r>
              <a:rPr lang="en-US" dirty="0"/>
              <a:t> with bigger and more powerful machines, or just more copies of the entire application, you can scale </a:t>
            </a:r>
            <a:r>
              <a:rPr lang="en-US" i="1" dirty="0"/>
              <a:t>out</a:t>
            </a:r>
            <a:r>
              <a:rPr lang="en-US" dirty="0"/>
              <a:t> with duplicate copies of the heaviest-used parts.</a:t>
            </a:r>
          </a:p>
          <a:p>
            <a:endParaRPr lang="en-US" dirty="0"/>
          </a:p>
        </p:txBody>
      </p:sp>
      <p:sp>
        <p:nvSpPr>
          <p:cNvPr id="3" name="Slide Number Placeholder 2"/>
          <p:cNvSpPr>
            <a:spLocks noGrp="1"/>
          </p:cNvSpPr>
          <p:nvPr>
            <p:ph type="sldNum" sz="quarter" idx="12"/>
          </p:nvPr>
        </p:nvSpPr>
        <p:spPr/>
        <p:txBody>
          <a:bodyPr/>
          <a:lstStyle/>
          <a:p>
            <a:fld id="{5D7E0B00-4FDE-D040-8275-1F4B80113D68}" type="slidenum">
              <a:rPr lang="en-US" smtClean="0"/>
              <a:pPr/>
              <a:t>7</a:t>
            </a:fld>
            <a:endParaRPr lang="en-US"/>
          </a:p>
        </p:txBody>
      </p:sp>
      <p:sp>
        <p:nvSpPr>
          <p:cNvPr id="5" name="Title 4"/>
          <p:cNvSpPr>
            <a:spLocks noGrp="1"/>
          </p:cNvSpPr>
          <p:nvPr>
            <p:ph type="title"/>
          </p:nvPr>
        </p:nvSpPr>
        <p:spPr/>
        <p:txBody>
          <a:bodyPr>
            <a:normAutofit fontScale="90000"/>
          </a:bodyPr>
          <a:lstStyle/>
          <a:p>
            <a:r>
              <a:rPr lang="en-US" dirty="0"/>
              <a:t>So, what are microservices really and how does this architecture improve delivery cycles?</a:t>
            </a:r>
          </a:p>
        </p:txBody>
      </p:sp>
      <p:sp>
        <p:nvSpPr>
          <p:cNvPr id="6" name="Rectangle 5">
            <a:extLst>
              <a:ext uri="{FF2B5EF4-FFF2-40B4-BE49-F238E27FC236}">
                <a16:creationId xmlns:a16="http://schemas.microsoft.com/office/drawing/2014/main" id="{76DDE4C8-42B1-40FA-AE3C-B1CEBDADD907}"/>
              </a:ext>
            </a:extLst>
          </p:cNvPr>
          <p:cNvSpPr/>
          <p:nvPr/>
        </p:nvSpPr>
        <p:spPr bwMode="auto">
          <a:xfrm>
            <a:off x="7024963" y="12743"/>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Introduction</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0554094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endParaRPr lang="en-US"/>
          </a:p>
        </p:txBody>
      </p:sp>
      <p:sp>
        <p:nvSpPr>
          <p:cNvPr id="8" name="Text Placeholder 7"/>
          <p:cNvSpPr>
            <a:spLocks noGrp="1"/>
          </p:cNvSpPr>
          <p:nvPr>
            <p:ph type="body" sz="quarter" idx="10"/>
          </p:nvPr>
        </p:nvSpPr>
        <p:spPr/>
        <p:txBody>
          <a:bodyPr/>
          <a:lstStyle/>
          <a:p>
            <a:endParaRPr lang="en-US"/>
          </a:p>
        </p:txBody>
      </p:sp>
      <p:sp>
        <p:nvSpPr>
          <p:cNvPr id="3" name="Slide Number Placeholder 2"/>
          <p:cNvSpPr>
            <a:spLocks noGrp="1"/>
          </p:cNvSpPr>
          <p:nvPr>
            <p:ph type="sldNum" sz="quarter" idx="4294967295"/>
          </p:nvPr>
        </p:nvSpPr>
        <p:spPr>
          <a:xfrm>
            <a:off x="8700238" y="5371919"/>
            <a:ext cx="286071" cy="109502"/>
          </a:xfrm>
          <a:prstGeom prst="rect">
            <a:avLst/>
          </a:prstGeom>
        </p:spPr>
        <p:txBody>
          <a:bodyPr/>
          <a:lstStyle/>
          <a:p>
            <a:fld id="{5D7E0B00-4FDE-D040-8275-1F4B80113D68}" type="slidenum">
              <a:rPr lang="en-US" smtClean="0"/>
              <a:pPr/>
              <a:t>70</a:t>
            </a:fld>
            <a:endParaRPr lang="en-US"/>
          </a:p>
        </p:txBody>
      </p:sp>
    </p:spTree>
    <p:extLst>
      <p:ext uri="{BB962C8B-B14F-4D97-AF65-F5344CB8AC3E}">
        <p14:creationId xmlns:p14="http://schemas.microsoft.com/office/powerpoint/2010/main" val="34135370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Appendix</a:t>
            </a:r>
          </a:p>
        </p:txBody>
      </p:sp>
      <p:sp>
        <p:nvSpPr>
          <p:cNvPr id="10" name="Subtitle 9"/>
          <p:cNvSpPr>
            <a:spLocks noGrp="1"/>
          </p:cNvSpPr>
          <p:nvPr>
            <p:ph type="subTitle" idx="1"/>
          </p:nvPr>
        </p:nvSpPr>
        <p:spPr/>
        <p:txBody>
          <a:bodyPr/>
          <a:lstStyle/>
          <a:p>
            <a:endParaRPr lang="en-US"/>
          </a:p>
        </p:txBody>
      </p:sp>
      <p:sp>
        <p:nvSpPr>
          <p:cNvPr id="3" name="Slide Number Placeholder 2"/>
          <p:cNvSpPr>
            <a:spLocks noGrp="1"/>
          </p:cNvSpPr>
          <p:nvPr>
            <p:ph type="sldNum" sz="quarter" idx="11"/>
          </p:nvPr>
        </p:nvSpPr>
        <p:spPr/>
        <p:txBody>
          <a:bodyPr/>
          <a:lstStyle/>
          <a:p>
            <a:fld id="{5D7E0B00-4FDE-D040-8275-1F4B80113D68}" type="slidenum">
              <a:rPr lang="en-US" smtClean="0"/>
              <a:pPr/>
              <a:t>71</a:t>
            </a:fld>
            <a:endParaRPr lang="en-US"/>
          </a:p>
        </p:txBody>
      </p:sp>
      <p:sp>
        <p:nvSpPr>
          <p:cNvPr id="11" name="Text Placeholder 10"/>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72851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C86348B-75A6-4A20-9655-67CF15C04D7C}"/>
              </a:ext>
            </a:extLst>
          </p:cNvPr>
          <p:cNvSpPr>
            <a:spLocks noGrp="1"/>
          </p:cNvSpPr>
          <p:nvPr>
            <p:ph idx="1"/>
          </p:nvPr>
        </p:nvSpPr>
        <p:spPr/>
        <p:txBody>
          <a:bodyPr/>
          <a:lstStyle/>
          <a:p>
            <a:pPr marL="342900" indent="-342900">
              <a:buFont typeface="Arial" panose="020B0604020202020204" pitchFamily="34" charset="0"/>
              <a:buChar char="•"/>
            </a:pPr>
            <a:r>
              <a:rPr lang="en-US" dirty="0"/>
              <a:t>Martin Fowler Blog</a:t>
            </a:r>
          </a:p>
          <a:p>
            <a:pPr marL="568325" lvl="1" indent="-342900">
              <a:buFont typeface="Arial" panose="020B0604020202020204" pitchFamily="34" charset="0"/>
              <a:buChar char="•"/>
            </a:pPr>
            <a:r>
              <a:rPr lang="en-US" dirty="0"/>
              <a:t>https://martinfowler.com/microservices/</a:t>
            </a:r>
          </a:p>
          <a:p>
            <a:pPr marL="342900" indent="-342900">
              <a:buFont typeface="Arial" panose="020B0604020202020204" pitchFamily="34" charset="0"/>
              <a:buChar char="•"/>
            </a:pPr>
            <a:r>
              <a:rPr lang="en-US" dirty="0"/>
              <a:t>Book recommendation - </a:t>
            </a:r>
          </a:p>
          <a:p>
            <a:pPr marL="342900" indent="-342900">
              <a:buFont typeface="Arial" panose="020B0604020202020204" pitchFamily="34" charset="0"/>
              <a:buChar char="•"/>
            </a:pPr>
            <a:r>
              <a:rPr lang="en-US" dirty="0"/>
              <a:t>Building Microservices: Designing Fine-Grained Systems (by Sam Newman)</a:t>
            </a:r>
          </a:p>
          <a:p>
            <a:pPr marL="568325" lvl="1" indent="-342900">
              <a:buFont typeface="Arial" panose="020B0604020202020204" pitchFamily="34" charset="0"/>
              <a:buChar char="•"/>
            </a:pPr>
            <a:r>
              <a:rPr lang="en-US" dirty="0"/>
              <a:t>https://www.amazon.com/Building-Microservices-Designing-Fine-Grained-Systems/dp/1491950358/ref=sr_1_1?ie=UTF8&amp;qid=1507822426&amp;sr=8-1&amp;keywords=building+microservices</a:t>
            </a:r>
          </a:p>
        </p:txBody>
      </p:sp>
      <p:sp>
        <p:nvSpPr>
          <p:cNvPr id="4" name="Slide Number Placeholder 3">
            <a:extLst>
              <a:ext uri="{FF2B5EF4-FFF2-40B4-BE49-F238E27FC236}">
                <a16:creationId xmlns:a16="http://schemas.microsoft.com/office/drawing/2014/main" id="{4CC792DA-EDA7-4913-8C2D-1B869FFFBEC1}"/>
              </a:ext>
            </a:extLst>
          </p:cNvPr>
          <p:cNvSpPr>
            <a:spLocks noGrp="1"/>
          </p:cNvSpPr>
          <p:nvPr>
            <p:ph type="sldNum" sz="quarter" idx="12"/>
          </p:nvPr>
        </p:nvSpPr>
        <p:spPr/>
        <p:txBody>
          <a:bodyPr/>
          <a:lstStyle/>
          <a:p>
            <a:fld id="{4A15B919-E3DF-8843-A034-99A3C3E2A01C}" type="slidenum">
              <a:rPr lang="en-US" smtClean="0"/>
              <a:pPr/>
              <a:t>72</a:t>
            </a:fld>
            <a:endParaRPr lang="en-US" dirty="0"/>
          </a:p>
        </p:txBody>
      </p:sp>
      <p:sp>
        <p:nvSpPr>
          <p:cNvPr id="5" name="Footer Placeholder 4">
            <a:extLst>
              <a:ext uri="{FF2B5EF4-FFF2-40B4-BE49-F238E27FC236}">
                <a16:creationId xmlns:a16="http://schemas.microsoft.com/office/drawing/2014/main" id="{8AD092EC-7588-4E14-8804-A3E1394F8948}"/>
              </a:ext>
            </a:extLst>
          </p:cNvPr>
          <p:cNvSpPr>
            <a:spLocks noGrp="1"/>
          </p:cNvSpPr>
          <p:nvPr>
            <p:ph type="ftr" sz="quarter" idx="13"/>
          </p:nvPr>
        </p:nvSpPr>
        <p:spPr/>
        <p:txBody>
          <a:bodyPr/>
          <a:lstStyle/>
          <a:p>
            <a:endParaRPr lang="en-US" dirty="0"/>
          </a:p>
        </p:txBody>
      </p:sp>
      <p:sp>
        <p:nvSpPr>
          <p:cNvPr id="7" name="Title 6">
            <a:extLst>
              <a:ext uri="{FF2B5EF4-FFF2-40B4-BE49-F238E27FC236}">
                <a16:creationId xmlns:a16="http://schemas.microsoft.com/office/drawing/2014/main" id="{31789D9F-55C3-443F-A490-AB6E9EB4A2EB}"/>
              </a:ext>
            </a:extLst>
          </p:cNvPr>
          <p:cNvSpPr>
            <a:spLocks noGrp="1"/>
          </p:cNvSpPr>
          <p:nvPr>
            <p:ph type="title"/>
          </p:nvPr>
        </p:nvSpPr>
        <p:spPr/>
        <p:txBody>
          <a:bodyPr/>
          <a:lstStyle/>
          <a:p>
            <a:r>
              <a:rPr lang="en-US" dirty="0"/>
              <a:t>Reading List</a:t>
            </a:r>
          </a:p>
        </p:txBody>
      </p:sp>
      <p:sp>
        <p:nvSpPr>
          <p:cNvPr id="9" name="Text Placeholder 8">
            <a:extLst>
              <a:ext uri="{FF2B5EF4-FFF2-40B4-BE49-F238E27FC236}">
                <a16:creationId xmlns:a16="http://schemas.microsoft.com/office/drawing/2014/main" id="{7C8CE5F4-4F49-406B-981D-17C462A7199C}"/>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745154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buFont typeface="Arial" panose="020B0604020202020204" pitchFamily="34" charset="0"/>
              <a:buChar char="•"/>
            </a:pPr>
            <a:r>
              <a:rPr lang="en-US" dirty="0"/>
              <a:t>Agility easier to respond to new customer and market needs</a:t>
            </a:r>
          </a:p>
          <a:p>
            <a:pPr marL="342900" indent="-342900">
              <a:buFont typeface="Arial" panose="020B0604020202020204" pitchFamily="34" charset="0"/>
              <a:buChar char="•"/>
            </a:pPr>
            <a:r>
              <a:rPr lang="en-US" dirty="0"/>
              <a:t>Allows for more frequent delivery and faster delivery times which quicker feedback cycles and pivoting</a:t>
            </a:r>
          </a:p>
          <a:p>
            <a:pPr marL="342900" indent="-342900">
              <a:buFont typeface="Arial" panose="020B0604020202020204" pitchFamily="34" charset="0"/>
              <a:buChar char="•"/>
            </a:pPr>
            <a:r>
              <a:rPr lang="en-US" dirty="0"/>
              <a:t>Better user experience</a:t>
            </a:r>
          </a:p>
          <a:p>
            <a:pPr marL="568325" lvl="1" indent="-342900">
              <a:buFont typeface="Arial" panose="020B0604020202020204" pitchFamily="34" charset="0"/>
              <a:buChar char="•"/>
            </a:pPr>
            <a:r>
              <a:rPr lang="en-US" dirty="0"/>
              <a:t>Response times enabled by scaling microservices independently</a:t>
            </a:r>
          </a:p>
          <a:p>
            <a:pPr marL="568325" lvl="1" indent="-342900">
              <a:buFont typeface="Arial" panose="020B0604020202020204" pitchFamily="34" charset="0"/>
              <a:buChar char="•"/>
            </a:pPr>
            <a:r>
              <a:rPr lang="en-US" dirty="0"/>
              <a:t>Availability enabled by resiliency</a:t>
            </a:r>
          </a:p>
          <a:p>
            <a:pPr marL="342900" indent="-342900">
              <a:buFont typeface="Arial" panose="020B0604020202020204" pitchFamily="34" charset="0"/>
              <a:buChar char="•"/>
            </a:pPr>
            <a:r>
              <a:rPr lang="en-US" dirty="0"/>
              <a:t>Enables new business models – API economy</a:t>
            </a:r>
          </a:p>
          <a:p>
            <a:pPr marL="568325" lvl="1" indent="-342900">
              <a:buFont typeface="Arial" panose="020B0604020202020204" pitchFamily="34" charset="0"/>
              <a:buChar char="•"/>
            </a:pPr>
            <a:endParaRPr lang="en-US" dirty="0"/>
          </a:p>
          <a:p>
            <a:pPr marL="568325" lvl="1" indent="-342900">
              <a:buFont typeface="Arial" panose="020B0604020202020204" pitchFamily="34" charset="0"/>
              <a:buChar char="•"/>
            </a:pPr>
            <a:endParaRPr lang="en-US" dirty="0"/>
          </a:p>
          <a:p>
            <a:pPr marL="568325" lvl="1" indent="-342900">
              <a:buFont typeface="Arial" panose="020B0604020202020204" pitchFamily="34" charset="0"/>
              <a:buChar char="•"/>
            </a:pPr>
            <a:endParaRPr lang="en-US" dirty="0"/>
          </a:p>
          <a:p>
            <a:pPr marL="568325" lvl="1" indent="-342900">
              <a:buFont typeface="Arial" panose="020B0604020202020204" pitchFamily="34" charset="0"/>
              <a:buChar char="•"/>
            </a:pPr>
            <a:endParaRPr lang="en-US" dirty="0"/>
          </a:p>
          <a:p>
            <a:endParaRPr lang="en-US" dirty="0"/>
          </a:p>
        </p:txBody>
      </p:sp>
      <p:sp>
        <p:nvSpPr>
          <p:cNvPr id="3" name="Slide Number Placeholder 2"/>
          <p:cNvSpPr>
            <a:spLocks noGrp="1"/>
          </p:cNvSpPr>
          <p:nvPr>
            <p:ph type="sldNum" sz="quarter" idx="12"/>
          </p:nvPr>
        </p:nvSpPr>
        <p:spPr/>
        <p:txBody>
          <a:bodyPr/>
          <a:lstStyle/>
          <a:p>
            <a:fld id="{5D7E0B00-4FDE-D040-8275-1F4B80113D68}" type="slidenum">
              <a:rPr lang="en-US" smtClean="0"/>
              <a:pPr/>
              <a:t>8</a:t>
            </a:fld>
            <a:endParaRPr lang="en-US"/>
          </a:p>
        </p:txBody>
      </p:sp>
      <p:sp>
        <p:nvSpPr>
          <p:cNvPr id="4" name="Footer Placeholder 3"/>
          <p:cNvSpPr>
            <a:spLocks noGrp="1"/>
          </p:cNvSpPr>
          <p:nvPr>
            <p:ph type="ftr" sz="quarter" idx="13"/>
          </p:nvPr>
        </p:nvSpPr>
        <p:spPr/>
        <p:txBody>
          <a:bodyPr/>
          <a:lstStyle/>
          <a:p>
            <a:endParaRPr lang="en-US" dirty="0"/>
          </a:p>
        </p:txBody>
      </p:sp>
      <p:sp>
        <p:nvSpPr>
          <p:cNvPr id="5" name="Title 4"/>
          <p:cNvSpPr>
            <a:spLocks noGrp="1"/>
          </p:cNvSpPr>
          <p:nvPr>
            <p:ph type="title"/>
          </p:nvPr>
        </p:nvSpPr>
        <p:spPr/>
        <p:txBody>
          <a:bodyPr/>
          <a:lstStyle/>
          <a:p>
            <a:r>
              <a:rPr lang="en-US" dirty="0"/>
              <a:t>Benefits of Microservices to the Business</a:t>
            </a:r>
          </a:p>
        </p:txBody>
      </p:sp>
      <p:sp>
        <p:nvSpPr>
          <p:cNvPr id="6" name="Text Placeholder 5"/>
          <p:cNvSpPr>
            <a:spLocks noGrp="1"/>
          </p:cNvSpPr>
          <p:nvPr>
            <p:ph type="body" sz="quarter" idx="14"/>
          </p:nvPr>
        </p:nvSpPr>
        <p:spPr/>
        <p:txBody>
          <a:bodyPr/>
          <a:lstStyle/>
          <a:p>
            <a:endParaRPr lang="en-US"/>
          </a:p>
        </p:txBody>
      </p:sp>
      <p:sp>
        <p:nvSpPr>
          <p:cNvPr id="7" name="Rectangle 6">
            <a:extLst>
              <a:ext uri="{FF2B5EF4-FFF2-40B4-BE49-F238E27FC236}">
                <a16:creationId xmlns:a16="http://schemas.microsoft.com/office/drawing/2014/main" id="{E5E05DE6-2AB2-4250-85DF-CC31A4BED98A}"/>
              </a:ext>
            </a:extLst>
          </p:cNvPr>
          <p:cNvSpPr/>
          <p:nvPr/>
        </p:nvSpPr>
        <p:spPr bwMode="auto">
          <a:xfrm>
            <a:off x="7024963" y="0"/>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Introduction</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279578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42900" indent="-342900">
              <a:buFont typeface="Arial" panose="020B0604020202020204" pitchFamily="34" charset="0"/>
              <a:buChar char="•"/>
            </a:pPr>
            <a:r>
              <a:rPr lang="en-US" dirty="0"/>
              <a:t>The idea of separating applications into smaller parts is nothing new; there are other programming paradigms which address this same concept, such as Service Oriented Architecture (SOA). </a:t>
            </a:r>
          </a:p>
          <a:p>
            <a:pPr marL="568325" lvl="1" indent="-342900">
              <a:buFont typeface="Arial" panose="020B0604020202020204" pitchFamily="34" charset="0"/>
              <a:buChar char="•"/>
            </a:pPr>
            <a:r>
              <a:rPr lang="en-US" dirty="0"/>
              <a:t>What may be new are some are the tools and techniques used to deliver on the promise of microservices.</a:t>
            </a:r>
          </a:p>
          <a:p>
            <a:pPr marL="342900" indent="-342900">
              <a:buFont typeface="Arial" panose="020B0604020202020204" pitchFamily="34" charset="0"/>
              <a:buChar char="•"/>
            </a:pPr>
            <a:r>
              <a:rPr lang="en-US" dirty="0"/>
              <a:t>There is a culture shift required for an organization to have the know-how, and structures in place for development teams to be able to adopt this model. </a:t>
            </a:r>
          </a:p>
          <a:p>
            <a:pPr marL="342900" indent="-342900">
              <a:buFont typeface="Arial" panose="020B0604020202020204" pitchFamily="34" charset="0"/>
              <a:buChar char="•"/>
            </a:pPr>
            <a:r>
              <a:rPr lang="en-US" dirty="0"/>
              <a:t>Part of a larger shift towards a DevOps culture</a:t>
            </a:r>
          </a:p>
        </p:txBody>
      </p:sp>
      <p:sp>
        <p:nvSpPr>
          <p:cNvPr id="3" name="Slide Number Placeholder 2"/>
          <p:cNvSpPr>
            <a:spLocks noGrp="1"/>
          </p:cNvSpPr>
          <p:nvPr>
            <p:ph type="sldNum" sz="quarter" idx="12"/>
          </p:nvPr>
        </p:nvSpPr>
        <p:spPr/>
        <p:txBody>
          <a:bodyPr/>
          <a:lstStyle/>
          <a:p>
            <a:fld id="{5D7E0B00-4FDE-D040-8275-1F4B80113D68}" type="slidenum">
              <a:rPr lang="en-US" smtClean="0"/>
              <a:pPr/>
              <a:t>9</a:t>
            </a:fld>
            <a:endParaRPr lang="en-US"/>
          </a:p>
        </p:txBody>
      </p:sp>
      <p:sp>
        <p:nvSpPr>
          <p:cNvPr id="4" name="Footer Placeholder 3"/>
          <p:cNvSpPr>
            <a:spLocks noGrp="1"/>
          </p:cNvSpPr>
          <p:nvPr>
            <p:ph type="ftr" sz="quarter" idx="13"/>
          </p:nvPr>
        </p:nvSpPr>
        <p:spPr/>
        <p:txBody>
          <a:bodyPr/>
          <a:lstStyle/>
          <a:p>
            <a:endParaRPr lang="en-US" dirty="0"/>
          </a:p>
        </p:txBody>
      </p:sp>
      <p:sp>
        <p:nvSpPr>
          <p:cNvPr id="5" name="Title 4"/>
          <p:cNvSpPr>
            <a:spLocks noGrp="1"/>
          </p:cNvSpPr>
          <p:nvPr>
            <p:ph type="title"/>
          </p:nvPr>
        </p:nvSpPr>
        <p:spPr/>
        <p:txBody>
          <a:bodyPr/>
          <a:lstStyle/>
          <a:p>
            <a:r>
              <a:rPr lang="en-US" dirty="0"/>
              <a:t>Is this a new concept?</a:t>
            </a:r>
          </a:p>
        </p:txBody>
      </p:sp>
      <p:sp>
        <p:nvSpPr>
          <p:cNvPr id="6" name="Text Placeholder 5"/>
          <p:cNvSpPr>
            <a:spLocks noGrp="1"/>
          </p:cNvSpPr>
          <p:nvPr>
            <p:ph type="body" sz="quarter" idx="14"/>
          </p:nvPr>
        </p:nvSpPr>
        <p:spPr/>
        <p:txBody>
          <a:bodyPr/>
          <a:lstStyle/>
          <a:p>
            <a:endParaRPr lang="en-US"/>
          </a:p>
        </p:txBody>
      </p:sp>
      <p:sp>
        <p:nvSpPr>
          <p:cNvPr id="7" name="Rectangle 6">
            <a:extLst>
              <a:ext uri="{FF2B5EF4-FFF2-40B4-BE49-F238E27FC236}">
                <a16:creationId xmlns:a16="http://schemas.microsoft.com/office/drawing/2014/main" id="{906C79E2-2D3F-4BDA-9FAB-B0BEF6A8B003}"/>
              </a:ext>
            </a:extLst>
          </p:cNvPr>
          <p:cNvSpPr/>
          <p:nvPr/>
        </p:nvSpPr>
        <p:spPr bwMode="auto">
          <a:xfrm>
            <a:off x="7024963" y="6371"/>
            <a:ext cx="2119037" cy="3456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ＭＳ Ｐゴシック" charset="-128"/>
                <a:cs typeface="ＭＳ Ｐゴシック" charset="-128"/>
              </a:rPr>
              <a:t>Introduction</a:t>
            </a:r>
            <a:endParaRPr kumimoji="0" lang="en-US" sz="2400" b="0" i="0" u="none" strike="noStrike" cap="none" normalizeH="0" baseline="0" dirty="0">
              <a:ln>
                <a:noFill/>
              </a:ln>
              <a:solidFill>
                <a:schemeClr val="bg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706515499"/>
      </p:ext>
    </p:extLst>
  </p:cSld>
  <p:clrMapOvr>
    <a:masterClrMapping/>
  </p:clrMapOvr>
</p:sld>
</file>

<file path=ppt/theme/theme1.xml><?xml version="1.0" encoding="utf-8"?>
<a:theme xmlns:a="http://schemas.openxmlformats.org/drawingml/2006/main" name="Dow_DSS_Wide_Subbrands">
  <a:themeElements>
    <a:clrScheme name="Custom 1">
      <a:dk1>
        <a:srgbClr val="344447"/>
      </a:dk1>
      <a:lt1>
        <a:srgbClr val="FFFFFF"/>
      </a:lt1>
      <a:dk2>
        <a:srgbClr val="BFBFBF"/>
      </a:dk2>
      <a:lt2>
        <a:srgbClr val="E80033"/>
      </a:lt2>
      <a:accent1>
        <a:srgbClr val="F15D22"/>
      </a:accent1>
      <a:accent2>
        <a:srgbClr val="ED8B00"/>
      </a:accent2>
      <a:accent3>
        <a:srgbClr val="FDBB30"/>
      </a:accent3>
      <a:accent4>
        <a:srgbClr val="D0006F"/>
      </a:accent4>
      <a:accent5>
        <a:srgbClr val="910048"/>
      </a:accent5>
      <a:accent6>
        <a:srgbClr val="BF0D3E"/>
      </a:accent6>
      <a:hlink>
        <a:srgbClr val="E82034"/>
      </a:hlink>
      <a:folHlink>
        <a:srgbClr val="808080"/>
      </a:folHlink>
    </a:clrScheme>
    <a:fontScheme name="Blank Presentation">
      <a:majorFont>
        <a:latin typeface="Tahoma"/>
        <a:ea typeface="ＭＳ Ｐゴシック"/>
        <a:cs typeface="ＭＳ Ｐゴシック"/>
      </a:majorFont>
      <a:minorFont>
        <a:latin typeface="Tahom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3.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Use xmlns="6a5c79f6-200e-4212-ba4c-dce38e67e423">DSS Template</Use>
    <TaxKeywordTaxHTField xmlns="70d745bf-1a0a-46fb-89bc-bd704c7d8ad9">
      <Terms xmlns="http://schemas.microsoft.com/office/infopath/2007/PartnerControls"/>
    </TaxKeywordTaxHTField>
    <TaxCatchAll xmlns="70d745bf-1a0a-46fb-89bc-bd704c7d8ad9"/>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AEEC4A269535D458FCE87F37D899E99" ma:contentTypeVersion="5" ma:contentTypeDescription="Create a new document." ma:contentTypeScope="" ma:versionID="a0478724b4ee187cfc9429a22df133e3">
  <xsd:schema xmlns:xsd="http://www.w3.org/2001/XMLSchema" xmlns:xs="http://www.w3.org/2001/XMLSchema" xmlns:p="http://schemas.microsoft.com/office/2006/metadata/properties" xmlns:ns2="6a5c79f6-200e-4212-ba4c-dce38e67e423" xmlns:ns3="70d745bf-1a0a-46fb-89bc-bd704c7d8ad9" targetNamespace="http://schemas.microsoft.com/office/2006/metadata/properties" ma:root="true" ma:fieldsID="cfbb819b8f3468933a85168687d50d5c" ns2:_="" ns3:_="">
    <xsd:import namespace="6a5c79f6-200e-4212-ba4c-dce38e67e423"/>
    <xsd:import namespace="70d745bf-1a0a-46fb-89bc-bd704c7d8ad9"/>
    <xsd:element name="properties">
      <xsd:complexType>
        <xsd:sequence>
          <xsd:element name="documentManagement">
            <xsd:complexType>
              <xsd:all>
                <xsd:element ref="ns2:Use" minOccurs="0"/>
                <xsd:element ref="ns3:TaxKeywordTaxHTField"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5c79f6-200e-4212-ba4c-dce38e67e423" elementFormDefault="qualified">
    <xsd:import namespace="http://schemas.microsoft.com/office/2006/documentManagement/types"/>
    <xsd:import namespace="http://schemas.microsoft.com/office/infopath/2007/PartnerControls"/>
    <xsd:element name="Use" ma:index="8" nillable="true" ma:displayName="Category" ma:description="AdminDesignedSetting" ma:internalName="U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0d745bf-1a0a-46fb-89bc-bd704c7d8ad9" elementFormDefault="qualified">
    <xsd:import namespace="http://schemas.microsoft.com/office/2006/documentManagement/types"/>
    <xsd:import namespace="http://schemas.microsoft.com/office/infopath/2007/PartnerControls"/>
    <xsd:element name="TaxKeywordTaxHTField" ma:index="10" nillable="true" ma:taxonomy="true" ma:internalName="TaxKeywordTaxHTField" ma:taxonomyFieldName="TaxKeyword" ma:displayName="Keywords" ma:readOnly="false" ma:fieldId="{23f27201-bee3-471e-b2e7-b64fd8b7ca38}" ma:taxonomyMulti="true" ma:sspId="f243a34b-1d1e-4fd1-bcbd-648cc66641d7" ma:termSetId="00000000-0000-0000-0000-000000000000" ma:anchorId="00000000-0000-0000-0000-000000000000" ma:open="true" ma:isKeyword="true">
      <xsd:complexType>
        <xsd:sequence>
          <xsd:element ref="pc:Terms" minOccurs="0" maxOccurs="1"/>
        </xsd:sequence>
      </xsd:complexType>
    </xsd:element>
    <xsd:element name="TaxCatchAll" ma:index="11" nillable="true" ma:displayName="Taxonomy Catch All Column" ma:hidden="true" ma:list="{2dda1bf7-408d-4a8e-bcb9-3bac4892ccdd}" ma:internalName="TaxCatchAll" ma:showField="CatchAllData" ma:web="70d745bf-1a0a-46fb-89bc-bd704c7d8ad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Content Description"/>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0D20E9-3C3D-4A01-95E7-B662AE559B24}">
  <ds:schemaRefs>
    <ds:schemaRef ds:uri="http://purl.org/dc/dcmitype/"/>
    <ds:schemaRef ds:uri="70d745bf-1a0a-46fb-89bc-bd704c7d8ad9"/>
    <ds:schemaRef ds:uri="http://schemas.microsoft.com/office/2006/documentManagement/types"/>
    <ds:schemaRef ds:uri="http://schemas.microsoft.com/office/2006/metadata/properties"/>
    <ds:schemaRef ds:uri="6a5c79f6-200e-4212-ba4c-dce38e67e423"/>
    <ds:schemaRef ds:uri="http://purl.org/dc/terms/"/>
    <ds:schemaRef ds:uri="http://schemas.microsoft.com/office/infopath/2007/PartnerControls"/>
    <ds:schemaRef ds:uri="http://schemas.openxmlformats.org/package/2006/metadata/core-properties"/>
    <ds:schemaRef ds:uri="http://www.w3.org/XML/1998/namespace"/>
    <ds:schemaRef ds:uri="http://purl.org/dc/elements/1.1/"/>
  </ds:schemaRefs>
</ds:datastoreItem>
</file>

<file path=customXml/itemProps2.xml><?xml version="1.0" encoding="utf-8"?>
<ds:datastoreItem xmlns:ds="http://schemas.openxmlformats.org/officeDocument/2006/customXml" ds:itemID="{CDCCD677-AC46-45D0-8E43-799AE7422F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5c79f6-200e-4212-ba4c-dce38e67e423"/>
    <ds:schemaRef ds:uri="70d745bf-1a0a-46fb-89bc-bd704c7d8a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81D3BDD-8D50-47D5-AB06-05E33EBBBF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DSS TemplateTeam</Template>
  <TotalTime>1517</TotalTime>
  <Words>6847</Words>
  <Application>Microsoft Office PowerPoint</Application>
  <PresentationFormat>On-screen Show (16:10)</PresentationFormat>
  <Paragraphs>1087</Paragraphs>
  <Slides>72</Slides>
  <Notes>40</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72</vt:i4>
      </vt:variant>
    </vt:vector>
  </HeadingPairs>
  <TitlesOfParts>
    <vt:vector size="89" baseType="lpstr">
      <vt:lpstr>ＭＳ Ｐゴシック</vt:lpstr>
      <vt:lpstr>Arial</vt:lpstr>
      <vt:lpstr>Calibri</vt:lpstr>
      <vt:lpstr>Consolas</vt:lpstr>
      <vt:lpstr>Corbel</vt:lpstr>
      <vt:lpstr>Courier New</vt:lpstr>
      <vt:lpstr>Segoe UI</vt:lpstr>
      <vt:lpstr>Segoe UI Light</vt:lpstr>
      <vt:lpstr>Segoe UI Semibold</vt:lpstr>
      <vt:lpstr>Segoe UI Semilight</vt:lpstr>
      <vt:lpstr>Tahoma</vt:lpstr>
      <vt:lpstr>Times New Roman</vt:lpstr>
      <vt:lpstr>Tw Cen MT</vt:lpstr>
      <vt:lpstr>Wingdings</vt:lpstr>
      <vt:lpstr>Dow_DSS_Wide_Subbrands</vt:lpstr>
      <vt:lpstr>5-50113_Microsoft_Ready_Light_Template</vt:lpstr>
      <vt:lpstr>5-50033_TR23_BO_CT_Template</vt:lpstr>
      <vt:lpstr>Microservices</vt:lpstr>
      <vt:lpstr>Table of Contents</vt:lpstr>
      <vt:lpstr>Develop the Digital Platform of the Future </vt:lpstr>
      <vt:lpstr>Today’s Challenges</vt:lpstr>
      <vt:lpstr>Why now is the time</vt:lpstr>
      <vt:lpstr>What is a microservice</vt:lpstr>
      <vt:lpstr>So, what are microservices really and how does this architecture improve delivery cycles?</vt:lpstr>
      <vt:lpstr>Benefits of Microservices to the Business</vt:lpstr>
      <vt:lpstr>Is this a new concept?</vt:lpstr>
      <vt:lpstr>Evolution of Application Architectures &amp; Computing Abstractions</vt:lpstr>
      <vt:lpstr>From Monoliths to Microservices – A Shift to a DevOps Culture</vt:lpstr>
      <vt:lpstr>PowerPoint Presentation</vt:lpstr>
      <vt:lpstr>PowerPoint Presentation</vt:lpstr>
      <vt:lpstr>Monolithic vs Microservices Architecture</vt:lpstr>
      <vt:lpstr>Principles of Microservices</vt:lpstr>
      <vt:lpstr>Principle 1 - Modelled around business domain</vt:lpstr>
      <vt:lpstr>Principle 2 - Culture of Automation </vt:lpstr>
      <vt:lpstr>Principle 3 - Hide Implementation Details  </vt:lpstr>
      <vt:lpstr>Principle 4 - Decentralize all the things  </vt:lpstr>
      <vt:lpstr>Principle 5 - Deploy independently   </vt:lpstr>
      <vt:lpstr>Principle 6 – Consumer First   </vt:lpstr>
      <vt:lpstr>Principle 7 – Isolate Failure   </vt:lpstr>
      <vt:lpstr>Principle 8 - Highly Observable   </vt:lpstr>
      <vt:lpstr>Microservices Platforms</vt:lpstr>
      <vt:lpstr>New patterns and new technologies</vt:lpstr>
      <vt:lpstr>Microservices application platforms</vt:lpstr>
      <vt:lpstr>API Management </vt:lpstr>
      <vt:lpstr>Microsoft tools and approaches</vt:lpstr>
      <vt:lpstr>Pivotal Cloud Foundry</vt:lpstr>
      <vt:lpstr>Where do Docker and container technologies come in?</vt:lpstr>
      <vt:lpstr>The container revolution</vt:lpstr>
      <vt:lpstr>How do you orchestrate microservices?</vt:lpstr>
      <vt:lpstr>Choosing Orchestrators in Azure</vt:lpstr>
      <vt:lpstr>Why Serverless?</vt:lpstr>
      <vt:lpstr>Benefits of Serverless </vt:lpstr>
      <vt:lpstr>Serverless application platform components</vt:lpstr>
      <vt:lpstr>Security</vt:lpstr>
      <vt:lpstr>Security Benefits of Microservices and API Gateways</vt:lpstr>
      <vt:lpstr>DevOps</vt:lpstr>
      <vt:lpstr>Microservices and DevOps: Better together</vt:lpstr>
      <vt:lpstr>PowerPoint Presentation</vt:lpstr>
      <vt:lpstr>Design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 Driven Design Aggregates and Bounded Context for Decomposition of Microservices</vt:lpstr>
      <vt:lpstr>Building Scalable Microservices with Event Sourcing (Event Driven Architecture)</vt:lpstr>
      <vt:lpstr>Command Query Responsibility Segregation (CQRS)</vt:lpstr>
      <vt:lpstr>Aggregator Microservices Design Pattern</vt:lpstr>
      <vt:lpstr>Migrating Existing Solutions to Microservices</vt:lpstr>
      <vt:lpstr>PowerPoint Presentation</vt:lpstr>
      <vt:lpstr>Microservices are Evolutionary</vt:lpstr>
      <vt:lpstr>Start small </vt:lpstr>
      <vt:lpstr>Where do we start?</vt:lpstr>
      <vt:lpstr>API-led Connectivity to Deliver Business Capabilities</vt:lpstr>
      <vt:lpstr>PowerPoint Presentation</vt:lpstr>
      <vt:lpstr>Example Microservices Designed for a Specific Business Domain</vt:lpstr>
      <vt:lpstr>Summary</vt:lpstr>
      <vt:lpstr>To Create a Cloud First culture that enables business value creation by deploying agile cloud based solutions….</vt:lpstr>
      <vt:lpstr>Will Require a Microservices Approach that is… </vt:lpstr>
      <vt:lpstr>That complements Business Agility with Technical Agility and…</vt:lpstr>
      <vt:lpstr>… built on new Modern Software Development Capabilities in the Cloud</vt:lpstr>
      <vt:lpstr>PowerPoint Presentation</vt:lpstr>
      <vt:lpstr>Appendix</vt:lpstr>
      <vt:lpstr>Reading List</vt:lpstr>
    </vt:vector>
  </TitlesOfParts>
  <Company>The Dow Chemical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Phillips, Wayne (W)</dc:creator>
  <cp:keywords/>
  <cp:lastModifiedBy>Phillips, Wayne (W)</cp:lastModifiedBy>
  <cp:revision>86</cp:revision>
  <dcterms:created xsi:type="dcterms:W3CDTF">2017-05-22T21:14:06Z</dcterms:created>
  <dcterms:modified xsi:type="dcterms:W3CDTF">2017-11-29T15:30:56Z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_Steward">
    <vt:lpwstr>Hardy M nb59132</vt:lpwstr>
  </property>
  <property fmtid="{D5CDD505-2E9C-101B-9397-08002B2CF9AE}" pid="3" name="Update_Footer">
    <vt:lpwstr>No</vt:lpwstr>
  </property>
  <property fmtid="{D5CDD505-2E9C-101B-9397-08002B2CF9AE}" pid="4" name="Radio_Button">
    <vt:lpwstr>RadioButton2</vt:lpwstr>
  </property>
  <property fmtid="{D5CDD505-2E9C-101B-9397-08002B2CF9AE}" pid="5" name="Information_Classification">
    <vt:lpwstr/>
  </property>
  <property fmtid="{D5CDD505-2E9C-101B-9397-08002B2CF9AE}" pid="6" name="Record_Title_ID">
    <vt:lpwstr>72</vt:lpwstr>
  </property>
  <property fmtid="{D5CDD505-2E9C-101B-9397-08002B2CF9AE}" pid="7" name="Initial_Creation_Date">
    <vt:filetime>2013-10-02T19:18:48Z</vt:filetime>
  </property>
  <property fmtid="{D5CDD505-2E9C-101B-9397-08002B2CF9AE}" pid="8" name="Retention_Period_Start_Date">
    <vt:filetime>2013-10-02T19:21:10Z</vt:filetime>
  </property>
  <property fmtid="{D5CDD505-2E9C-101B-9397-08002B2CF9AE}" pid="9" name="Last_Reviewed_Date">
    <vt:lpwstr/>
  </property>
  <property fmtid="{D5CDD505-2E9C-101B-9397-08002B2CF9AE}" pid="10" name="Retention_Review_Frequency">
    <vt:lpwstr/>
  </property>
  <property fmtid="{D5CDD505-2E9C-101B-9397-08002B2CF9AE}" pid="11" name="ContentTypeId">
    <vt:lpwstr>0x0101001AEEC4A269535D458FCE87F37D899E99</vt:lpwstr>
  </property>
  <property fmtid="{D5CDD505-2E9C-101B-9397-08002B2CF9AE}" pid="12" name="TaxKeyword">
    <vt:lpwstr/>
  </property>
</Properties>
</file>